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rgbClr val="FAE3CB"/>
          </a:solidFill>
        </a:fill>
      </a:tcStyle>
    </a:wholeTbl>
    <a:band2H>
      <a:tcTxStyle b="def" i="def"/>
      <a:tcStyle>
        <a:tcBdr/>
        <a:fill>
          <a:solidFill>
            <a:srgbClr val="FCF2E7"/>
          </a:solidFill>
        </a:fill>
      </a:tcStyle>
    </a:band2H>
    <a:firstCol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381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381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381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381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381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381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DFE3EB"/>
          </a:solidFill>
        </a:fill>
      </a:tcStyle>
    </a:band2H>
    <a:firstCol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FE3EB"/>
          </a:solidFill>
        </a:fill>
      </a:tcStyle>
    </a:lastRow>
    <a:fir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38100" cap="flat">
              <a:solidFill>
                <a:srgbClr val="DFE3EB"/>
              </a:solidFill>
              <a:prstDash val="solid"/>
              <a:round/>
            </a:ln>
          </a:top>
          <a:bottom>
            <a:ln w="127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DFE3EB"/>
        </a:fontRef>
        <a:srgbClr val="DFE3EB"/>
      </a:tcTxStyle>
      <a:tcStyle>
        <a:tcBdr>
          <a:left>
            <a:ln w="12700" cap="flat">
              <a:solidFill>
                <a:srgbClr val="DFE3EB"/>
              </a:solidFill>
              <a:prstDash val="solid"/>
              <a:round/>
            </a:ln>
          </a:left>
          <a:right>
            <a:ln w="12700" cap="flat">
              <a:solidFill>
                <a:srgbClr val="DFE3EB"/>
              </a:solidFill>
              <a:prstDash val="solid"/>
              <a:round/>
            </a:ln>
          </a:right>
          <a:top>
            <a:ln w="12700" cap="flat">
              <a:solidFill>
                <a:srgbClr val="DFE3EB"/>
              </a:solidFill>
              <a:prstDash val="solid"/>
              <a:round/>
            </a:ln>
          </a:top>
          <a:bottom>
            <a:ln w="38100" cap="flat">
              <a:solidFill>
                <a:srgbClr val="DFE3EB"/>
              </a:solidFill>
              <a:prstDash val="solid"/>
              <a:round/>
            </a:ln>
          </a:bottom>
          <a:insideH>
            <a:ln w="12700" cap="flat">
              <a:solidFill>
                <a:srgbClr val="DFE3EB"/>
              </a:solidFill>
              <a:prstDash val="solid"/>
              <a:round/>
            </a:ln>
          </a:insideH>
          <a:insideV>
            <a:ln w="12700" cap="flat">
              <a:solidFill>
                <a:srgbClr val="DFE3EB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9" name="Shape 29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"/>
          <p:cNvSpPr/>
          <p:nvPr/>
        </p:nvSpPr>
        <p:spPr>
          <a:xfrm>
            <a:off x="2844800" y="895350"/>
            <a:ext cx="6502401" cy="50673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"/>
          <p:cNvSpPr/>
          <p:nvPr/>
        </p:nvSpPr>
        <p:spPr>
          <a:xfrm>
            <a:off x="9652000" y="0"/>
            <a:ext cx="2540000" cy="34464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"/>
          <p:cNvSpPr/>
          <p:nvPr/>
        </p:nvSpPr>
        <p:spPr>
          <a:xfrm>
            <a:off x="3948112" y="900111"/>
            <a:ext cx="7213602" cy="595789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"/>
          <p:cNvSpPr/>
          <p:nvPr/>
        </p:nvSpPr>
        <p:spPr>
          <a:xfrm>
            <a:off x="9593261" y="0"/>
            <a:ext cx="2598739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"/>
          <p:cNvSpPr/>
          <p:nvPr/>
        </p:nvSpPr>
        <p:spPr>
          <a:xfrm>
            <a:off x="-1" y="0"/>
            <a:ext cx="2525715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"/>
          <p:cNvSpPr/>
          <p:nvPr/>
        </p:nvSpPr>
        <p:spPr>
          <a:xfrm>
            <a:off x="9710736" y="4165600"/>
            <a:ext cx="2481264" cy="2692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"/>
          <p:cNvSpPr/>
          <p:nvPr/>
        </p:nvSpPr>
        <p:spPr>
          <a:xfrm>
            <a:off x="7358061" y="0"/>
            <a:ext cx="4833939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"/>
          <p:cNvSpPr/>
          <p:nvPr/>
        </p:nvSpPr>
        <p:spPr>
          <a:xfrm>
            <a:off x="6110286" y="0"/>
            <a:ext cx="6081715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DFE3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"/>
          <p:cNvSpPr/>
          <p:nvPr/>
        </p:nvSpPr>
        <p:spPr>
          <a:xfrm>
            <a:off x="0" y="885825"/>
            <a:ext cx="3570288" cy="506571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DFE3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"/>
          <p:cNvSpPr/>
          <p:nvPr/>
        </p:nvSpPr>
        <p:spPr>
          <a:xfrm>
            <a:off x="0" y="2003425"/>
            <a:ext cx="3933825" cy="394811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angle"/>
          <p:cNvSpPr/>
          <p:nvPr/>
        </p:nvSpPr>
        <p:spPr>
          <a:xfrm>
            <a:off x="5370512" y="1582737"/>
            <a:ext cx="6821488" cy="52752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/>
          <p:cNvSpPr/>
          <p:nvPr/>
        </p:nvSpPr>
        <p:spPr>
          <a:xfrm>
            <a:off x="1044575" y="2684461"/>
            <a:ext cx="5065713" cy="328136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1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"/>
          <p:cNvSpPr/>
          <p:nvPr/>
        </p:nvSpPr>
        <p:spPr>
          <a:xfrm>
            <a:off x="-1" y="0"/>
            <a:ext cx="6119815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DFE3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"/>
          <p:cNvSpPr/>
          <p:nvPr/>
        </p:nvSpPr>
        <p:spPr>
          <a:xfrm>
            <a:off x="0" y="0"/>
            <a:ext cx="12192000" cy="520541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Rectangle"/>
          <p:cNvSpPr/>
          <p:nvPr/>
        </p:nvSpPr>
        <p:spPr>
          <a:xfrm>
            <a:off x="0" y="5935662"/>
            <a:ext cx="12192000" cy="92233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"/>
          <p:cNvSpPr/>
          <p:nvPr/>
        </p:nvSpPr>
        <p:spPr>
          <a:xfrm>
            <a:off x="9698036" y="0"/>
            <a:ext cx="1441452" cy="6858000"/>
          </a:xfrm>
          <a:prstGeom prst="rect">
            <a:avLst/>
          </a:prstGeom>
          <a:solidFill>
            <a:srgbClr val="DFE3E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Rectangle"/>
          <p:cNvSpPr/>
          <p:nvPr/>
        </p:nvSpPr>
        <p:spPr>
          <a:xfrm>
            <a:off x="8031161" y="0"/>
            <a:ext cx="4160839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Rectangle"/>
          <p:cNvSpPr/>
          <p:nvPr/>
        </p:nvSpPr>
        <p:spPr>
          <a:xfrm>
            <a:off x="0" y="2003425"/>
            <a:ext cx="3570288" cy="48545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Rectangle"/>
          <p:cNvSpPr/>
          <p:nvPr/>
        </p:nvSpPr>
        <p:spPr>
          <a:xfrm>
            <a:off x="1058861" y="0"/>
            <a:ext cx="6488115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Rectangle"/>
          <p:cNvSpPr/>
          <p:nvPr/>
        </p:nvSpPr>
        <p:spPr>
          <a:xfrm>
            <a:off x="-1" y="0"/>
            <a:ext cx="1697040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6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"/>
          <p:cNvSpPr/>
          <p:nvPr/>
        </p:nvSpPr>
        <p:spPr>
          <a:xfrm>
            <a:off x="3614736" y="3990975"/>
            <a:ext cx="8577265" cy="286702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Rectangle"/>
          <p:cNvSpPr/>
          <p:nvPr/>
        </p:nvSpPr>
        <p:spPr>
          <a:xfrm>
            <a:off x="0" y="0"/>
            <a:ext cx="5160963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Rectangle"/>
          <p:cNvSpPr/>
          <p:nvPr/>
        </p:nvSpPr>
        <p:spPr>
          <a:xfrm>
            <a:off x="9680575" y="0"/>
            <a:ext cx="2511425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Rectangle"/>
          <p:cNvSpPr/>
          <p:nvPr/>
        </p:nvSpPr>
        <p:spPr>
          <a:xfrm>
            <a:off x="0" y="0"/>
            <a:ext cx="12192000" cy="27241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2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"/>
          <p:cNvSpPr/>
          <p:nvPr/>
        </p:nvSpPr>
        <p:spPr>
          <a:xfrm>
            <a:off x="5706313" y="0"/>
            <a:ext cx="5485547" cy="6858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DFE3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"/>
          <p:cNvSpPr/>
          <p:nvPr/>
        </p:nvSpPr>
        <p:spPr>
          <a:xfrm>
            <a:off x="6096000" y="0"/>
            <a:ext cx="6096000" cy="41322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"/>
          <p:cNvSpPr/>
          <p:nvPr/>
        </p:nvSpPr>
        <p:spPr>
          <a:xfrm>
            <a:off x="0" y="5738443"/>
            <a:ext cx="2540000" cy="111955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"/>
          <p:cNvSpPr/>
          <p:nvPr/>
        </p:nvSpPr>
        <p:spPr>
          <a:xfrm>
            <a:off x="0" y="-1"/>
            <a:ext cx="4994275" cy="5584827"/>
          </a:xfrm>
          <a:prstGeom prst="rect">
            <a:avLst/>
          </a:prstGeom>
          <a:solidFill>
            <a:srgbClr val="DFE3E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72" name="Rectangle"/>
          <p:cNvSpPr/>
          <p:nvPr/>
        </p:nvSpPr>
        <p:spPr>
          <a:xfrm>
            <a:off x="0" y="0"/>
            <a:ext cx="4262438" cy="48672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63946" y="6221731"/>
            <a:ext cx="273654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Gotu"/>
          <a:ea typeface="Gotu"/>
          <a:cs typeface="Gotu"/>
          <a:sym typeface="Gotu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5pPr>
      <a:lvl6pPr marL="0" marR="0" indent="2286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6pPr>
      <a:lvl7pPr marL="0" marR="0" indent="27432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7pPr>
      <a:lvl8pPr marL="0" marR="0" indent="3200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8pPr>
      <a:lvl9pPr marL="0" marR="0" indent="3657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Quicksand"/>
          <a:ea typeface="Quicksand"/>
          <a:cs typeface="Quicksand"/>
          <a:sym typeface="Quicksand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Quicksand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forschungsdaten-bildung.de/get_files.php?action=get_file&amp;file=fdbinfo_2.pdf" TargetMode="External"/><Relationship Id="rId3" Type="http://schemas.openxmlformats.org/officeDocument/2006/relationships/hyperlink" Target="http://www.dcc.ac.uk/sites/default/files/documents/resource/DMP/DMP_Checklist_2013.pdf" TargetMode="External"/><Relationship Id="rId4" Type="http://schemas.openxmlformats.org/officeDocument/2006/relationships/hyperlink" Target="http://opus.bath.ac.uk/36009/4/DMP_Guidance_for_PGRs_v1.3.pdf" TargetMode="External"/><Relationship Id="rId5" Type="http://schemas.openxmlformats.org/officeDocument/2006/relationships/hyperlink" Target="http://www.forschungsdaten.org/images/b/b0/Leitfaden_Data-Management-WissGrid.pdf" TargetMode="External"/><Relationship Id="rId6" Type="http://schemas.openxmlformats.org/officeDocument/2006/relationships/hyperlink" Target="https://dmptool.org/" TargetMode="External"/><Relationship Id="rId7" Type="http://schemas.openxmlformats.org/officeDocument/2006/relationships/hyperlink" Target="http://rdmorganiser.github.io" TargetMode="External"/><Relationship Id="rId8" Type="http://schemas.openxmlformats.org/officeDocument/2006/relationships/hyperlink" Target="https://dmponline.dcc.ac.uk/" TargetMode="External"/><Relationship Id="rId9" Type="http://schemas.openxmlformats.org/officeDocument/2006/relationships/hyperlink" Target="https://ds-wizard.org/" TargetMode="External"/><Relationship Id="rId10" Type="http://schemas.openxmlformats.org/officeDocument/2006/relationships/hyperlink" Target="https://argos.openaire.eu" TargetMode="External"/><Relationship Id="rId11" Type="http://schemas.openxmlformats.org/officeDocument/2006/relationships/hyperlink" Target="https://doi.org/10.5281/zenodo.4071471" TargetMode="External"/><Relationship Id="rId12" Type="http://schemas.openxmlformats.org/officeDocument/2006/relationships/hyperlink" Target="https://www.cms.hu-berlin.de/de/dl/dataman/muster-dmp-h2020-v3" TargetMode="External"/><Relationship Id="rId13" Type="http://schemas.openxmlformats.org/officeDocument/2006/relationships/hyperlink" Target="https://www.cms.hu-berlin.de/de/dl/dataman/muster-dmp-dfg" TargetMode="External"/><Relationship Id="rId14" Type="http://schemas.openxmlformats.org/officeDocument/2006/relationships/hyperlink" Target="https://www.cms.hu-berlin.de/de/dl/dataman/muster-dmp-bmbf" TargetMode="External"/><Relationship Id="rId15" Type="http://schemas.openxmlformats.org/officeDocument/2006/relationships/hyperlink" Target="https://www.cms.hu-berlin.de/de/dl/dataman/muster-dmp-vwstiftung-pdf" TargetMode="External"/><Relationship Id="rId16" Type="http://schemas.openxmlformats.org/officeDocument/2006/relationships/hyperlink" Target="http://www.icpsr.umich.edu/icpsrweb/content/datamanagement/dmp/framework.html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hyperlink" Target="https://dmponline.dcc.ac.uk" TargetMode="Externa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Data Management Plan"/>
          <p:cNvSpPr txBox="1"/>
          <p:nvPr/>
        </p:nvSpPr>
        <p:spPr>
          <a:xfrm>
            <a:off x="4061994" y="2282585"/>
            <a:ext cx="4068012" cy="512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800"/>
            </a:lvl1pPr>
          </a:lstStyle>
          <a:p>
            <a:pPr/>
            <a:r>
              <a:t>Data Management Plan</a:t>
            </a:r>
          </a:p>
        </p:txBody>
      </p:sp>
      <p:sp>
        <p:nvSpPr>
          <p:cNvPr id="302" name="Irena Njezic"/>
          <p:cNvSpPr txBox="1"/>
          <p:nvPr/>
        </p:nvSpPr>
        <p:spPr>
          <a:xfrm>
            <a:off x="3005266" y="5454281"/>
            <a:ext cx="1293316" cy="364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Irena Njezic</a:t>
            </a:r>
          </a:p>
        </p:txBody>
      </p:sp>
      <p:pic>
        <p:nvPicPr>
          <p:cNvPr id="303" name="Unknown-1.png" descr="Unknown-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2994" y="6192921"/>
            <a:ext cx="1465495" cy="5129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thank you!"/>
          <p:cNvSpPr txBox="1"/>
          <p:nvPr/>
        </p:nvSpPr>
        <p:spPr>
          <a:xfrm>
            <a:off x="4963001" y="3133138"/>
            <a:ext cx="2324283" cy="5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39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thank you!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Data Management Plan"/>
          <p:cNvSpPr txBox="1"/>
          <p:nvPr>
            <p:ph type="body" sz="quarter" idx="4294967295"/>
          </p:nvPr>
        </p:nvSpPr>
        <p:spPr>
          <a:xfrm>
            <a:off x="-1" y="-1"/>
            <a:ext cx="4499624" cy="101141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SzTx/>
              <a:buNone/>
              <a:defRPr b="1" sz="3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Data Management Plan</a:t>
            </a:r>
          </a:p>
        </p:txBody>
      </p:sp>
      <p:sp>
        <p:nvSpPr>
          <p:cNvPr id="306" name="Rectangle"/>
          <p:cNvSpPr/>
          <p:nvPr/>
        </p:nvSpPr>
        <p:spPr>
          <a:xfrm>
            <a:off x="1049585" y="1083865"/>
            <a:ext cx="9544151" cy="4690270"/>
          </a:xfrm>
          <a:prstGeom prst="rect">
            <a:avLst/>
          </a:prstGeom>
          <a:solidFill>
            <a:srgbClr val="DFE3E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307" name="What is a Data management plan?…"/>
          <p:cNvSpPr txBox="1"/>
          <p:nvPr/>
        </p:nvSpPr>
        <p:spPr>
          <a:xfrm>
            <a:off x="5445034" y="2558797"/>
            <a:ext cx="4094345" cy="1627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2000">
                <a:latin typeface="Calibri"/>
                <a:ea typeface="Calibri"/>
                <a:cs typeface="Calibri"/>
                <a:sym typeface="Calibri"/>
              </a:defRPr>
            </a:pPr>
            <a:r>
              <a:t>What is a Data management plan?</a:t>
            </a:r>
          </a:p>
          <a:p>
            <a:pPr>
              <a:lnSpc>
                <a:spcPct val="150000"/>
              </a:lnSpc>
              <a:defRPr sz="2000">
                <a:latin typeface="Calibri"/>
                <a:ea typeface="Calibri"/>
                <a:cs typeface="Calibri"/>
                <a:sym typeface="Calibri"/>
              </a:defRPr>
            </a:pPr>
            <a:r>
              <a:t>Why is it important for one’s research?</a:t>
            </a:r>
          </a:p>
          <a:p>
            <a:pPr>
              <a:lnSpc>
                <a:spcPct val="150000"/>
              </a:lnSpc>
              <a:defRPr sz="2000">
                <a:latin typeface="Calibri"/>
                <a:ea typeface="Calibri"/>
                <a:cs typeface="Calibri"/>
                <a:sym typeface="Calibri"/>
              </a:defRPr>
            </a:pPr>
            <a:r>
              <a:t>What are elements of a DMP?</a:t>
            </a:r>
          </a:p>
          <a:p>
            <a:pPr>
              <a:lnSpc>
                <a:spcPct val="150000"/>
              </a:lnSpc>
              <a:defRPr sz="2000">
                <a:latin typeface="Calibri"/>
                <a:ea typeface="Calibri"/>
                <a:cs typeface="Calibri"/>
                <a:sym typeface="Calibri"/>
              </a:defRPr>
            </a:pPr>
            <a:r>
              <a:t>DMP tools</a:t>
            </a:r>
          </a:p>
        </p:txBody>
      </p:sp>
      <p:sp>
        <p:nvSpPr>
          <p:cNvPr id="308" name="Edit Document"/>
          <p:cNvSpPr/>
          <p:nvPr/>
        </p:nvSpPr>
        <p:spPr>
          <a:xfrm>
            <a:off x="2158409" y="2237786"/>
            <a:ext cx="2088910" cy="2269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5" h="21600" fill="norm" stroke="1" extrusionOk="0">
                <a:moveTo>
                  <a:pt x="178" y="0"/>
                </a:moveTo>
                <a:cubicBezTo>
                  <a:pt x="80" y="0"/>
                  <a:pt x="0" y="72"/>
                  <a:pt x="0" y="162"/>
                </a:cubicBezTo>
                <a:lnTo>
                  <a:pt x="0" y="21438"/>
                </a:lnTo>
                <a:cubicBezTo>
                  <a:pt x="0" y="21528"/>
                  <a:pt x="80" y="21600"/>
                  <a:pt x="178" y="21600"/>
                </a:cubicBezTo>
                <a:lnTo>
                  <a:pt x="17891" y="21600"/>
                </a:lnTo>
                <a:cubicBezTo>
                  <a:pt x="17989" y="21600"/>
                  <a:pt x="18069" y="21528"/>
                  <a:pt x="18069" y="21438"/>
                </a:cubicBezTo>
                <a:lnTo>
                  <a:pt x="18069" y="10414"/>
                </a:lnTo>
                <a:lnTo>
                  <a:pt x="13054" y="15043"/>
                </a:lnTo>
                <a:cubicBezTo>
                  <a:pt x="12867" y="15216"/>
                  <a:pt x="12647" y="15358"/>
                  <a:pt x="12407" y="15463"/>
                </a:cubicBezTo>
                <a:lnTo>
                  <a:pt x="8385" y="17111"/>
                </a:lnTo>
                <a:cubicBezTo>
                  <a:pt x="8235" y="17177"/>
                  <a:pt x="8078" y="17032"/>
                  <a:pt x="8149" y="16892"/>
                </a:cubicBezTo>
                <a:lnTo>
                  <a:pt x="9963" y="13105"/>
                </a:lnTo>
                <a:cubicBezTo>
                  <a:pt x="10077" y="12882"/>
                  <a:pt x="10231" y="12679"/>
                  <a:pt x="10420" y="12504"/>
                </a:cubicBezTo>
                <a:lnTo>
                  <a:pt x="17644" y="5837"/>
                </a:lnTo>
                <a:lnTo>
                  <a:pt x="11926" y="5837"/>
                </a:lnTo>
                <a:cubicBezTo>
                  <a:pt x="11828" y="5837"/>
                  <a:pt x="11748" y="5765"/>
                  <a:pt x="11748" y="5674"/>
                </a:cubicBezTo>
                <a:lnTo>
                  <a:pt x="11748" y="58"/>
                </a:lnTo>
                <a:cubicBezTo>
                  <a:pt x="11748" y="26"/>
                  <a:pt x="11720" y="0"/>
                  <a:pt x="11685" y="0"/>
                </a:cubicBezTo>
                <a:lnTo>
                  <a:pt x="178" y="0"/>
                </a:lnTo>
                <a:close/>
                <a:moveTo>
                  <a:pt x="12563" y="86"/>
                </a:moveTo>
                <a:cubicBezTo>
                  <a:pt x="12541" y="94"/>
                  <a:pt x="12525" y="114"/>
                  <a:pt x="12525" y="140"/>
                </a:cubicBezTo>
                <a:lnTo>
                  <a:pt x="12525" y="4958"/>
                </a:lnTo>
                <a:cubicBezTo>
                  <a:pt x="12525" y="5048"/>
                  <a:pt x="12605" y="5120"/>
                  <a:pt x="12703" y="5120"/>
                </a:cubicBezTo>
                <a:lnTo>
                  <a:pt x="17917" y="5120"/>
                </a:lnTo>
                <a:cubicBezTo>
                  <a:pt x="17974" y="5120"/>
                  <a:pt x="18001" y="5058"/>
                  <a:pt x="17962" y="5021"/>
                </a:cubicBezTo>
                <a:lnTo>
                  <a:pt x="12632" y="99"/>
                </a:lnTo>
                <a:cubicBezTo>
                  <a:pt x="12612" y="81"/>
                  <a:pt x="12585" y="78"/>
                  <a:pt x="12563" y="86"/>
                </a:cubicBezTo>
                <a:close/>
                <a:moveTo>
                  <a:pt x="20172" y="4728"/>
                </a:moveTo>
                <a:cubicBezTo>
                  <a:pt x="20023" y="4734"/>
                  <a:pt x="19872" y="4794"/>
                  <a:pt x="19753" y="4903"/>
                </a:cubicBezTo>
                <a:lnTo>
                  <a:pt x="18916" y="5676"/>
                </a:lnTo>
                <a:cubicBezTo>
                  <a:pt x="18892" y="5699"/>
                  <a:pt x="18892" y="5736"/>
                  <a:pt x="18916" y="5758"/>
                </a:cubicBezTo>
                <a:lnTo>
                  <a:pt x="20419" y="7147"/>
                </a:lnTo>
                <a:cubicBezTo>
                  <a:pt x="20443" y="7170"/>
                  <a:pt x="20483" y="7170"/>
                  <a:pt x="20508" y="7147"/>
                </a:cubicBezTo>
                <a:lnTo>
                  <a:pt x="21345" y="6372"/>
                </a:lnTo>
                <a:cubicBezTo>
                  <a:pt x="21583" y="6154"/>
                  <a:pt x="21600" y="5815"/>
                  <a:pt x="21383" y="5615"/>
                </a:cubicBezTo>
                <a:lnTo>
                  <a:pt x="20576" y="4868"/>
                </a:lnTo>
                <a:cubicBezTo>
                  <a:pt x="20468" y="4768"/>
                  <a:pt x="20321" y="4722"/>
                  <a:pt x="20172" y="4728"/>
                </a:cubicBezTo>
                <a:close/>
                <a:moveTo>
                  <a:pt x="18322" y="6249"/>
                </a:moveTo>
                <a:cubicBezTo>
                  <a:pt x="18306" y="6249"/>
                  <a:pt x="18290" y="6255"/>
                  <a:pt x="18277" y="6266"/>
                </a:cubicBezTo>
                <a:lnTo>
                  <a:pt x="11222" y="12779"/>
                </a:lnTo>
                <a:cubicBezTo>
                  <a:pt x="11198" y="12801"/>
                  <a:pt x="11198" y="12838"/>
                  <a:pt x="11222" y="12861"/>
                </a:cubicBezTo>
                <a:lnTo>
                  <a:pt x="12727" y="14249"/>
                </a:lnTo>
                <a:cubicBezTo>
                  <a:pt x="12751" y="14272"/>
                  <a:pt x="12789" y="14272"/>
                  <a:pt x="12814" y="14249"/>
                </a:cubicBezTo>
                <a:lnTo>
                  <a:pt x="19869" y="7737"/>
                </a:lnTo>
                <a:cubicBezTo>
                  <a:pt x="19893" y="7714"/>
                  <a:pt x="19893" y="7677"/>
                  <a:pt x="19869" y="7655"/>
                </a:cubicBezTo>
                <a:lnTo>
                  <a:pt x="18366" y="6266"/>
                </a:lnTo>
                <a:cubicBezTo>
                  <a:pt x="18354" y="6255"/>
                  <a:pt x="18338" y="6249"/>
                  <a:pt x="18322" y="6249"/>
                </a:cubicBezTo>
                <a:close/>
                <a:moveTo>
                  <a:pt x="10691" y="13419"/>
                </a:moveTo>
                <a:cubicBezTo>
                  <a:pt x="10671" y="13422"/>
                  <a:pt x="10653" y="13432"/>
                  <a:pt x="10644" y="13451"/>
                </a:cubicBezTo>
                <a:lnTo>
                  <a:pt x="9401" y="15879"/>
                </a:lnTo>
                <a:cubicBezTo>
                  <a:pt x="9375" y="15929"/>
                  <a:pt x="9430" y="15979"/>
                  <a:pt x="9483" y="15955"/>
                </a:cubicBezTo>
                <a:lnTo>
                  <a:pt x="12114" y="14808"/>
                </a:lnTo>
                <a:cubicBezTo>
                  <a:pt x="12154" y="14790"/>
                  <a:pt x="12161" y="14741"/>
                  <a:pt x="12130" y="14712"/>
                </a:cubicBezTo>
                <a:lnTo>
                  <a:pt x="10745" y="13434"/>
                </a:lnTo>
                <a:cubicBezTo>
                  <a:pt x="10730" y="13420"/>
                  <a:pt x="10710" y="13416"/>
                  <a:pt x="10691" y="13419"/>
                </a:cubicBezTo>
                <a:close/>
              </a:path>
            </a:pathLst>
          </a:custGeom>
          <a:solidFill>
            <a:srgbClr val="DFE3EB"/>
          </a:solidFill>
          <a:ln w="508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>
              <a:defRPr sz="2100"/>
            </a:pPr>
          </a:p>
        </p:txBody>
      </p:sp>
      <p:sp>
        <p:nvSpPr>
          <p:cNvPr id="309" name="DMP"/>
          <p:cNvSpPr txBox="1"/>
          <p:nvPr/>
        </p:nvSpPr>
        <p:spPr>
          <a:xfrm rot="20040000">
            <a:off x="1724896" y="1847149"/>
            <a:ext cx="1986703" cy="1234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5700">
                <a:solidFill>
                  <a:srgbClr val="145591"/>
                </a:solidFill>
                <a:latin typeface="Segoe Script"/>
                <a:ea typeface="Segoe Script"/>
                <a:cs typeface="Segoe Script"/>
                <a:sym typeface="Segoe Script"/>
              </a:defRPr>
            </a:lvl1pPr>
          </a:lstStyle>
          <a:p>
            <a:pPr/>
            <a:r>
              <a:t>DMP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Rectangle"/>
          <p:cNvSpPr/>
          <p:nvPr/>
        </p:nvSpPr>
        <p:spPr>
          <a:xfrm>
            <a:off x="356398" y="-2"/>
            <a:ext cx="3637177" cy="167273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312" name="What is a DMP?"/>
          <p:cNvSpPr txBox="1"/>
          <p:nvPr/>
        </p:nvSpPr>
        <p:spPr>
          <a:xfrm>
            <a:off x="899992" y="587843"/>
            <a:ext cx="2782450" cy="497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3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What is a DMP?</a:t>
            </a:r>
          </a:p>
        </p:txBody>
      </p:sp>
      <p:sp>
        <p:nvSpPr>
          <p:cNvPr id="313" name="A Data Management Plan is a document specifying how research data will be handled both during and after a research project."/>
          <p:cNvSpPr txBox="1"/>
          <p:nvPr/>
        </p:nvSpPr>
        <p:spPr>
          <a:xfrm>
            <a:off x="1750710" y="2141729"/>
            <a:ext cx="8406345" cy="887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lnSpc>
                <a:spcPct val="150000"/>
              </a:lnSpc>
              <a:defRPr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A Data Management Plan is a document specifying how research data will be handled both during and after a research project.</a:t>
            </a:r>
          </a:p>
        </p:txBody>
      </p:sp>
      <p:sp>
        <p:nvSpPr>
          <p:cNvPr id="314" name="DMP is a living document"/>
          <p:cNvSpPr txBox="1"/>
          <p:nvPr/>
        </p:nvSpPr>
        <p:spPr>
          <a:xfrm>
            <a:off x="1764309" y="3617613"/>
            <a:ext cx="2975083" cy="385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DMP is a living document</a:t>
            </a:r>
          </a:p>
        </p:txBody>
      </p:sp>
      <p:sp>
        <p:nvSpPr>
          <p:cNvPr id="315" name="Mandatory on the account of funders but also by the increasing number of national institutional policies, and many universities strongly advice their doctoral students to create DMPs for their thesis"/>
          <p:cNvSpPr txBox="1"/>
          <p:nvPr/>
        </p:nvSpPr>
        <p:spPr>
          <a:xfrm>
            <a:off x="1762520" y="4590928"/>
            <a:ext cx="9047812" cy="385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lnSpc>
                <a:spcPct val="150000"/>
              </a:lnSpc>
              <a:defRPr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Mandatory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Rectangle"/>
          <p:cNvSpPr/>
          <p:nvPr/>
        </p:nvSpPr>
        <p:spPr>
          <a:xfrm>
            <a:off x="-212807" y="933991"/>
            <a:ext cx="11128378" cy="595947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318" name="Why is DMP important for one’s research?"/>
          <p:cNvSpPr txBox="1"/>
          <p:nvPr/>
        </p:nvSpPr>
        <p:spPr>
          <a:xfrm>
            <a:off x="381155" y="204725"/>
            <a:ext cx="7257464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8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Why is DMP important for one’s research?</a:t>
            </a:r>
          </a:p>
        </p:txBody>
      </p:sp>
      <p:sp>
        <p:nvSpPr>
          <p:cNvPr id="319" name="Keeps the data safe"/>
          <p:cNvSpPr txBox="1"/>
          <p:nvPr/>
        </p:nvSpPr>
        <p:spPr>
          <a:xfrm>
            <a:off x="3083910" y="2087373"/>
            <a:ext cx="2589543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Keeps the data safe</a:t>
            </a:r>
          </a:p>
        </p:txBody>
      </p:sp>
      <p:sp>
        <p:nvSpPr>
          <p:cNvPr id="320" name="Helps researchers organise their data"/>
          <p:cNvSpPr txBox="1"/>
          <p:nvPr/>
        </p:nvSpPr>
        <p:spPr>
          <a:xfrm>
            <a:off x="3083277" y="2696325"/>
            <a:ext cx="4763216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Helps researchers organise their data</a:t>
            </a:r>
          </a:p>
        </p:txBody>
      </p:sp>
      <p:sp>
        <p:nvSpPr>
          <p:cNvPr id="321" name="Helps avoid wrongful accusations (Climategate)…"/>
          <p:cNvSpPr txBox="1"/>
          <p:nvPr/>
        </p:nvSpPr>
        <p:spPr>
          <a:xfrm>
            <a:off x="3076695" y="3305279"/>
            <a:ext cx="6005373" cy="802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200">
                <a:latin typeface="Quicksand"/>
                <a:ea typeface="Quicksand"/>
                <a:cs typeface="Quicksand"/>
                <a:sym typeface="Quicksand"/>
              </a:defRPr>
            </a:pPr>
            <a:r>
              <a:t>Helps avoid wrongful accusations (Climategate)</a:t>
            </a:r>
          </a:p>
          <a:p>
            <a:pPr defTabSz="457200">
              <a:spcBef>
                <a:spcPts val="1200"/>
              </a:spcBef>
              <a:defRPr i="1" sz="1500">
                <a:latin typeface="Quicksand"/>
                <a:ea typeface="Quicksand"/>
                <a:cs typeface="Quicksand"/>
                <a:sym typeface="Quicksand"/>
              </a:defRPr>
            </a:pPr>
            <a:r>
              <a:t>WIREs Clim Change </a:t>
            </a:r>
            <a:r>
              <a:rPr i="0"/>
              <a:t>2012, 3:289–295. doi: 10.1002/wcc.168 </a:t>
            </a:r>
          </a:p>
        </p:txBody>
      </p:sp>
      <p:sp>
        <p:nvSpPr>
          <p:cNvPr id="322" name="Funders require researchers to write a DMP"/>
          <p:cNvSpPr txBox="1"/>
          <p:nvPr/>
        </p:nvSpPr>
        <p:spPr>
          <a:xfrm>
            <a:off x="3076695" y="4751786"/>
            <a:ext cx="5538933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Funders require researchers to write a DMP</a:t>
            </a:r>
          </a:p>
        </p:txBody>
      </p:sp>
      <p:sp>
        <p:nvSpPr>
          <p:cNvPr id="323" name="It encourages the reuse of data"/>
          <p:cNvSpPr txBox="1"/>
          <p:nvPr/>
        </p:nvSpPr>
        <p:spPr>
          <a:xfrm>
            <a:off x="3094429" y="4142833"/>
            <a:ext cx="3971810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It encourages the reuse of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roup"/>
          <p:cNvGrpSpPr/>
          <p:nvPr/>
        </p:nvGrpSpPr>
        <p:grpSpPr>
          <a:xfrm>
            <a:off x="4168860" y="4570275"/>
            <a:ext cx="5028422" cy="726559"/>
            <a:chOff x="0" y="0"/>
            <a:chExt cx="5028420" cy="726557"/>
          </a:xfrm>
        </p:grpSpPr>
        <p:sp>
          <p:nvSpPr>
            <p:cNvPr id="325" name="Rectangle"/>
            <p:cNvSpPr/>
            <p:nvPr/>
          </p:nvSpPr>
          <p:spPr>
            <a:xfrm>
              <a:off x="0" y="246528"/>
              <a:ext cx="1165777" cy="233501"/>
            </a:xfrm>
            <a:prstGeom prst="rect">
              <a:avLst/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26" name="Rounded Rectangle"/>
            <p:cNvSpPr/>
            <p:nvPr/>
          </p:nvSpPr>
          <p:spPr>
            <a:xfrm>
              <a:off x="772319" y="0"/>
              <a:ext cx="4256102" cy="726558"/>
            </a:xfrm>
            <a:prstGeom prst="roundRect">
              <a:avLst>
                <a:gd name="adj" fmla="val 24068"/>
              </a:avLst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30" name="Group"/>
          <p:cNvGrpSpPr/>
          <p:nvPr/>
        </p:nvGrpSpPr>
        <p:grpSpPr>
          <a:xfrm>
            <a:off x="4168860" y="3703331"/>
            <a:ext cx="5028421" cy="726558"/>
            <a:chOff x="0" y="0"/>
            <a:chExt cx="5028420" cy="726557"/>
          </a:xfrm>
        </p:grpSpPr>
        <p:sp>
          <p:nvSpPr>
            <p:cNvPr id="328" name="Rectangle"/>
            <p:cNvSpPr/>
            <p:nvPr/>
          </p:nvSpPr>
          <p:spPr>
            <a:xfrm>
              <a:off x="0" y="246528"/>
              <a:ext cx="1165777" cy="233501"/>
            </a:xfrm>
            <a:prstGeom prst="rect">
              <a:avLst/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29" name="Rounded Rectangle"/>
            <p:cNvSpPr/>
            <p:nvPr/>
          </p:nvSpPr>
          <p:spPr>
            <a:xfrm>
              <a:off x="772319" y="0"/>
              <a:ext cx="4256102" cy="726558"/>
            </a:xfrm>
            <a:prstGeom prst="roundRect">
              <a:avLst>
                <a:gd name="adj" fmla="val 24068"/>
              </a:avLst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33" name="Group"/>
          <p:cNvGrpSpPr/>
          <p:nvPr/>
        </p:nvGrpSpPr>
        <p:grpSpPr>
          <a:xfrm>
            <a:off x="4168860" y="2839506"/>
            <a:ext cx="5028421" cy="726558"/>
            <a:chOff x="0" y="0"/>
            <a:chExt cx="5028420" cy="726557"/>
          </a:xfrm>
        </p:grpSpPr>
        <p:sp>
          <p:nvSpPr>
            <p:cNvPr id="331" name="Rectangle"/>
            <p:cNvSpPr/>
            <p:nvPr/>
          </p:nvSpPr>
          <p:spPr>
            <a:xfrm>
              <a:off x="0" y="246528"/>
              <a:ext cx="1165777" cy="233501"/>
            </a:xfrm>
            <a:prstGeom prst="rect">
              <a:avLst/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32" name="Rounded Rectangle"/>
            <p:cNvSpPr/>
            <p:nvPr/>
          </p:nvSpPr>
          <p:spPr>
            <a:xfrm>
              <a:off x="772319" y="0"/>
              <a:ext cx="4256102" cy="726558"/>
            </a:xfrm>
            <a:prstGeom prst="roundRect">
              <a:avLst>
                <a:gd name="adj" fmla="val 24068"/>
              </a:avLst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36" name="Group"/>
          <p:cNvGrpSpPr/>
          <p:nvPr/>
        </p:nvGrpSpPr>
        <p:grpSpPr>
          <a:xfrm>
            <a:off x="4168860" y="1976672"/>
            <a:ext cx="5028421" cy="726558"/>
            <a:chOff x="0" y="0"/>
            <a:chExt cx="5028420" cy="726557"/>
          </a:xfrm>
        </p:grpSpPr>
        <p:sp>
          <p:nvSpPr>
            <p:cNvPr id="334" name="Rectangle"/>
            <p:cNvSpPr/>
            <p:nvPr/>
          </p:nvSpPr>
          <p:spPr>
            <a:xfrm>
              <a:off x="0" y="246528"/>
              <a:ext cx="1165777" cy="233501"/>
            </a:xfrm>
            <a:prstGeom prst="rect">
              <a:avLst/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35" name="Rounded Rectangle"/>
            <p:cNvSpPr/>
            <p:nvPr/>
          </p:nvSpPr>
          <p:spPr>
            <a:xfrm>
              <a:off x="772319" y="0"/>
              <a:ext cx="4256102" cy="726558"/>
            </a:xfrm>
            <a:prstGeom prst="roundRect">
              <a:avLst>
                <a:gd name="adj" fmla="val 24068"/>
              </a:avLst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39" name="Group"/>
          <p:cNvGrpSpPr/>
          <p:nvPr/>
        </p:nvGrpSpPr>
        <p:grpSpPr>
          <a:xfrm>
            <a:off x="4168860" y="1113839"/>
            <a:ext cx="5028421" cy="726558"/>
            <a:chOff x="0" y="0"/>
            <a:chExt cx="5028420" cy="726557"/>
          </a:xfrm>
        </p:grpSpPr>
        <p:sp>
          <p:nvSpPr>
            <p:cNvPr id="337" name="Rectangle"/>
            <p:cNvSpPr/>
            <p:nvPr/>
          </p:nvSpPr>
          <p:spPr>
            <a:xfrm>
              <a:off x="0" y="246528"/>
              <a:ext cx="1165777" cy="233501"/>
            </a:xfrm>
            <a:prstGeom prst="rect">
              <a:avLst/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38" name="Rounded Rectangle"/>
            <p:cNvSpPr/>
            <p:nvPr/>
          </p:nvSpPr>
          <p:spPr>
            <a:xfrm>
              <a:off x="772319" y="0"/>
              <a:ext cx="4256102" cy="726558"/>
            </a:xfrm>
            <a:prstGeom prst="roundRect">
              <a:avLst>
                <a:gd name="adj" fmla="val 24068"/>
              </a:avLst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42" name="Group"/>
          <p:cNvGrpSpPr/>
          <p:nvPr/>
        </p:nvGrpSpPr>
        <p:grpSpPr>
          <a:xfrm>
            <a:off x="4168861" y="251005"/>
            <a:ext cx="5028420" cy="726558"/>
            <a:chOff x="0" y="0"/>
            <a:chExt cx="5028419" cy="726557"/>
          </a:xfrm>
        </p:grpSpPr>
        <p:sp>
          <p:nvSpPr>
            <p:cNvPr id="340" name="Rectangle"/>
            <p:cNvSpPr/>
            <p:nvPr/>
          </p:nvSpPr>
          <p:spPr>
            <a:xfrm>
              <a:off x="0" y="246528"/>
              <a:ext cx="1165777" cy="233501"/>
            </a:xfrm>
            <a:prstGeom prst="rect">
              <a:avLst/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41" name="Rounded Rectangle"/>
            <p:cNvSpPr/>
            <p:nvPr/>
          </p:nvSpPr>
          <p:spPr>
            <a:xfrm>
              <a:off x="772319" y="0"/>
              <a:ext cx="4256101" cy="726558"/>
            </a:xfrm>
            <a:prstGeom prst="roundRect">
              <a:avLst>
                <a:gd name="adj" fmla="val 24068"/>
              </a:avLst>
            </a:prstGeom>
            <a:solidFill>
              <a:srgbClr val="5CB3C1"/>
            </a:solidFill>
            <a:ln w="25400" cap="flat">
              <a:solidFill>
                <a:srgbClr val="5CB3C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343" name="Rectangle"/>
          <p:cNvSpPr/>
          <p:nvPr/>
        </p:nvSpPr>
        <p:spPr>
          <a:xfrm>
            <a:off x="2534920" y="5736871"/>
            <a:ext cx="9881466" cy="1122700"/>
          </a:xfrm>
          <a:prstGeom prst="rect">
            <a:avLst/>
          </a:prstGeom>
          <a:solidFill>
            <a:srgbClr val="DFE3EB"/>
          </a:solidFill>
          <a:ln w="25400">
            <a:solidFill>
              <a:srgbClr val="DFE3E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Quicksand"/>
                <a:ea typeface="Quicksand"/>
                <a:cs typeface="Quicksand"/>
                <a:sym typeface="Quicksand"/>
              </a:defRPr>
            </a:pPr>
          </a:p>
        </p:txBody>
      </p:sp>
      <p:sp>
        <p:nvSpPr>
          <p:cNvPr id="344" name="What are elements of a DMP?"/>
          <p:cNvSpPr txBox="1"/>
          <p:nvPr>
            <p:ph type="body" sz="quarter" idx="4294967295"/>
          </p:nvPr>
        </p:nvSpPr>
        <p:spPr>
          <a:xfrm>
            <a:off x="2540000" y="5738443"/>
            <a:ext cx="8959850" cy="111955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defTabSz="905255">
              <a:lnSpc>
                <a:spcPct val="150000"/>
              </a:lnSpc>
              <a:spcBef>
                <a:spcPts val="0"/>
              </a:spcBef>
              <a:buSzTx/>
              <a:buNone/>
              <a:defRPr b="1" sz="2700"/>
            </a:lvl1pPr>
          </a:lstStyle>
          <a:p>
            <a:pPr/>
            <a:r>
              <a:t>What are elements of a DMP?</a:t>
            </a:r>
          </a:p>
        </p:txBody>
      </p:sp>
      <p:sp>
        <p:nvSpPr>
          <p:cNvPr id="345" name="Research Data description"/>
          <p:cNvSpPr txBox="1"/>
          <p:nvPr/>
        </p:nvSpPr>
        <p:spPr>
          <a:xfrm>
            <a:off x="5575762" y="459713"/>
            <a:ext cx="2921809" cy="362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Research Data description</a:t>
            </a:r>
          </a:p>
        </p:txBody>
      </p:sp>
      <p:sp>
        <p:nvSpPr>
          <p:cNvPr id="346" name="Data standards and Metadata"/>
          <p:cNvSpPr txBox="1"/>
          <p:nvPr/>
        </p:nvSpPr>
        <p:spPr>
          <a:xfrm>
            <a:off x="5374807" y="1284430"/>
            <a:ext cx="3305451" cy="362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Data standards and Metadata</a:t>
            </a:r>
          </a:p>
        </p:txBody>
      </p:sp>
      <p:sp>
        <p:nvSpPr>
          <p:cNvPr id="347" name="Data storage and access"/>
          <p:cNvSpPr txBox="1"/>
          <p:nvPr/>
        </p:nvSpPr>
        <p:spPr>
          <a:xfrm>
            <a:off x="5696772" y="2147264"/>
            <a:ext cx="2690790" cy="362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Data storage and access</a:t>
            </a:r>
          </a:p>
        </p:txBody>
      </p:sp>
      <p:sp>
        <p:nvSpPr>
          <p:cNvPr id="348" name="Intellectual property and re-use"/>
          <p:cNvSpPr txBox="1"/>
          <p:nvPr/>
        </p:nvSpPr>
        <p:spPr>
          <a:xfrm>
            <a:off x="5257413" y="3018319"/>
            <a:ext cx="3529567" cy="362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Intellectual property and re-use</a:t>
            </a:r>
          </a:p>
        </p:txBody>
      </p:sp>
      <p:sp>
        <p:nvSpPr>
          <p:cNvPr id="349" name="Publishing data and data preservation"/>
          <p:cNvSpPr txBox="1"/>
          <p:nvPr/>
        </p:nvSpPr>
        <p:spPr>
          <a:xfrm>
            <a:off x="5008070" y="3889374"/>
            <a:ext cx="4191368" cy="362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Publishing data and data preservation</a:t>
            </a:r>
          </a:p>
        </p:txBody>
      </p:sp>
      <p:sp>
        <p:nvSpPr>
          <p:cNvPr id="350" name="Responsibilities"/>
          <p:cNvSpPr txBox="1"/>
          <p:nvPr/>
        </p:nvSpPr>
        <p:spPr>
          <a:xfrm>
            <a:off x="6174399" y="4760429"/>
            <a:ext cx="1778957" cy="362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Responsibilities</a:t>
            </a:r>
          </a:p>
        </p:txBody>
      </p:sp>
      <p:sp>
        <p:nvSpPr>
          <p:cNvPr id="351" name="Rounded Rectangle"/>
          <p:cNvSpPr/>
          <p:nvPr/>
        </p:nvSpPr>
        <p:spPr>
          <a:xfrm>
            <a:off x="3005261" y="183332"/>
            <a:ext cx="1270001" cy="5277508"/>
          </a:xfrm>
          <a:prstGeom prst="roundRect">
            <a:avLst>
              <a:gd name="adj" fmla="val 15000"/>
            </a:avLst>
          </a:prstGeom>
          <a:solidFill>
            <a:srgbClr val="01587A"/>
          </a:solidFill>
          <a:ln w="25400">
            <a:solidFill>
              <a:srgbClr val="14559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52" name="Data Management Plan"/>
          <p:cNvSpPr txBox="1"/>
          <p:nvPr/>
        </p:nvSpPr>
        <p:spPr>
          <a:xfrm rot="16200000">
            <a:off x="1515460" y="2573563"/>
            <a:ext cx="4249604" cy="497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Data Management Plan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DMP tools"/>
          <p:cNvSpPr txBox="1"/>
          <p:nvPr>
            <p:ph type="body" sz="quarter" idx="4294967295"/>
          </p:nvPr>
        </p:nvSpPr>
        <p:spPr>
          <a:xfrm>
            <a:off x="1081086" y="2339272"/>
            <a:ext cx="2100266" cy="90628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SzTx/>
              <a:buNone/>
              <a:defRPr b="1"/>
            </a:lvl1pPr>
          </a:lstStyle>
          <a:p>
            <a:pPr/>
            <a:r>
              <a:t>DMP tools</a:t>
            </a:r>
          </a:p>
        </p:txBody>
      </p:sp>
      <p:sp>
        <p:nvSpPr>
          <p:cNvPr id="355" name="Checklists"/>
          <p:cNvSpPr txBox="1"/>
          <p:nvPr/>
        </p:nvSpPr>
        <p:spPr>
          <a:xfrm>
            <a:off x="5166733" y="2224833"/>
            <a:ext cx="1377264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Checklists</a:t>
            </a:r>
          </a:p>
        </p:txBody>
      </p:sp>
      <p:sp>
        <p:nvSpPr>
          <p:cNvPr id="356" name="https://www.forschungsdaten-bildung.de/get_files.php?action=get_file&amp;file=fdbinfo_2.pdf…"/>
          <p:cNvSpPr txBox="1"/>
          <p:nvPr/>
        </p:nvSpPr>
        <p:spPr>
          <a:xfrm>
            <a:off x="5073726" y="2655524"/>
            <a:ext cx="6593343" cy="1305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https://www.forschungsdaten-bildung.de/get_files.php?action=get_file&amp;file=fdbinfo_2.pdf</a:t>
            </a:r>
            <a:r>
              <a:rPr u="none">
                <a:solidFill>
                  <a:srgbClr val="000000"/>
                </a:solidFill>
                <a:uFillTx/>
              </a:rPr>
              <a:t> </a:t>
            </a:r>
            <a:endParaRPr sz="1200">
              <a:latin typeface="Times Roman"/>
              <a:ea typeface="Times Roman"/>
              <a:cs typeface="Times Roman"/>
              <a:sym typeface="Times Roman"/>
            </a:endParaRPr>
          </a:p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www.dcc.ac.uk/sites/default/files/documents/resource/DMP/DMP_Checklist_2013.pdf</a:t>
            </a:r>
            <a:r>
              <a:rPr u="none">
                <a:solidFill>
                  <a:srgbClr val="000000"/>
                </a:solidFill>
                <a:uFillTx/>
              </a:rPr>
              <a:t> </a:t>
            </a:r>
            <a:endParaRPr sz="1200">
              <a:latin typeface="Times Roman"/>
              <a:ea typeface="Times Roman"/>
              <a:cs typeface="Times Roman"/>
              <a:sym typeface="Times Roman"/>
            </a:endParaRPr>
          </a:p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http://opus.bath.ac.uk/36009/4/DMP_Guidance_for_PGRs_v1.3.pdf</a:t>
            </a:r>
            <a:r>
              <a:rPr u="none">
                <a:solidFill>
                  <a:srgbClr val="000000"/>
                </a:solidFill>
                <a:uFillTx/>
              </a:rPr>
              <a:t> </a:t>
            </a:r>
            <a:endParaRPr sz="1200">
              <a:latin typeface="Times Roman"/>
              <a:ea typeface="Times Roman"/>
              <a:cs typeface="Times Roman"/>
              <a:sym typeface="Times Roman"/>
            </a:endParaRPr>
          </a:p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http://www.forschungsdaten.org/images/b/b0/Leitfaden_Data-Management-WissGrid.pdf</a:t>
            </a:r>
            <a:r>
              <a:rPr u="none">
                <a:solidFill>
                  <a:srgbClr val="000000"/>
                </a:solidFill>
                <a:uFillTx/>
              </a:rPr>
              <a:t> </a:t>
            </a:r>
          </a:p>
        </p:txBody>
      </p:sp>
      <p:sp>
        <p:nvSpPr>
          <p:cNvPr id="357" name="Tools"/>
          <p:cNvSpPr txBox="1"/>
          <p:nvPr/>
        </p:nvSpPr>
        <p:spPr>
          <a:xfrm>
            <a:off x="5194656" y="4026361"/>
            <a:ext cx="756390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Tools</a:t>
            </a:r>
          </a:p>
        </p:txBody>
      </p:sp>
      <p:sp>
        <p:nvSpPr>
          <p:cNvPr id="358" name="DMPTool (https://dmptool.org/)…"/>
          <p:cNvSpPr txBox="1"/>
          <p:nvPr/>
        </p:nvSpPr>
        <p:spPr>
          <a:xfrm>
            <a:off x="5138534" y="4553280"/>
            <a:ext cx="3654998" cy="1648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DMPTool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https://dmptool.org/</a:t>
            </a:r>
            <a:r>
              <a:t>)</a:t>
            </a:r>
          </a:p>
          <a:p>
            <a:pPr defTabSz="457200">
              <a:spcBef>
                <a:spcPts val="1200"/>
              </a:spcBef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RDMO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http://rdmorganiser.github.io</a:t>
            </a:r>
            <a:r>
              <a:t>)</a:t>
            </a:r>
            <a:endParaRPr sz="1200">
              <a:latin typeface="Times Roman"/>
              <a:ea typeface="Times Roman"/>
              <a:cs typeface="Times Roman"/>
              <a:sym typeface="Times Roman"/>
            </a:endParaRPr>
          </a:p>
          <a:p>
            <a:pPr defTabSz="457200">
              <a:spcBef>
                <a:spcPts val="1200"/>
              </a:spcBef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DMPonline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https://dmponline.dcc.ac.uk/</a:t>
            </a:r>
            <a:r>
              <a:t>)</a:t>
            </a:r>
          </a:p>
          <a:p>
            <a:pPr defTabSz="457200">
              <a:spcBef>
                <a:spcPts val="1200"/>
              </a:spcBef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Data Stewardship Wizard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https://ds-wizard.org/</a:t>
            </a:r>
            <a:r>
              <a:t>)</a:t>
            </a:r>
          </a:p>
          <a:p>
            <a:pPr defTabSz="457200">
              <a:spcBef>
                <a:spcPts val="1200"/>
              </a:spcBef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OpenDMP/Argos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0" invalidUrl="" action="" tgtFrame="" tooltip="" history="1" highlightClick="0" endSnd="0"/>
              </a:rPr>
              <a:t>https://argos.openaire.eu</a:t>
            </a:r>
            <a:r>
              <a:t>)</a:t>
            </a:r>
          </a:p>
        </p:txBody>
      </p:sp>
      <p:sp>
        <p:nvSpPr>
          <p:cNvPr id="359" name="Source: Biernacka, Katarzyna, Bierwirth, Maik, Buchholz, Petra, Dolzycka, Dominika, Helbig, Kerstin, Neumann, Janna, Odebrecht, Carolin, Wiljes, Cord, &amp; Wuttke, Ulrike. (2020). Train-the-Trainer Concept on Research Data Management (3.0) [Computer softwar"/>
          <p:cNvSpPr txBox="1"/>
          <p:nvPr/>
        </p:nvSpPr>
        <p:spPr>
          <a:xfrm>
            <a:off x="70814" y="6445512"/>
            <a:ext cx="11814370" cy="396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000">
                <a:latin typeface="Quicksand"/>
                <a:ea typeface="Quicksand"/>
                <a:cs typeface="Quicksand"/>
                <a:sym typeface="Quicksand"/>
              </a:defRPr>
            </a:pPr>
            <a:r>
              <a:t>Source: Biernacka, Katarzyna, Bierwirth, Maik, Buchholz, Petra, Dolzycka, Dominika, Helbig, Kerstin, Neumann, Janna, Odebrecht, Carolin, Wiljes, Cord, &amp; Wuttke, Ulrike. (2020). Train-the-Trainer Concept on Research Data Management (3.0) [Computer software]. Zenodo.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1" invalidUrl="" action="" tgtFrame="" tooltip="" history="1" highlightClick="0" endSnd="0"/>
              </a:rPr>
              <a:t>https://doi.org/10.5281/zenodo.4071471</a:t>
            </a:r>
          </a:p>
        </p:txBody>
      </p:sp>
      <p:sp>
        <p:nvSpPr>
          <p:cNvPr id="360" name="Templates"/>
          <p:cNvSpPr txBox="1"/>
          <p:nvPr/>
        </p:nvSpPr>
        <p:spPr>
          <a:xfrm>
            <a:off x="5128536" y="58029"/>
            <a:ext cx="1377537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</a:lstStyle>
          <a:p>
            <a:pPr/>
            <a:r>
              <a:t>Templates</a:t>
            </a:r>
          </a:p>
        </p:txBody>
      </p:sp>
      <p:sp>
        <p:nvSpPr>
          <p:cNvPr id="361" name="https://www.cms.hu-berlin.de/de/dl/dataman/muster-dmp-h2020-v3…"/>
          <p:cNvSpPr txBox="1"/>
          <p:nvPr/>
        </p:nvSpPr>
        <p:spPr>
          <a:xfrm>
            <a:off x="5055126" y="511096"/>
            <a:ext cx="6261450" cy="1648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2" invalidUrl="" action="" tgtFrame="" tooltip="" history="1" highlightClick="0" endSnd="0"/>
              </a:rPr>
              <a:t>https://www.cms.hu-berlin.de/de/dl/dataman/muster-dmp-h2020-v3</a:t>
            </a:r>
          </a:p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3" invalidUrl="" action="" tgtFrame="" tooltip="" history="1" highlightClick="0" endSnd="0"/>
              </a:rPr>
              <a:t>https://www.cms.hu-berlin.de/de/dl/dataman/muster-dmp-dfg</a:t>
            </a:r>
          </a:p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4" invalidUrl="" action="" tgtFrame="" tooltip="" history="1" highlightClick="0" endSnd="0"/>
              </a:rPr>
              <a:t>https://www.cms.hu-berlin.de/de/dl/dataman/muster-dmp-bmbf</a:t>
            </a:r>
          </a:p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5" invalidUrl="" action="" tgtFrame="" tooltip="" history="1" highlightClick="0" endSnd="0"/>
              </a:rPr>
              <a:t>https://www.cms.hu-berlin.de/de/dl/dataman/muster-dmp-vwstiftung-pdf</a:t>
            </a:r>
          </a:p>
          <a:p>
            <a:pPr defTabSz="457200">
              <a:spcBef>
                <a:spcPts val="1200"/>
              </a:spcBef>
              <a:defRPr sz="13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6" invalidUrl="" action="" tgtFrame="" tooltip="" history="1" highlightClick="0" endSnd="0"/>
              </a:rPr>
              <a:t>http://www.icpsr.umich.edu/icpsrweb/content/datamanagement/dmp/framework.html</a:t>
            </a:r>
            <a:r>
              <a:rPr u="none">
                <a:solidFill>
                  <a:srgbClr val="000000"/>
                </a:solidFill>
                <a:uFillTx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2AF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Screenshot 2023-02-01 at 01.26.40.png" descr="Screenshot 2023-02-01 at 01.26.4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4107" y="1550541"/>
            <a:ext cx="5039587" cy="5365739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Screenshot 2023-02-01 at 01.27.28.png" descr="Screenshot 2023-02-01 at 01.27.28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10009" y="0"/>
            <a:ext cx="549331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DMP Template"/>
          <p:cNvSpPr txBox="1"/>
          <p:nvPr/>
        </p:nvSpPr>
        <p:spPr>
          <a:xfrm>
            <a:off x="1970043" y="468375"/>
            <a:ext cx="1767715" cy="385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DMP Template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Rounded Rectangle"/>
          <p:cNvSpPr/>
          <p:nvPr/>
        </p:nvSpPr>
        <p:spPr>
          <a:xfrm>
            <a:off x="728829" y="637246"/>
            <a:ext cx="3520468" cy="2620153"/>
          </a:xfrm>
          <a:prstGeom prst="roundRect">
            <a:avLst>
              <a:gd name="adj" fmla="val 20154"/>
            </a:avLst>
          </a:prstGeom>
          <a:solidFill>
            <a:srgbClr val="F69A04"/>
          </a:solidFill>
          <a:ln w="25400">
            <a:solidFill>
              <a:srgbClr val="F69A04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68" name="DMP Online"/>
          <p:cNvSpPr txBox="1"/>
          <p:nvPr/>
        </p:nvSpPr>
        <p:spPr>
          <a:xfrm>
            <a:off x="1878944" y="1115401"/>
            <a:ext cx="1248701" cy="62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DMP Online</a:t>
            </a:r>
          </a:p>
        </p:txBody>
      </p:sp>
      <p:sp>
        <p:nvSpPr>
          <p:cNvPr id="369" name="DCC - Digital curation centre…"/>
          <p:cNvSpPr txBox="1"/>
          <p:nvPr/>
        </p:nvSpPr>
        <p:spPr>
          <a:xfrm>
            <a:off x="991775" y="1729668"/>
            <a:ext cx="3272297" cy="1209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DCC - Digital curation centre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Free to use it once you create an account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Templates</a:t>
            </a:r>
          </a:p>
        </p:txBody>
      </p:sp>
      <p:pic>
        <p:nvPicPr>
          <p:cNvPr id="370" name="Screenshot 2023-02-01 at 01.59.26.png" descr="Screenshot 2023-02-01 at 01.59.2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67535" y="157247"/>
            <a:ext cx="6554899" cy="358015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1" name="Screenshot 2023-02-01 at 02.06.30.png" descr="Screenshot 2023-02-01 at 02.06.3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802" y="3862186"/>
            <a:ext cx="6367989" cy="2915727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https://dmponline.dcc.ac.uk"/>
          <p:cNvSpPr txBox="1"/>
          <p:nvPr/>
        </p:nvSpPr>
        <p:spPr>
          <a:xfrm>
            <a:off x="7642166" y="5127363"/>
            <a:ext cx="3322286" cy="385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ea typeface="Calibri"/>
                <a:cs typeface="Calibri"/>
                <a:sym typeface="Calibri"/>
                <a:hlinkClick r:id="rId4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https://dmponline.dcc.ac.uk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Rounded Rectangle"/>
          <p:cNvSpPr/>
          <p:nvPr/>
        </p:nvSpPr>
        <p:spPr>
          <a:xfrm>
            <a:off x="4109850" y="167835"/>
            <a:ext cx="3703813" cy="2930632"/>
          </a:xfrm>
          <a:prstGeom prst="roundRect">
            <a:avLst>
              <a:gd name="adj" fmla="val 18957"/>
            </a:avLst>
          </a:prstGeom>
          <a:solidFill>
            <a:srgbClr val="129D9A"/>
          </a:solidFill>
          <a:ln w="25400">
            <a:solidFill>
              <a:srgbClr val="129D9A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75" name="Argos"/>
          <p:cNvSpPr txBox="1"/>
          <p:nvPr/>
        </p:nvSpPr>
        <p:spPr>
          <a:xfrm>
            <a:off x="5612393" y="493749"/>
            <a:ext cx="760892" cy="385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Argos</a:t>
            </a:r>
          </a:p>
        </p:txBody>
      </p:sp>
      <p:sp>
        <p:nvSpPr>
          <p:cNvPr id="376" name="OpenAIRE…"/>
          <p:cNvSpPr txBox="1"/>
          <p:nvPr/>
        </p:nvSpPr>
        <p:spPr>
          <a:xfrm>
            <a:off x="4986142" y="1191522"/>
            <a:ext cx="1957049" cy="1501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OpenAIRE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Public DMPs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Templates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Export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Free for researchers</a:t>
            </a:r>
          </a:p>
        </p:txBody>
      </p:sp>
      <p:pic>
        <p:nvPicPr>
          <p:cNvPr id="377" name="Screenshot 2023-02-01 at 02.13.55.png" descr="Screenshot 2023-02-01 at 02.13.5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8935" y="1823771"/>
            <a:ext cx="3729214" cy="4416046"/>
          </a:xfrm>
          <a:prstGeom prst="rect">
            <a:avLst/>
          </a:prstGeom>
          <a:ln w="12700">
            <a:miter lim="400000"/>
          </a:ln>
        </p:spPr>
      </p:pic>
      <p:pic>
        <p:nvPicPr>
          <p:cNvPr id="378" name="Screenshot 2023-02-01 at 02.15.08.png" descr="Screenshot 2023-02-01 at 02.15.08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55364" y="348440"/>
            <a:ext cx="3854952" cy="36834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DFE3EB"/>
      </a:lt1>
      <a:dk2>
        <a:srgbClr val="A7A7A7"/>
      </a:dk2>
      <a:lt2>
        <a:srgbClr val="535353"/>
      </a:lt2>
      <a:accent1>
        <a:srgbClr val="F2AF29"/>
      </a:accent1>
      <a:accent2>
        <a:srgbClr val="B0B8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FE3EB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2AF29"/>
      </a:accent1>
      <a:accent2>
        <a:srgbClr val="B0B8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FE3EB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