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3716000" cx="24384000"/>
  <p:notesSz cx="6858000" cy="9144000"/>
  <p:embeddedFontLst>
    <p:embeddedFont>
      <p:font typeface="Sometype Mono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Helvetica Neue"/>
      <p:regular r:id="rId30"/>
      <p:bold r:id="rId31"/>
      <p:italic r:id="rId32"/>
      <p:boldItalic r:id="rId33"/>
    </p:embeddedFont>
    <p:embeddedFont>
      <p:font typeface="Sometype Mono Medium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2" roundtripDataSignature="AMtx7mhogJA4OMQXinloVm80qFw7v/LH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7776C0-C319-4F41-987D-34780298D6A6}">
  <a:tblStyle styleId="{CF7776C0-C319-4F41-987D-34780298D6A6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 b="off" i="off"/>
      <a:tcStyle>
        <a:fill>
          <a:solidFill>
            <a:srgbClr val="E3E5E8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OpenSans-boldItalic.fntdata"/><Relationship Id="rId22" Type="http://schemas.openxmlformats.org/officeDocument/2006/relationships/font" Target="fonts/SometypeMono-regular.fntdata"/><Relationship Id="rId21" Type="http://schemas.openxmlformats.org/officeDocument/2006/relationships/slide" Target="slides/slide16.xml"/><Relationship Id="rId24" Type="http://schemas.openxmlformats.org/officeDocument/2006/relationships/font" Target="fonts/SometypeMono-italic.fntdata"/><Relationship Id="rId23" Type="http://schemas.openxmlformats.org/officeDocument/2006/relationships/font" Target="fonts/SometypeMon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SometypeMono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35" Type="http://schemas.openxmlformats.org/officeDocument/2006/relationships/font" Target="fonts/SometypeMonoMedium-bold.fntdata"/><Relationship Id="rId12" Type="http://schemas.openxmlformats.org/officeDocument/2006/relationships/slide" Target="slides/slide7.xml"/><Relationship Id="rId34" Type="http://schemas.openxmlformats.org/officeDocument/2006/relationships/font" Target="fonts/SometypeMonoMedium-regular.fntdata"/><Relationship Id="rId15" Type="http://schemas.openxmlformats.org/officeDocument/2006/relationships/slide" Target="slides/slide10.xml"/><Relationship Id="rId37" Type="http://schemas.openxmlformats.org/officeDocument/2006/relationships/font" Target="fonts/SometypeMono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SometypeMonoMedium-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9e08a8839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9e08a8839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99e08a8839_1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99e08a8839_1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9e08a8839_1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9e08a8839_1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9e08a8839_1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99e08a8839_1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9e08a8839_1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9e08a8839_1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9e08a8839_1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9e08a8839_1_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9e08a8839_1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99e08a8839_1_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bg>
      <p:bgPr>
        <a:solidFill>
          <a:srgbClr val="F9F9F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-812800" y="8077200"/>
            <a:ext cx="5283200" cy="5283200"/>
          </a:xfrm>
          <a:prstGeom prst="ellipse">
            <a:avLst/>
          </a:prstGeom>
          <a:solidFill>
            <a:srgbClr val="FFD1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22961040" y="-190506"/>
            <a:ext cx="5080001" cy="5080001"/>
          </a:xfrm>
          <a:prstGeom prst="ellipse">
            <a:avLst/>
          </a:prstGeom>
          <a:noFill/>
          <a:ln cap="flat" cmpd="sng" w="254000">
            <a:solidFill>
              <a:srgbClr val="90D4D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" name="Google Shape;12;p18"/>
          <p:cNvGrpSpPr/>
          <p:nvPr/>
        </p:nvGrpSpPr>
        <p:grpSpPr>
          <a:xfrm>
            <a:off x="15018316" y="2620529"/>
            <a:ext cx="9974736" cy="11935714"/>
            <a:chOff x="0" y="-2"/>
            <a:chExt cx="9974735" cy="11935712"/>
          </a:xfrm>
        </p:grpSpPr>
        <p:sp>
          <p:nvSpPr>
            <p:cNvPr id="13" name="Google Shape;13;p18"/>
            <p:cNvSpPr/>
            <p:nvPr/>
          </p:nvSpPr>
          <p:spPr>
            <a:xfrm>
              <a:off x="2050484" y="2008619"/>
              <a:ext cx="5892801" cy="8064507"/>
            </a:xfrm>
            <a:prstGeom prst="rect">
              <a:avLst/>
            </a:prstGeom>
            <a:solidFill>
              <a:srgbClr val="3B80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F9F9"/>
                </a:buClr>
                <a:buSzPts val="4800"/>
                <a:buFont typeface="Open Sans"/>
                <a:buNone/>
              </a:pPr>
              <a:r>
                <a:t/>
              </a:r>
              <a:endParaRPr b="0" i="0" sz="4800" u="none" cap="none" strike="noStrike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4" name="Google Shape;14;p18"/>
            <p:cNvGrpSpPr/>
            <p:nvPr/>
          </p:nvGrpSpPr>
          <p:grpSpPr>
            <a:xfrm>
              <a:off x="0" y="-2"/>
              <a:ext cx="9974735" cy="11935712"/>
              <a:chOff x="0" y="-1"/>
              <a:chExt cx="9974734" cy="11935711"/>
            </a:xfrm>
          </p:grpSpPr>
          <p:sp>
            <p:nvSpPr>
              <p:cNvPr id="15" name="Google Shape;15;p18"/>
              <p:cNvSpPr/>
              <p:nvPr/>
            </p:nvSpPr>
            <p:spPr>
              <a:xfrm rot="-1800000">
                <a:off x="-406961" y="2046727"/>
                <a:ext cx="8350254" cy="609601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F9F9"/>
                  </a:buClr>
                  <a:buSzPts val="4800"/>
                  <a:buFont typeface="Open Sans"/>
                  <a:buNone/>
                </a:pPr>
                <a:r>
                  <a:t/>
                </a:r>
                <a:endParaRPr b="0" i="0" sz="4800" u="none" cap="none" strike="noStrike">
                  <a:solidFill>
                    <a:srgbClr val="F9F9F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" name="Google Shape;16;p18"/>
              <p:cNvSpPr/>
              <p:nvPr/>
            </p:nvSpPr>
            <p:spPr>
              <a:xfrm rot="-1800000">
                <a:off x="-561" y="3212837"/>
                <a:ext cx="8350254" cy="609601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F9F9"/>
                  </a:buClr>
                  <a:buSzPts val="4800"/>
                  <a:buFont typeface="Open Sans"/>
                  <a:buNone/>
                </a:pPr>
                <a:r>
                  <a:t/>
                </a:r>
                <a:endParaRPr b="0" i="0" sz="4800" u="none" cap="none" strike="noStrike">
                  <a:solidFill>
                    <a:srgbClr val="F9F9F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" name="Google Shape;17;p18"/>
              <p:cNvSpPr/>
              <p:nvPr/>
            </p:nvSpPr>
            <p:spPr>
              <a:xfrm rot="-1800000">
                <a:off x="405839" y="4402581"/>
                <a:ext cx="8350254" cy="609601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F9F9"/>
                  </a:buClr>
                  <a:buSzPts val="4800"/>
                  <a:buFont typeface="Open Sans"/>
                  <a:buNone/>
                </a:pPr>
                <a:r>
                  <a:t/>
                </a:r>
                <a:endParaRPr b="0" i="0" sz="4800" u="none" cap="none" strike="noStrike">
                  <a:solidFill>
                    <a:srgbClr val="F9F9F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" name="Google Shape;18;p18"/>
              <p:cNvSpPr/>
              <p:nvPr/>
            </p:nvSpPr>
            <p:spPr>
              <a:xfrm rot="-1800000">
                <a:off x="812239" y="5621781"/>
                <a:ext cx="8350254" cy="609601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F9F9"/>
                  </a:buClr>
                  <a:buSzPts val="4800"/>
                  <a:buFont typeface="Open Sans"/>
                  <a:buNone/>
                </a:pPr>
                <a:r>
                  <a:t/>
                </a:r>
                <a:endParaRPr b="0" i="0" sz="4800" u="none" cap="none" strike="noStrike">
                  <a:solidFill>
                    <a:srgbClr val="F9F9F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" name="Google Shape;19;p18"/>
              <p:cNvSpPr/>
              <p:nvPr/>
            </p:nvSpPr>
            <p:spPr>
              <a:xfrm rot="-1800000">
                <a:off x="1218639" y="6840981"/>
                <a:ext cx="8350254" cy="609601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F9F9"/>
                  </a:buClr>
                  <a:buSzPts val="4800"/>
                  <a:buFont typeface="Open Sans"/>
                  <a:buNone/>
                </a:pPr>
                <a:r>
                  <a:t/>
                </a:r>
                <a:endParaRPr b="0" i="0" sz="4800" u="none" cap="none" strike="noStrike">
                  <a:solidFill>
                    <a:srgbClr val="F9F9F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Google Shape;20;p18"/>
              <p:cNvSpPr/>
              <p:nvPr/>
            </p:nvSpPr>
            <p:spPr>
              <a:xfrm rot="-1800000">
                <a:off x="1625039" y="8060181"/>
                <a:ext cx="8350254" cy="609601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F9F9"/>
                  </a:buClr>
                  <a:buSzPts val="4800"/>
                  <a:buFont typeface="Open Sans"/>
                  <a:buNone/>
                </a:pPr>
                <a:r>
                  <a:t/>
                </a:r>
                <a:endParaRPr b="0" i="0" sz="4800" u="none" cap="none" strike="noStrike">
                  <a:solidFill>
                    <a:srgbClr val="F9F9F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Google Shape;21;p18"/>
              <p:cNvSpPr/>
              <p:nvPr/>
            </p:nvSpPr>
            <p:spPr>
              <a:xfrm rot="-1800000">
                <a:off x="2031439" y="9279381"/>
                <a:ext cx="8350255" cy="609601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F9F9"/>
                  </a:buClr>
                  <a:buSzPts val="4800"/>
                  <a:buFont typeface="Open Sans"/>
                  <a:buNone/>
                </a:pPr>
                <a:r>
                  <a:t/>
                </a:r>
                <a:endParaRPr b="0" i="0" sz="4800" u="none" cap="none" strike="noStrike">
                  <a:solidFill>
                    <a:srgbClr val="F9F9F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2" name="Google Shape;22;p18"/>
          <p:cNvSpPr/>
          <p:nvPr/>
        </p:nvSpPr>
        <p:spPr>
          <a:xfrm>
            <a:off x="609609" y="3549653"/>
            <a:ext cx="4063999" cy="30480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B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2438400" y="1822454"/>
            <a:ext cx="19507200" cy="10160001"/>
          </a:xfrm>
          <a:prstGeom prst="rect">
            <a:avLst/>
          </a:prstGeom>
          <a:noFill/>
          <a:ln cap="sq" cmpd="sng" w="254000">
            <a:solidFill>
              <a:srgbClr val="604A7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1422409" y="2533654"/>
            <a:ext cx="4064000" cy="30480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B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18"/>
          <p:cNvSpPr txBox="1"/>
          <p:nvPr>
            <p:ph type="title"/>
          </p:nvPr>
        </p:nvSpPr>
        <p:spPr>
          <a:xfrm>
            <a:off x="3251200" y="2349498"/>
            <a:ext cx="17973674" cy="7329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12000"/>
              <a:buFont typeface="Montserrat"/>
              <a:buNone/>
              <a:defRPr b="0" sz="12000">
                <a:solidFill>
                  <a:srgbClr val="1A24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18"/>
          <p:cNvSpPr/>
          <p:nvPr/>
        </p:nvSpPr>
        <p:spPr>
          <a:xfrm>
            <a:off x="15443200" y="8223253"/>
            <a:ext cx="2438400" cy="2438401"/>
          </a:xfrm>
          <a:prstGeom prst="ellipse">
            <a:avLst/>
          </a:prstGeom>
          <a:noFill/>
          <a:ln cap="flat" cmpd="sng" w="254000">
            <a:solidFill>
              <a:srgbClr val="FFD14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p18"/>
          <p:cNvSpPr/>
          <p:nvPr/>
        </p:nvSpPr>
        <p:spPr>
          <a:xfrm rot="5400000">
            <a:off x="5275229" y="10109206"/>
            <a:ext cx="422345" cy="1219201"/>
          </a:xfrm>
          <a:prstGeom prst="rect">
            <a:avLst/>
          </a:prstGeom>
          <a:solidFill>
            <a:srgbClr val="90D4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28;p18"/>
          <p:cNvSpPr/>
          <p:nvPr/>
        </p:nvSpPr>
        <p:spPr>
          <a:xfrm>
            <a:off x="18084801" y="-32306"/>
            <a:ext cx="515973" cy="3029506"/>
          </a:xfrm>
          <a:prstGeom prst="rect">
            <a:avLst/>
          </a:prstGeom>
          <a:solidFill>
            <a:srgbClr val="F96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18991225" y="-32306"/>
            <a:ext cx="515973" cy="3029506"/>
          </a:xfrm>
          <a:prstGeom prst="rect">
            <a:avLst/>
          </a:prstGeom>
          <a:solidFill>
            <a:srgbClr val="F96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7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80" name="Google Shape;80;p30"/>
          <p:cNvSpPr/>
          <p:nvPr>
            <p:ph idx="3" type="pic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0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93" name="Google Shape;93;p33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94" name="Google Shape;94;p3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97" name="Google Shape;97;p3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 txBox="1"/>
          <p:nvPr>
            <p:ph idx="1" type="body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00" name="Google Shape;100;p35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01" name="Google Shape;101;p3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 txBox="1"/>
          <p:nvPr>
            <p:ph idx="1" type="body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solidFill>
          <a:srgbClr val="F9F9F9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/>
          <p:nvPr/>
        </p:nvSpPr>
        <p:spPr>
          <a:xfrm>
            <a:off x="19138155" y="-91880"/>
            <a:ext cx="5253137" cy="1574803"/>
          </a:xfrm>
          <a:prstGeom prst="rect">
            <a:avLst/>
          </a:prstGeom>
          <a:solidFill>
            <a:srgbClr val="F96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37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3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bg>
      <p:bgPr>
        <a:solidFill>
          <a:srgbClr val="F9F9F9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/>
          <p:nvPr>
            <p:ph idx="2" type="pic"/>
          </p:nvPr>
        </p:nvSpPr>
        <p:spPr>
          <a:xfrm>
            <a:off x="0" y="2"/>
            <a:ext cx="17068800" cy="6654801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0"/>
          <p:cNvSpPr txBox="1"/>
          <p:nvPr>
            <p:ph type="title"/>
          </p:nvPr>
        </p:nvSpPr>
        <p:spPr>
          <a:xfrm>
            <a:off x="406400" y="7467600"/>
            <a:ext cx="6096000" cy="5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8800"/>
              <a:buFont typeface="Montserrat"/>
              <a:buNone/>
              <a:defRPr sz="8800">
                <a:solidFill>
                  <a:srgbClr val="1A24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0"/>
          <p:cNvSpPr/>
          <p:nvPr>
            <p:ph idx="3" type="pic"/>
          </p:nvPr>
        </p:nvSpPr>
        <p:spPr>
          <a:xfrm>
            <a:off x="7289800" y="7061200"/>
            <a:ext cx="17068800" cy="665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solidFill>
          <a:srgbClr val="F9F9F9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/>
          <p:nvPr/>
        </p:nvSpPr>
        <p:spPr>
          <a:xfrm>
            <a:off x="0" y="-3"/>
            <a:ext cx="7315200" cy="1574804"/>
          </a:xfrm>
          <a:prstGeom prst="rect">
            <a:avLst/>
          </a:prstGeom>
          <a:solidFill>
            <a:srgbClr val="F96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21"/>
          <p:cNvSpPr/>
          <p:nvPr/>
        </p:nvSpPr>
        <p:spPr>
          <a:xfrm>
            <a:off x="355600" y="355600"/>
            <a:ext cx="4724400" cy="4724400"/>
          </a:xfrm>
          <a:prstGeom prst="ellipse">
            <a:avLst/>
          </a:prstGeom>
          <a:solidFill>
            <a:srgbClr val="3B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42;p21"/>
          <p:cNvSpPr txBox="1"/>
          <p:nvPr>
            <p:ph type="title"/>
          </p:nvPr>
        </p:nvSpPr>
        <p:spPr>
          <a:xfrm>
            <a:off x="2438400" y="1778000"/>
            <a:ext cx="73152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7200"/>
              <a:buFont typeface="Montserrat"/>
              <a:buNone/>
              <a:defRPr sz="7200">
                <a:solidFill>
                  <a:srgbClr val="1A24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bg>
      <p:bgPr>
        <a:solidFill>
          <a:srgbClr val="F9F9F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/>
          <p:nvPr/>
        </p:nvSpPr>
        <p:spPr>
          <a:xfrm>
            <a:off x="-812800" y="8077200"/>
            <a:ext cx="5283200" cy="5283200"/>
          </a:xfrm>
          <a:prstGeom prst="ellipse">
            <a:avLst/>
          </a:prstGeom>
          <a:solidFill>
            <a:srgbClr val="FFD1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22961040" y="-190506"/>
            <a:ext cx="5080001" cy="5080001"/>
          </a:xfrm>
          <a:prstGeom prst="ellipse">
            <a:avLst/>
          </a:prstGeom>
          <a:noFill/>
          <a:ln cap="flat" cmpd="sng" w="254000">
            <a:solidFill>
              <a:srgbClr val="90D4D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47;p22"/>
          <p:cNvSpPr/>
          <p:nvPr/>
        </p:nvSpPr>
        <p:spPr>
          <a:xfrm>
            <a:off x="970035" y="917529"/>
            <a:ext cx="22443930" cy="11880942"/>
          </a:xfrm>
          <a:prstGeom prst="rect">
            <a:avLst/>
          </a:prstGeom>
          <a:noFill/>
          <a:ln cap="sq" cmpd="sng" w="254000">
            <a:solidFill>
              <a:srgbClr val="604A7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F9F9F9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C"/>
              </a:buClr>
              <a:buSzPts val="2400"/>
              <a:buFont typeface="Open Sans"/>
              <a:buNone/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idx="1" type="body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2" type="body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>
  <p:cSld name="Title &amp; Phot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6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3" type="body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png"/><Relationship Id="rId11" Type="http://schemas.openxmlformats.org/officeDocument/2006/relationships/hyperlink" Target="https://www.worldcat.org/search?qt=worldcat_org_all&amp;q=%22dais.sanu.ac.rs%22" TargetMode="External"/><Relationship Id="rId22" Type="http://schemas.openxmlformats.org/officeDocument/2006/relationships/image" Target="../media/image4.png"/><Relationship Id="rId10" Type="http://schemas.openxmlformats.org/officeDocument/2006/relationships/image" Target="../media/image29.png"/><Relationship Id="rId21" Type="http://schemas.openxmlformats.org/officeDocument/2006/relationships/image" Target="../media/image12.png"/><Relationship Id="rId13" Type="http://schemas.openxmlformats.org/officeDocument/2006/relationships/image" Target="../media/image26.png"/><Relationship Id="rId24" Type="http://schemas.openxmlformats.org/officeDocument/2006/relationships/image" Target="../media/image2.png"/><Relationship Id="rId12" Type="http://schemas.openxmlformats.org/officeDocument/2006/relationships/image" Target="../media/image28.png"/><Relationship Id="rId23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xplore.openaire.eu/search/dataprovider?datasourceId=openaire____::75f37cb1621f1768ccce5ca9d1701306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3.png"/><Relationship Id="rId15" Type="http://schemas.openxmlformats.org/officeDocument/2006/relationships/hyperlink" Target="https://openaccessbutton.org/" TargetMode="External"/><Relationship Id="rId14" Type="http://schemas.openxmlformats.org/officeDocument/2006/relationships/image" Target="../media/image30.png"/><Relationship Id="rId17" Type="http://schemas.openxmlformats.org/officeDocument/2006/relationships/image" Target="../media/image40.png"/><Relationship Id="rId16" Type="http://schemas.openxmlformats.org/officeDocument/2006/relationships/image" Target="../media/image35.png"/><Relationship Id="rId5" Type="http://schemas.openxmlformats.org/officeDocument/2006/relationships/hyperlink" Target="https://unpaywall.org/" TargetMode="External"/><Relationship Id="rId19" Type="http://schemas.openxmlformats.org/officeDocument/2006/relationships/image" Target="../media/image7.png"/><Relationship Id="rId6" Type="http://schemas.openxmlformats.org/officeDocument/2006/relationships/image" Target="../media/image32.jpg"/><Relationship Id="rId18" Type="http://schemas.openxmlformats.org/officeDocument/2006/relationships/image" Target="../media/image9.png"/><Relationship Id="rId7" Type="http://schemas.openxmlformats.org/officeDocument/2006/relationships/hyperlink" Target="https://openaccessbutton.org/" TargetMode="External"/><Relationship Id="rId8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2.png"/><Relationship Id="rId5" Type="http://schemas.openxmlformats.org/officeDocument/2006/relationships/image" Target="../media/image42.png"/><Relationship Id="rId6" Type="http://schemas.openxmlformats.org/officeDocument/2006/relationships/image" Target="../media/image35.png"/><Relationship Id="rId7" Type="http://schemas.openxmlformats.org/officeDocument/2006/relationships/image" Target="../media/image37.png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5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npaywall.org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hyperlink" Target="https://unpaywall.org" TargetMode="External"/><Relationship Id="rId5" Type="http://schemas.openxmlformats.org/officeDocument/2006/relationships/hyperlink" Target="https://core.ac.uk/services/discovery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17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9e08a8839_1_0"/>
          <p:cNvSpPr txBox="1"/>
          <p:nvPr/>
        </p:nvSpPr>
        <p:spPr>
          <a:xfrm>
            <a:off x="4451525" y="5345700"/>
            <a:ext cx="158037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66">
                <a:latin typeface="Avenir"/>
                <a:ea typeface="Avenir"/>
                <a:cs typeface="Avenir"/>
                <a:sym typeface="Avenir"/>
              </a:rPr>
              <a:t>Benefits of repositories and how to choose the best examples to illustrate them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g299e08a8839_1_0"/>
          <p:cNvSpPr txBox="1"/>
          <p:nvPr/>
        </p:nvSpPr>
        <p:spPr>
          <a:xfrm>
            <a:off x="1224650" y="1146900"/>
            <a:ext cx="8222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Irena Njezic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Institute of Virology, Vaccines and Sera - Torlak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0" name="Google Shape;120;g299e08a8839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5675" y="8007075"/>
            <a:ext cx="46672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99e08a8839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8525" y="1146900"/>
            <a:ext cx="2115075" cy="7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9F9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0"/>
          <p:cNvGrpSpPr/>
          <p:nvPr/>
        </p:nvGrpSpPr>
        <p:grpSpPr>
          <a:xfrm>
            <a:off x="1117598" y="600598"/>
            <a:ext cx="22476404" cy="12622392"/>
            <a:chOff x="0" y="0"/>
            <a:chExt cx="22476402" cy="12622390"/>
          </a:xfrm>
        </p:grpSpPr>
        <p:grpSp>
          <p:nvGrpSpPr>
            <p:cNvPr id="203" name="Google Shape;203;p10"/>
            <p:cNvGrpSpPr/>
            <p:nvPr/>
          </p:nvGrpSpPr>
          <p:grpSpPr>
            <a:xfrm>
              <a:off x="6489019" y="4957509"/>
              <a:ext cx="9863818" cy="6234048"/>
              <a:chOff x="0" y="-1"/>
              <a:chExt cx="9863816" cy="6234046"/>
            </a:xfrm>
          </p:grpSpPr>
          <p:sp>
            <p:nvSpPr>
              <p:cNvPr id="204" name="Google Shape;204;p10"/>
              <p:cNvSpPr/>
              <p:nvPr/>
            </p:nvSpPr>
            <p:spPr>
              <a:xfrm>
                <a:off x="0" y="-1"/>
                <a:ext cx="9863816" cy="6234046"/>
              </a:xfrm>
              <a:custGeom>
                <a:rect b="b" l="l" r="r" t="t"/>
                <a:pathLst>
                  <a:path extrusionOk="0" h="20684" w="20879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E6ECEE"/>
              </a:solidFill>
              <a:ln cap="flat" cmpd="sng" w="25400">
                <a:solidFill>
                  <a:srgbClr val="7C88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>
                <a:off x="500863" y="316995"/>
                <a:ext cx="9038547" cy="5292916"/>
              </a:xfrm>
              <a:custGeom>
                <a:rect b="b" l="l" r="r" t="t"/>
                <a:pathLst>
                  <a:path extrusionOk="0" h="21600" w="2160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cap="flat" cmpd="sng" w="25400">
                <a:solidFill>
                  <a:srgbClr val="7C88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" name="Google Shape;206;p10"/>
            <p:cNvSpPr/>
            <p:nvPr/>
          </p:nvSpPr>
          <p:spPr>
            <a:xfrm>
              <a:off x="9511791" y="7355648"/>
              <a:ext cx="3968135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121850" lIns="121850" spcFirstLastPara="1" rIns="121850" wrap="square" tIns="1218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4800"/>
                <a:buFont typeface="Calibri"/>
                <a:buNone/>
              </a:pPr>
              <a:r>
                <a:rPr b="1" i="0" lang="en-US" sz="4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REPOSITORY</a:t>
              </a:r>
              <a:endParaRPr/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10101349" y="5937100"/>
              <a:ext cx="2803335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121850" lIns="121850" spcFirstLastPara="1" rIns="121850" wrap="square" tIns="1218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608B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2B608B"/>
                  </a:solidFill>
                  <a:latin typeface="Arial"/>
                  <a:ea typeface="Arial"/>
                  <a:cs typeface="Arial"/>
                  <a:sym typeface="Arial"/>
                </a:rPr>
                <a:t>OAI-PMH</a:t>
              </a:r>
              <a:endParaRPr/>
            </a:p>
          </p:txBody>
        </p:sp>
        <p:pic>
          <p:nvPicPr>
            <p:cNvPr descr="Google Shape;115;p17" id="208" name="Google Shape;208;p10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32701" y="2499815"/>
              <a:ext cx="4073847" cy="1359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118;p17" id="209" name="Google Shape;209;p10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78154" y="6811680"/>
              <a:ext cx="2502225" cy="1169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119;p17" id="210" name="Google Shape;210;p10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756611" y="2593154"/>
              <a:ext cx="719791" cy="116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120;p17" id="211" name="Google Shape;211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4176" y="2321530"/>
              <a:ext cx="3491867" cy="756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121;p17" id="212" name="Google Shape;212;p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0" y="3133303"/>
              <a:ext cx="4859179" cy="6384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0"/>
            <p:cNvSpPr/>
            <p:nvPr/>
          </p:nvSpPr>
          <p:spPr>
            <a:xfrm rot="-1556">
              <a:off x="11828307" y="8656893"/>
              <a:ext cx="3290535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121850" lIns="121850" spcFirstLastPara="1" rIns="121850" wrap="square" tIns="121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4200"/>
                <a:buFont typeface="Calibri"/>
                <a:buNone/>
              </a:pPr>
              <a:r>
                <a:rPr b="1" i="0" lang="en-US" sz="4200" u="none" cap="none" strike="noStrik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web scraping</a:t>
              </a:r>
              <a:endParaRPr/>
            </a:p>
          </p:txBody>
        </p:sp>
        <p:pic>
          <p:nvPicPr>
            <p:cNvPr descr="Google Shape;124;p17" id="214" name="Google Shape;214;p10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7782158" y="7299714"/>
              <a:ext cx="3685857" cy="10655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0"/>
            <p:cNvSpPr/>
            <p:nvPr/>
          </p:nvSpPr>
          <p:spPr>
            <a:xfrm rot="-3182">
              <a:off x="7295222" y="8364416"/>
              <a:ext cx="4077737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121850" lIns="121850" spcFirstLastPara="1" rIns="121850" wrap="square" tIns="1218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55520"/>
                </a:buClr>
                <a:buSzPts val="4200"/>
                <a:buFont typeface="Calibri"/>
                <a:buNone/>
              </a:pPr>
              <a:r>
                <a:rPr b="1" i="0" lang="en-US" sz="4200" u="none" cap="none" strike="noStrike">
                  <a:solidFill>
                    <a:srgbClr val="455520"/>
                  </a:solidFill>
                  <a:latin typeface="Calibri"/>
                  <a:ea typeface="Calibri"/>
                  <a:cs typeface="Calibri"/>
                  <a:sym typeface="Calibri"/>
                </a:rPr>
                <a:t>HTML meta tags</a:t>
              </a:r>
              <a:endParaRPr/>
            </a:p>
          </p:txBody>
        </p:sp>
        <p:pic>
          <p:nvPicPr>
            <p:cNvPr descr="Google Shape;126;p17" id="216" name="Google Shape;216;p1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661349" y="11533901"/>
              <a:ext cx="1163956" cy="10884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128;p17" id="217" name="Google Shape;217;p1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39447" y="11352488"/>
              <a:ext cx="1357951" cy="1269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130;p17" id="218" name="Google Shape;218;p10">
              <a:hlinkClick r:id="rId15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009475" y="4204914"/>
              <a:ext cx="719790" cy="11631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10"/>
            <p:cNvSpPr/>
            <p:nvPr/>
          </p:nvSpPr>
          <p:spPr>
            <a:xfrm flipH="1" rot="5400000">
              <a:off x="9547416" y="3981501"/>
              <a:ext cx="2077602" cy="18336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400" y="0"/>
                    <a:pt x="10801" y="5400"/>
                    <a:pt x="10801" y="10800"/>
                  </a:cubicBezTo>
                  <a:cubicBezTo>
                    <a:pt x="10801" y="16200"/>
                    <a:pt x="16200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2012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 rot="-5400000">
              <a:off x="10312020" y="495016"/>
              <a:ext cx="1362401" cy="2647199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399" y="0"/>
                    <a:pt x="10798" y="5400"/>
                    <a:pt x="10798" y="10800"/>
                  </a:cubicBezTo>
                  <a:cubicBezTo>
                    <a:pt x="10798" y="16200"/>
                    <a:pt x="16199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 rot="10800000">
              <a:off x="5887901" y="1456404"/>
              <a:ext cx="1744801" cy="17232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 flipH="1">
              <a:off x="5729501" y="3179605"/>
              <a:ext cx="1903201" cy="16072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400" y="0"/>
                    <a:pt x="10801" y="5400"/>
                    <a:pt x="10801" y="10800"/>
                  </a:cubicBezTo>
                  <a:cubicBezTo>
                    <a:pt x="10801" y="16200"/>
                    <a:pt x="16200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 rot="5400000">
              <a:off x="6444716" y="2338000"/>
              <a:ext cx="2094201" cy="8022402"/>
            </a:xfrm>
            <a:custGeom>
              <a:rect b="b" l="l" r="r" t="t"/>
              <a:pathLst>
                <a:path extrusionOk="0" h="21600" w="21600">
                  <a:moveTo>
                    <a:pt x="6550" y="0"/>
                  </a:moveTo>
                  <a:cubicBezTo>
                    <a:pt x="3275" y="0"/>
                    <a:pt x="0" y="3213"/>
                    <a:pt x="0" y="6426"/>
                  </a:cubicBezTo>
                  <a:cubicBezTo>
                    <a:pt x="0" y="9639"/>
                    <a:pt x="5400" y="12851"/>
                    <a:pt x="10800" y="12851"/>
                  </a:cubicBezTo>
                  <a:cubicBezTo>
                    <a:pt x="16200" y="12851"/>
                    <a:pt x="21600" y="17226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 rot="-5400000">
              <a:off x="3077666" y="4520079"/>
              <a:ext cx="1443201" cy="31400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 rot="-5400000">
              <a:off x="783866" y="5178979"/>
              <a:ext cx="3040001" cy="2000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 rot="-5400000">
              <a:off x="12917416" y="2506701"/>
              <a:ext cx="2016001" cy="48448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399" y="0"/>
                    <a:pt x="10799" y="5400"/>
                    <a:pt x="10799" y="10800"/>
                  </a:cubicBezTo>
                  <a:cubicBezTo>
                    <a:pt x="10799" y="16200"/>
                    <a:pt x="16199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2012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 flipH="1" rot="10800000">
              <a:off x="13026616" y="5060701"/>
              <a:ext cx="4549598" cy="13280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400" y="0"/>
                    <a:pt x="10799" y="5400"/>
                    <a:pt x="10799" y="10800"/>
                  </a:cubicBezTo>
                  <a:cubicBezTo>
                    <a:pt x="10799" y="16200"/>
                    <a:pt x="16200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18365964" y="3158623"/>
              <a:ext cx="3390401" cy="3386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400" y="0"/>
                    <a:pt x="10801" y="5400"/>
                    <a:pt x="10801" y="10800"/>
                  </a:cubicBezTo>
                  <a:cubicBezTo>
                    <a:pt x="10801" y="16200"/>
                    <a:pt x="16200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 flipH="1" rot="10800000">
              <a:off x="20679730" y="3756343"/>
              <a:ext cx="1436801" cy="13040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 flipH="1" rot="10800000">
              <a:off x="18365964" y="1672356"/>
              <a:ext cx="2717601" cy="150240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 flipH="1" rot="5400000">
              <a:off x="13687059" y="-232580"/>
              <a:ext cx="1291201" cy="403040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13026616" y="6388701"/>
              <a:ext cx="4755201" cy="14440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400" y="0"/>
                    <a:pt x="10801" y="5400"/>
                    <a:pt x="10801" y="10800"/>
                  </a:cubicBezTo>
                  <a:cubicBezTo>
                    <a:pt x="10801" y="16200"/>
                    <a:pt x="16200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 rot="5400000">
              <a:off x="7655708" y="9855214"/>
              <a:ext cx="2266398" cy="10912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405" y="0"/>
                    <a:pt x="10809" y="5400"/>
                    <a:pt x="10809" y="10800"/>
                  </a:cubicBezTo>
                  <a:cubicBezTo>
                    <a:pt x="10809" y="16200"/>
                    <a:pt x="16205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274E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 rot="5400000">
              <a:off x="6534106" y="8552015"/>
              <a:ext cx="2084802" cy="35160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405" y="0"/>
                    <a:pt x="10811" y="5400"/>
                    <a:pt x="10811" y="10800"/>
                  </a:cubicBezTo>
                  <a:cubicBezTo>
                    <a:pt x="10811" y="16200"/>
                    <a:pt x="16205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274E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5" name="Google Shape;235;p10"/>
            <p:cNvCxnSpPr/>
            <p:nvPr/>
          </p:nvCxnSpPr>
          <p:spPr>
            <a:xfrm flipH="1">
              <a:off x="3622506" y="9267616"/>
              <a:ext cx="5712002" cy="2502401"/>
            </a:xfrm>
            <a:prstGeom prst="straightConnector1">
              <a:avLst/>
            </a:prstGeom>
            <a:noFill/>
            <a:ln cap="flat" cmpd="sng" w="76200">
              <a:solidFill>
                <a:srgbClr val="274E13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36" name="Google Shape;236;p10"/>
            <p:cNvSpPr/>
            <p:nvPr/>
          </p:nvSpPr>
          <p:spPr>
            <a:xfrm flipH="1" rot="-5400000">
              <a:off x="14245378" y="8788493"/>
              <a:ext cx="1504802" cy="30480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857C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 flipH="1" rot="-5400000">
              <a:off x="12750179" y="10283693"/>
              <a:ext cx="2030401" cy="58320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402" y="0"/>
                    <a:pt x="10803" y="5400"/>
                    <a:pt x="10803" y="10800"/>
                  </a:cubicBezTo>
                  <a:cubicBezTo>
                    <a:pt x="10803" y="16200"/>
                    <a:pt x="16202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857C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 flipH="1" rot="-5400000">
              <a:off x="10534507" y="8067615"/>
              <a:ext cx="2322401" cy="472240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5405" y="0"/>
                    <a:pt x="10811" y="5400"/>
                    <a:pt x="10811" y="10800"/>
                  </a:cubicBezTo>
                  <a:cubicBezTo>
                    <a:pt x="10811" y="16200"/>
                    <a:pt x="16205" y="21600"/>
                    <a:pt x="21600" y="21600"/>
                  </a:cubicBezTo>
                </a:path>
              </a:pathLst>
            </a:custGeom>
            <a:noFill/>
            <a:ln cap="flat" cmpd="sng" w="76200">
              <a:solidFill>
                <a:srgbClr val="274E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124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1E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Untitled.png" id="239" name="Google Shape;239;p10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995984" y="11021266"/>
              <a:ext cx="1587501" cy="1587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known-2.png" id="240" name="Google Shape;240;p1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176810" y="0"/>
              <a:ext cx="6591301" cy="1231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nknown.png" id="241" name="Google Shape;241;p1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873630" y="628085"/>
            <a:ext cx="4812063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-2.png" id="242" name="Google Shape;242;p1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079101" y="2327520"/>
            <a:ext cx="5709075" cy="3197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-1.png" id="243" name="Google Shape;243;p1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9759882" y="280044"/>
            <a:ext cx="4253514" cy="2160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-1.png" id="244" name="Google Shape;244;p1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8690480" y="4604586"/>
            <a:ext cx="2900584" cy="173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-4.png" id="245" name="Google Shape;245;p1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793671" y="12273619"/>
            <a:ext cx="3899359" cy="1099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-logo-500x281.png" id="246" name="Google Shape;246;p1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7852429" y="10772672"/>
            <a:ext cx="3844815" cy="2160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.png" id="247" name="Google Shape;247;p1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-128581" y="12795363"/>
            <a:ext cx="2738379" cy="95843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>
            <a:off x="2782820" y="13333726"/>
            <a:ext cx="17338244" cy="461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Based on https://www.napd.lu.lv/fileadmin/user_upload/lu_portal/projekti/napd/Zinas/2_EOSC_20191105_MSevkusic.pptx.pdf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9F9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/>
          <p:nvPr/>
        </p:nvSpPr>
        <p:spPr>
          <a:xfrm rot="1800040">
            <a:off x="7873121" y="5817399"/>
            <a:ext cx="3445659" cy="638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2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55520"/>
                </a:solidFill>
                <a:latin typeface="Arial"/>
                <a:ea typeface="Arial"/>
                <a:cs typeface="Arial"/>
                <a:sym typeface="Arial"/>
              </a:rPr>
              <a:t>HTML meta tags</a:t>
            </a:r>
            <a:endParaRPr/>
          </a:p>
        </p:txBody>
      </p:sp>
      <p:pic>
        <p:nvPicPr>
          <p:cNvPr descr="Google Shape;162;p18" id="254" name="Google Shape;2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3487" y="9546298"/>
            <a:ext cx="1152129" cy="1152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65;p18" id="255" name="Google Shape;25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7210" y="9354277"/>
            <a:ext cx="1344150" cy="1344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66;p18" id="256" name="Google Shape;25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39871" y="3017573"/>
            <a:ext cx="2698487" cy="268073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/>
          <p:nvPr/>
        </p:nvSpPr>
        <p:spPr>
          <a:xfrm rot="-1799822">
            <a:off x="13238069" y="6329555"/>
            <a:ext cx="3228446" cy="78641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200"/>
              <a:buFont typeface="Calibri"/>
              <a:buNone/>
            </a:pPr>
            <a:r>
              <a:rPr b="1" i="0" lang="en-US" sz="4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web scraping</a:t>
            </a:r>
            <a:endParaRPr/>
          </a:p>
        </p:txBody>
      </p:sp>
      <p:sp>
        <p:nvSpPr>
          <p:cNvPr id="258" name="Google Shape;258;p11"/>
          <p:cNvSpPr/>
          <p:nvPr/>
        </p:nvSpPr>
        <p:spPr>
          <a:xfrm>
            <a:off x="3486702" y="6210526"/>
            <a:ext cx="5513173" cy="147352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noFill/>
          <a:ln cap="flat" cmpd="sng" w="76200">
            <a:solidFill>
              <a:srgbClr val="274E13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6387703" y="6333274"/>
            <a:ext cx="2824772" cy="302100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noFill/>
          <a:ln cap="flat" cmpd="sng" w="76200">
            <a:solidFill>
              <a:srgbClr val="274E13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8342126" y="6405494"/>
            <a:ext cx="995434" cy="314080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noFill/>
          <a:ln cap="flat" cmpd="sng" w="76200">
            <a:solidFill>
              <a:srgbClr val="274E13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15378266" y="6935104"/>
            <a:ext cx="3149447" cy="25317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200">
            <a:solidFill>
              <a:srgbClr val="857CCE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15063470" y="7116830"/>
            <a:ext cx="104862" cy="32622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200">
            <a:solidFill>
              <a:srgbClr val="857CCE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10825899" y="7132710"/>
            <a:ext cx="4342433" cy="32463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200">
            <a:solidFill>
              <a:srgbClr val="274E13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Untitled.png" id="264" name="Google Shape;26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8603" y="7409209"/>
            <a:ext cx="1587501" cy="1587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-logo-500x281.png" id="265" name="Google Shape;265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299102" y="9118950"/>
            <a:ext cx="3570865" cy="2006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-4.png" id="266" name="Google Shape;266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336471" y="10384123"/>
            <a:ext cx="4384824" cy="1236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.png" id="267" name="Google Shape;267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28581" y="12795363"/>
            <a:ext cx="2738379" cy="958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/>
          <p:nvPr/>
        </p:nvSpPr>
        <p:spPr>
          <a:xfrm>
            <a:off x="2782820" y="13333726"/>
            <a:ext cx="17338244" cy="461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Based on https://www.napd.lu.lv/fileadmin/user_upload/lu_portal/projekti/napd/Zinas/2_EOSC_20191105_MSevkusic.pptx.pdf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"/>
          <p:cNvSpPr txBox="1"/>
          <p:nvPr/>
        </p:nvSpPr>
        <p:spPr>
          <a:xfrm>
            <a:off x="12092928" y="6694654"/>
            <a:ext cx="152401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12219928" y="6821654"/>
            <a:ext cx="152401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20583263" y="314521"/>
            <a:ext cx="2844255" cy="762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 result</a:t>
            </a:r>
            <a:endParaRPr/>
          </a:p>
        </p:txBody>
      </p:sp>
      <p:pic>
        <p:nvPicPr>
          <p:cNvPr id="276" name="Google Shape;27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88129" cy="682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7129" y="1889847"/>
            <a:ext cx="11706871" cy="678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253455"/>
            <a:ext cx="10163175" cy="60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16850" y="8669888"/>
            <a:ext cx="7961021" cy="474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23-01-28 at 01.24.36.png" id="284" name="Google Shape;2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47277" y="4017451"/>
            <a:ext cx="10231499" cy="7776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23-01-28 at 01.25.52.png" id="285" name="Google Shape;2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7139" y="3841948"/>
            <a:ext cx="9829801" cy="756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3"/>
          <p:cNvSpPr txBox="1"/>
          <p:nvPr/>
        </p:nvSpPr>
        <p:spPr>
          <a:xfrm>
            <a:off x="5350584" y="2870200"/>
            <a:ext cx="22428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i="0" lang="en-US" sz="33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 year ago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7" name="Google Shape;287;p13"/>
          <p:cNvSpPr txBox="1"/>
          <p:nvPr/>
        </p:nvSpPr>
        <p:spPr>
          <a:xfrm>
            <a:off x="17829237" y="3060700"/>
            <a:ext cx="10272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i="0" lang="en-US" sz="33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Now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3051486" y="1524000"/>
            <a:ext cx="182811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i="0" lang="en-US" sz="33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Centralization and storage of all types of institutional output, including unpublished literature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99e08a8839_1_90"/>
          <p:cNvSpPr/>
          <p:nvPr/>
        </p:nvSpPr>
        <p:spPr>
          <a:xfrm>
            <a:off x="-787400" y="-177801"/>
            <a:ext cx="3555300" cy="3380700"/>
          </a:xfrm>
          <a:prstGeom prst="ellipse">
            <a:avLst/>
          </a:prstGeom>
          <a:noFill/>
          <a:ln cap="flat" cmpd="sng" w="254000">
            <a:solidFill>
              <a:srgbClr val="FFD14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g299e08a8839_1_90"/>
          <p:cNvSpPr txBox="1"/>
          <p:nvPr/>
        </p:nvSpPr>
        <p:spPr>
          <a:xfrm>
            <a:off x="7491380" y="457199"/>
            <a:ext cx="94011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More citations of published research articles </a:t>
            </a:r>
            <a:br>
              <a:rPr i="0" lang="en-US" sz="3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5" name="Google Shape;295;g299e08a8839_1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512" y="1778000"/>
            <a:ext cx="14986986" cy="1182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9F9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eezy_speech-bubble-frame-blog-icon-concept-for-blog-design_7973108.png" id="300" name="Google Shape;3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6028649" y="-6529786"/>
            <a:ext cx="17676365" cy="1767636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 txBox="1"/>
          <p:nvPr/>
        </p:nvSpPr>
        <p:spPr>
          <a:xfrm>
            <a:off x="935443" y="1687550"/>
            <a:ext cx="37482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i="0" lang="en-US" sz="7400" u="none" cap="none" strike="noStrike">
                <a:solidFill>
                  <a:srgbClr val="000000"/>
                </a:solidFill>
                <a:latin typeface="Sometype Mono Medium"/>
                <a:ea typeface="Sometype Mono Medium"/>
                <a:cs typeface="Sometype Mono Medium"/>
                <a:sym typeface="Sometype Mono Medium"/>
              </a:rPr>
              <a:t>tips!</a:t>
            </a:r>
            <a:endParaRPr>
              <a:latin typeface="Sometype Mono Medium"/>
              <a:ea typeface="Sometype Mono Medium"/>
              <a:cs typeface="Sometype Mono Medium"/>
              <a:sym typeface="Sometype Mono Medium"/>
            </a:endParaRPr>
          </a:p>
        </p:txBody>
      </p:sp>
      <p:sp>
        <p:nvSpPr>
          <p:cNvPr id="302" name="Google Shape;302;p15"/>
          <p:cNvSpPr txBox="1"/>
          <p:nvPr/>
        </p:nvSpPr>
        <p:spPr>
          <a:xfrm>
            <a:off x="6906350" y="6770375"/>
            <a:ext cx="170811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Avenir"/>
                <a:ea typeface="Avenir"/>
                <a:cs typeface="Avenir"/>
                <a:sym typeface="Avenir"/>
              </a:rPr>
              <a:t>t1. </a:t>
            </a:r>
            <a:r>
              <a:rPr i="0" lang="en-US" sz="3500" u="none" cap="none" strike="noStrike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Always use examples that are close to researchers in terms of discipline and fields of interest</a:t>
            </a:r>
            <a:endParaRPr i="0" sz="3500" u="none" cap="none" strike="noStrike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Avenir"/>
                <a:ea typeface="Avenir"/>
                <a:cs typeface="Avenir"/>
                <a:sym typeface="Avenir"/>
              </a:rPr>
              <a:t>t2. </a:t>
            </a:r>
            <a:r>
              <a:rPr lang="en-US" sz="3500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Research the topic you want to present to your researchers</a:t>
            </a:r>
            <a:endParaRPr sz="3500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Avenir"/>
                <a:ea typeface="Avenir"/>
                <a:cs typeface="Avenir"/>
                <a:sym typeface="Avenir"/>
              </a:rPr>
              <a:t>t3. </a:t>
            </a:r>
            <a:r>
              <a:rPr lang="en-US" sz="3500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Submit</a:t>
            </a:r>
            <a:r>
              <a:rPr i="0" lang="en-US" sz="3500" u="none" cap="none" strike="noStrike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 your repository </a:t>
            </a:r>
            <a:r>
              <a:rPr lang="en-US" sz="3500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for harvesting to </a:t>
            </a:r>
            <a:r>
              <a:rPr i="0" lang="en-US" sz="3500" u="none" cap="none" strike="noStrike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different aggregators</a:t>
            </a:r>
            <a:endParaRPr sz="3500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Avenir"/>
                <a:ea typeface="Avenir"/>
                <a:cs typeface="Avenir"/>
                <a:sym typeface="Avenir"/>
              </a:rPr>
              <a:t>t4. </a:t>
            </a:r>
            <a:r>
              <a:rPr i="0" lang="en-US" sz="3500" u="none" cap="none" strike="noStrike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Track usage statistics of your repository</a:t>
            </a:r>
            <a:endParaRPr sz="3500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"/>
          <p:cNvSpPr/>
          <p:nvPr/>
        </p:nvSpPr>
        <p:spPr>
          <a:xfrm>
            <a:off x="9550400" y="965202"/>
            <a:ext cx="5283200" cy="5283202"/>
          </a:xfrm>
          <a:prstGeom prst="rect">
            <a:avLst/>
          </a:prstGeom>
          <a:noFill/>
          <a:ln cap="flat" cmpd="sng" w="254000">
            <a:solidFill>
              <a:srgbClr val="FFD14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16"/>
          <p:cNvSpPr/>
          <p:nvPr/>
        </p:nvSpPr>
        <p:spPr>
          <a:xfrm flipH="1" rot="5400000">
            <a:off x="-762000" y="761999"/>
            <a:ext cx="13716000" cy="121920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64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B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16"/>
          <p:cNvSpPr/>
          <p:nvPr/>
        </p:nvSpPr>
        <p:spPr>
          <a:xfrm flipH="1">
            <a:off x="-2" y="7289802"/>
            <a:ext cx="24384004" cy="6448057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113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1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16"/>
          <p:cNvSpPr/>
          <p:nvPr/>
        </p:nvSpPr>
        <p:spPr>
          <a:xfrm rot="10800000">
            <a:off x="12801616" y="7467606"/>
            <a:ext cx="4876785" cy="4876797"/>
          </a:xfrm>
          <a:prstGeom prst="ellipse">
            <a:avLst/>
          </a:prstGeom>
          <a:solidFill>
            <a:srgbClr val="90D4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1" name="Google Shape;311;p16"/>
          <p:cNvCxnSpPr/>
          <p:nvPr/>
        </p:nvCxnSpPr>
        <p:spPr>
          <a:xfrm rot="10800000">
            <a:off x="3555999" y="6248400"/>
            <a:ext cx="5080002" cy="4064000"/>
          </a:xfrm>
          <a:prstGeom prst="straightConnector1">
            <a:avLst/>
          </a:prstGeom>
          <a:noFill/>
          <a:ln cap="flat" cmpd="sng" w="254000">
            <a:solidFill>
              <a:srgbClr val="F96A6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12" name="Google Shape;312;p16"/>
          <p:cNvCxnSpPr/>
          <p:nvPr/>
        </p:nvCxnSpPr>
        <p:spPr>
          <a:xfrm rot="10800000">
            <a:off x="3962399" y="7467600"/>
            <a:ext cx="5080002" cy="4064000"/>
          </a:xfrm>
          <a:prstGeom prst="straightConnector1">
            <a:avLst/>
          </a:prstGeom>
          <a:noFill/>
          <a:ln cap="flat" cmpd="sng" w="254000">
            <a:solidFill>
              <a:srgbClr val="F96A6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13" name="Google Shape;313;p16"/>
          <p:cNvCxnSpPr/>
          <p:nvPr/>
        </p:nvCxnSpPr>
        <p:spPr>
          <a:xfrm rot="10800000">
            <a:off x="4368799" y="8686800"/>
            <a:ext cx="5080002" cy="4064000"/>
          </a:xfrm>
          <a:prstGeom prst="straightConnector1">
            <a:avLst/>
          </a:prstGeom>
          <a:noFill/>
          <a:ln cap="flat" cmpd="sng" w="254000">
            <a:solidFill>
              <a:srgbClr val="F96A6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14" name="Google Shape;314;p16"/>
          <p:cNvSpPr/>
          <p:nvPr/>
        </p:nvSpPr>
        <p:spPr>
          <a:xfrm rot="-4500000">
            <a:off x="19630375" y="1031580"/>
            <a:ext cx="4614187" cy="276358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254000">
            <a:solidFill>
              <a:srgbClr val="3B80B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16"/>
          <p:cNvSpPr/>
          <p:nvPr/>
        </p:nvSpPr>
        <p:spPr>
          <a:xfrm rot="-2700000">
            <a:off x="17969552" y="871807"/>
            <a:ext cx="6267057" cy="7442552"/>
          </a:xfrm>
          <a:prstGeom prst="triangle">
            <a:avLst>
              <a:gd fmla="val 50000" name="adj"/>
            </a:avLst>
          </a:prstGeom>
          <a:solidFill>
            <a:srgbClr val="604A7B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16"/>
          <p:cNvSpPr txBox="1"/>
          <p:nvPr/>
        </p:nvSpPr>
        <p:spPr>
          <a:xfrm>
            <a:off x="12611195" y="1981200"/>
            <a:ext cx="6725917" cy="3536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11600"/>
              <a:buFont typeface="Montserrat"/>
              <a:buNone/>
            </a:pPr>
            <a:r>
              <a:rPr b="1" i="0" lang="en-US" sz="11600" u="none" cap="none" strike="noStrike">
                <a:solidFill>
                  <a:srgbClr val="1A242E"/>
                </a:solidFill>
                <a:latin typeface="Montserrat"/>
                <a:ea typeface="Montserrat"/>
                <a:cs typeface="Montserrat"/>
                <a:sym typeface="Montserrat"/>
              </a:rPr>
              <a:t>thank</a:t>
            </a:r>
            <a:br>
              <a:rPr b="1" i="0" lang="en-US" sz="11600" u="none" cap="none" strike="noStrike">
                <a:solidFill>
                  <a:srgbClr val="1A242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1600" u="none" cap="none" strike="noStrike">
                <a:solidFill>
                  <a:srgbClr val="1A242E"/>
                </a:solidFill>
                <a:latin typeface="Montserrat"/>
                <a:ea typeface="Montserrat"/>
                <a:cs typeface="Montserrat"/>
                <a:sym typeface="Montserrat"/>
              </a:rPr>
              <a:t>you!</a:t>
            </a:r>
            <a:endParaRPr/>
          </a:p>
        </p:txBody>
      </p:sp>
      <p:sp>
        <p:nvSpPr>
          <p:cNvPr id="317" name="Google Shape;317;p16"/>
          <p:cNvSpPr/>
          <p:nvPr/>
        </p:nvSpPr>
        <p:spPr>
          <a:xfrm>
            <a:off x="23164800" y="9296406"/>
            <a:ext cx="1219200" cy="1192027"/>
          </a:xfrm>
          <a:prstGeom prst="rect">
            <a:avLst/>
          </a:prstGeom>
          <a:solidFill>
            <a:srgbClr val="F96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23164784" y="10949175"/>
            <a:ext cx="1219201" cy="1192027"/>
          </a:xfrm>
          <a:prstGeom prst="rect">
            <a:avLst/>
          </a:prstGeom>
          <a:solidFill>
            <a:srgbClr val="F96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eezy_speech-bubble-frame-blog-icon-concept-for-blog-design_7973108.png" id="126" name="Google Shape;126;g299e08a8839_1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6299" y="-6296624"/>
            <a:ext cx="17676365" cy="1767636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99e08a8839_1_15"/>
          <p:cNvSpPr txBox="1"/>
          <p:nvPr/>
        </p:nvSpPr>
        <p:spPr>
          <a:xfrm>
            <a:off x="18160401" y="1951463"/>
            <a:ext cx="41943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n-US" sz="7600" u="none" cap="none" strike="noStrike">
                <a:solidFill>
                  <a:srgbClr val="000000"/>
                </a:solidFill>
                <a:latin typeface="Sometype Mono"/>
                <a:ea typeface="Sometype Mono"/>
                <a:cs typeface="Sometype Mono"/>
                <a:sym typeface="Sometype Mono"/>
              </a:rPr>
              <a:t>topics!</a:t>
            </a:r>
            <a:endParaRPr b="1" sz="2000">
              <a:latin typeface="Sometype Mono"/>
              <a:ea typeface="Sometype Mono"/>
              <a:cs typeface="Sometype Mono"/>
              <a:sym typeface="Sometype Mono"/>
            </a:endParaRPr>
          </a:p>
        </p:txBody>
      </p:sp>
      <p:sp>
        <p:nvSpPr>
          <p:cNvPr id="128" name="Google Shape;128;g299e08a8839_1_15"/>
          <p:cNvSpPr txBox="1"/>
          <p:nvPr/>
        </p:nvSpPr>
        <p:spPr>
          <a:xfrm>
            <a:off x="3168428" y="4828200"/>
            <a:ext cx="13769700" cy="3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Avenir"/>
                <a:ea typeface="Avenir"/>
                <a:cs typeface="Avenir"/>
                <a:sym typeface="Avenir"/>
              </a:rPr>
              <a:t>t1. </a:t>
            </a:r>
            <a:r>
              <a:rPr i="0" lang="en-US" sz="3800" u="none" cap="none" strike="noStrike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Address common questions and dilemmas</a:t>
            </a:r>
            <a:endParaRPr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Avenir"/>
                <a:ea typeface="Avenir"/>
                <a:cs typeface="Avenir"/>
                <a:sym typeface="Avenir"/>
              </a:rPr>
              <a:t>t2. </a:t>
            </a:r>
            <a:r>
              <a:rPr i="0" lang="en-US" sz="3800" u="none" cap="none" strike="noStrike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Benefits for researchers</a:t>
            </a:r>
            <a:endParaRPr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Avenir"/>
                <a:ea typeface="Avenir"/>
                <a:cs typeface="Avenir"/>
                <a:sym typeface="Avenir"/>
              </a:rPr>
              <a:t>t3. </a:t>
            </a:r>
            <a:r>
              <a:rPr i="0" lang="en-US" sz="3800" u="none" cap="none" strike="noStrike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Dissemination paths</a:t>
            </a:r>
            <a:endParaRPr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Avenir"/>
                <a:ea typeface="Avenir"/>
                <a:cs typeface="Avenir"/>
                <a:sym typeface="Avenir"/>
              </a:rPr>
              <a:t>t4. </a:t>
            </a:r>
            <a:r>
              <a:rPr i="0" lang="en-US" sz="3800" u="none" cap="none" strike="noStrike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Useful tools for researchers</a:t>
            </a:r>
            <a:endParaRPr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/>
          <p:nvPr/>
        </p:nvSpPr>
        <p:spPr>
          <a:xfrm rot="10800000">
            <a:off x="17475200" y="355600"/>
            <a:ext cx="6502400" cy="62992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B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5467731" y="1012825"/>
            <a:ext cx="8876539" cy="571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OA Repositories vs. Social media for Researchers</a:t>
            </a:r>
            <a:endParaRPr/>
          </a:p>
        </p:txBody>
      </p:sp>
      <p:graphicFrame>
        <p:nvGraphicFramePr>
          <p:cNvPr id="135" name="Google Shape;135;p3"/>
          <p:cNvGraphicFramePr/>
          <p:nvPr/>
        </p:nvGraphicFramePr>
        <p:xfrm>
          <a:off x="5370562" y="3239075"/>
          <a:ext cx="3000000" cy="3000000"/>
        </p:xfrm>
        <a:graphic>
          <a:graphicData uri="http://schemas.openxmlformats.org/drawingml/2006/table">
            <a:tbl>
              <a:tblPr firstCol="1" firstRow="1">
                <a:noFill/>
                <a:tableStyleId>{CF7776C0-C319-4F41-987D-34780298D6A6}</a:tableStyleId>
              </a:tblPr>
              <a:tblGrid>
                <a:gridCol w="2267725"/>
                <a:gridCol w="2267725"/>
                <a:gridCol w="2267725"/>
                <a:gridCol w="2267725"/>
              </a:tblGrid>
              <a:tr h="128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b="0" sz="1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Open Access Repositories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Academia.edu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ResearchGate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28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Supports export or harvesting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28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Long-term preservation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28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model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Nonprofit (usually)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Commercial. Sells job posting services, hopes to sell data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Commercial. Sells ads. job posting services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28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Sends you lots of emails (by default)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28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Wants your address book</a:t>
                      </a:r>
                      <a:b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28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Fulfills requirements of National OA policies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1012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C9101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1012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C9101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</a:tbl>
          </a:graphicData>
        </a:graphic>
      </p:graphicFrame>
      <p:sp>
        <p:nvSpPr>
          <p:cNvPr id="136" name="Google Shape;136;p3"/>
          <p:cNvSpPr txBox="1"/>
          <p:nvPr/>
        </p:nvSpPr>
        <p:spPr>
          <a:xfrm>
            <a:off x="6462945" y="12404724"/>
            <a:ext cx="3676353" cy="292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https://creativecommons.org/licenses/by/4.0/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12174128" y="12404724"/>
            <a:ext cx="2143944" cy="292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University of Carolina OSC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 rot="-4500000">
            <a:off x="19173175" y="7508580"/>
            <a:ext cx="4614187" cy="276358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254000">
            <a:solidFill>
              <a:srgbClr val="3B80B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3"/>
          <p:cNvSpPr/>
          <p:nvPr/>
        </p:nvSpPr>
        <p:spPr>
          <a:xfrm rot="-2700000">
            <a:off x="17512352" y="7348808"/>
            <a:ext cx="6267057" cy="7442551"/>
          </a:xfrm>
          <a:prstGeom prst="triangle">
            <a:avLst>
              <a:gd fmla="val 50000" name="adj"/>
            </a:avLst>
          </a:prstGeom>
          <a:solidFill>
            <a:srgbClr val="604A7B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Open Sans"/>
              <a:buNone/>
            </a:pPr>
            <a:r>
              <a:t/>
            </a:r>
            <a:endParaRPr b="0" i="0" sz="4800" u="none" cap="none" strike="noStrike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OARSvsSNS_500.png" id="140" name="Google Shape;14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2691" y="6138256"/>
            <a:ext cx="6638328" cy="655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9e08a8839_1_21"/>
          <p:cNvSpPr txBox="1"/>
          <p:nvPr/>
        </p:nvSpPr>
        <p:spPr>
          <a:xfrm>
            <a:off x="311295" y="3787657"/>
            <a:ext cx="11481000" cy="1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i="0" lang="en-US" sz="37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Main benefits of depositing papers in an Open Access Repository: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g299e08a8839_1_21"/>
          <p:cNvSpPr txBox="1"/>
          <p:nvPr/>
        </p:nvSpPr>
        <p:spPr>
          <a:xfrm>
            <a:off x="1084833" y="6695792"/>
            <a:ext cx="9506100" cy="39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04800" lvl="0" marL="30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67"/>
              <a:buFont typeface="Avenir"/>
              <a:buChar char="•"/>
            </a:pPr>
            <a:r>
              <a:rPr i="0" lang="en-US" sz="2900" u="none" cap="none" strike="noStrike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Greater discoverability and enhanced visibility</a:t>
            </a:r>
            <a:endParaRPr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04800" lvl="0" marL="30480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567"/>
              <a:buFont typeface="Avenir"/>
              <a:buChar char="•"/>
            </a:pPr>
            <a:r>
              <a:rPr i="0" lang="en-US" sz="2900" u="none" cap="none" strike="noStrike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Centralization and storage of all types of institutional output, including unpublished literature</a:t>
            </a:r>
            <a:endParaRPr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04800" lvl="0" marL="30480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567"/>
              <a:buFont typeface="Avenir"/>
              <a:buChar char="•"/>
            </a:pPr>
            <a:r>
              <a:rPr i="0" lang="en-US" sz="2900" u="none" cap="none" strike="noStrike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More citations of your published research articles </a:t>
            </a:r>
            <a:br>
              <a:rPr i="0" lang="en-US" sz="2900" u="none" cap="none" strike="noStrike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</a:br>
            <a:endParaRPr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Unknown-5.png" id="147" name="Google Shape;147;g299e08a8839_1_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46037" y="1120950"/>
            <a:ext cx="4422202" cy="2942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.png" id="148" name="Google Shape;148;g299e08a8839_1_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43147" y="9067286"/>
            <a:ext cx="4178301" cy="4178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-1.png" id="149" name="Google Shape;149;g299e08a8839_1_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16975" y="6015200"/>
            <a:ext cx="3882600" cy="2319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-2.png" id="150" name="Google Shape;150;g299e08a8839_1_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647801" y="9020419"/>
            <a:ext cx="5709075" cy="3197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-4.png" id="151" name="Google Shape;151;g299e08a8839_1_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533571" y="3614677"/>
            <a:ext cx="6080960" cy="1714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-1.png" id="152" name="Google Shape;152;g299e08a8839_1_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416982" y="1629483"/>
            <a:ext cx="4253514" cy="2160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.png" id="153" name="Google Shape;153;g299e08a8839_1_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651630" y="6457384"/>
            <a:ext cx="5664201" cy="143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99e08a8839_1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173450" cy="8970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23-01-27 at 23.57.39.png" id="159" name="Google Shape;159;g299e08a8839_1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24507" y="1109860"/>
            <a:ext cx="11296384" cy="69282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g299e08a8839_1_47"/>
          <p:cNvCxnSpPr/>
          <p:nvPr/>
        </p:nvCxnSpPr>
        <p:spPr>
          <a:xfrm>
            <a:off x="5559500" y="3615600"/>
            <a:ext cx="4544400" cy="4391700"/>
          </a:xfrm>
          <a:prstGeom prst="straightConnector1">
            <a:avLst/>
          </a:prstGeom>
          <a:noFill/>
          <a:ln cap="flat" cmpd="sng" w="50800">
            <a:solidFill>
              <a:srgbClr val="FF26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161" name="Google Shape;161;g299e08a8839_1_47"/>
          <p:cNvSpPr txBox="1"/>
          <p:nvPr/>
        </p:nvSpPr>
        <p:spPr>
          <a:xfrm>
            <a:off x="14585270" y="203199"/>
            <a:ext cx="8938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Greater discoverability and enhanced visibility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2" name="Google Shape;162;g299e08a8839_1_47"/>
          <p:cNvSpPr txBox="1"/>
          <p:nvPr/>
        </p:nvSpPr>
        <p:spPr>
          <a:xfrm>
            <a:off x="18036726" y="13342879"/>
            <a:ext cx="63081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https://guidelines.readthedocs.io/_/downloads/en/latest/pdf/</a:t>
            </a:r>
            <a:endParaRPr/>
          </a:p>
        </p:txBody>
      </p:sp>
      <p:pic>
        <p:nvPicPr>
          <p:cNvPr id="163" name="Google Shape;163;g299e08a8839_1_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174" y="9726205"/>
            <a:ext cx="6308100" cy="249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99e08a8839_1_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9126" y="8141355"/>
            <a:ext cx="15278450" cy="4173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g299e08a8839_1_47"/>
          <p:cNvCxnSpPr/>
          <p:nvPr/>
        </p:nvCxnSpPr>
        <p:spPr>
          <a:xfrm rot="10800000">
            <a:off x="17413775" y="4243700"/>
            <a:ext cx="314400" cy="4834200"/>
          </a:xfrm>
          <a:prstGeom prst="straightConnector1">
            <a:avLst/>
          </a:prstGeom>
          <a:noFill/>
          <a:ln cap="flat" cmpd="sng" w="50800">
            <a:solidFill>
              <a:srgbClr val="FF2600"/>
            </a:solidFill>
            <a:prstDash val="solid"/>
            <a:miter lim="4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23-01-28 at 00.04.14.png" id="170" name="Google Shape;170;g299e08a8839_1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0347" y="2260293"/>
            <a:ext cx="10205014" cy="8590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23-01-28 at 00.02.09.png" id="171" name="Google Shape;171;g299e08a8839_1_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642" y="225176"/>
            <a:ext cx="12992100" cy="1135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23-01-28 at 00.02.57.png" id="172" name="Google Shape;172;g299e08a8839_1_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450" y="5939811"/>
            <a:ext cx="12003006" cy="746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99e08a8839_1_58"/>
          <p:cNvSpPr txBox="1"/>
          <p:nvPr/>
        </p:nvSpPr>
        <p:spPr>
          <a:xfrm>
            <a:off x="15155132" y="749300"/>
            <a:ext cx="78354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discoverability and enhanced visibility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23-01-28 at 00.51.50.png" id="178" name="Google Shape;178;g299e08a8839_1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64" y="19099"/>
            <a:ext cx="19735800" cy="1322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23-01-28 at 00.09.53.png" id="179" name="Google Shape;179;g299e08a8839_1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31296" y="3117270"/>
            <a:ext cx="10528345" cy="1066654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99e08a8839_1_66"/>
          <p:cNvSpPr txBox="1"/>
          <p:nvPr/>
        </p:nvSpPr>
        <p:spPr>
          <a:xfrm>
            <a:off x="20071670" y="1028699"/>
            <a:ext cx="42756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discoverability and enhanced visibility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/>
        </p:nvSpPr>
        <p:spPr>
          <a:xfrm>
            <a:off x="7052969" y="1164947"/>
            <a:ext cx="94899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discoverability and enhanced visibility</a:t>
            </a:r>
            <a:endParaRPr/>
          </a:p>
        </p:txBody>
      </p:sp>
      <p:pic>
        <p:nvPicPr>
          <p:cNvPr id="186" name="Google Shape;18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788" y="2158625"/>
            <a:ext cx="10694424" cy="100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9F9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23-01-28 at 01.46.43.png"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19087" y="2567483"/>
            <a:ext cx="10591801" cy="1294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9173413" y="1155244"/>
            <a:ext cx="6037174" cy="585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Unpaywall</a:t>
            </a: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b="1" i="0" lang="en-US" sz="32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Discovery</a:t>
            </a:r>
            <a:endParaRPr/>
          </a:p>
        </p:txBody>
      </p:sp>
      <p:pic>
        <p:nvPicPr>
          <p:cNvPr descr="Screenshot 2023-01-28 at 01.43.51.png" id="193" name="Google Shape;19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575" y="2725203"/>
            <a:ext cx="10493519" cy="10402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23-01-28 at 01.44.56.png" id="194" name="Google Shape;19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80636" y="8238269"/>
            <a:ext cx="3432007" cy="5348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23-01-28 at 01.45.50.png" id="195" name="Google Shape;19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744128" y="8296219"/>
            <a:ext cx="10655301" cy="5486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9"/>
          <p:cNvCxnSpPr/>
          <p:nvPr/>
        </p:nvCxnSpPr>
        <p:spPr>
          <a:xfrm>
            <a:off x="11175057" y="6376127"/>
            <a:ext cx="2975522" cy="2073028"/>
          </a:xfrm>
          <a:prstGeom prst="straightConnector1">
            <a:avLst/>
          </a:prstGeom>
          <a:noFill/>
          <a:ln cap="flat" cmpd="sng" w="50800">
            <a:solidFill>
              <a:srgbClr val="FF26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197" name="Google Shape;197;p9"/>
          <p:cNvCxnSpPr/>
          <p:nvPr/>
        </p:nvCxnSpPr>
        <p:spPr>
          <a:xfrm flipH="1" rot="10800000">
            <a:off x="11175057" y="2918948"/>
            <a:ext cx="1857674" cy="1387080"/>
          </a:xfrm>
          <a:prstGeom prst="straightConnector1">
            <a:avLst/>
          </a:prstGeom>
          <a:noFill/>
          <a:ln cap="flat" cmpd="sng" w="50800">
            <a:solidFill>
              <a:srgbClr val="FF2600"/>
            </a:solidFill>
            <a:prstDash val="solid"/>
            <a:miter lim="4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