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  <p:embeddedFont>
      <p:font typeface="Open Sans Ligh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Italic.fntdata"/><Relationship Id="rId11" Type="http://schemas.openxmlformats.org/officeDocument/2006/relationships/font" Target="fonts/Montserrat-italic.fntdata"/><Relationship Id="rId22" Type="http://schemas.openxmlformats.org/officeDocument/2006/relationships/font" Target="fonts/OpenSans-bold.fntdata"/><Relationship Id="rId10" Type="http://schemas.openxmlformats.org/officeDocument/2006/relationships/font" Target="fonts/Montserrat-bold.fntdata"/><Relationship Id="rId21" Type="http://schemas.openxmlformats.org/officeDocument/2006/relationships/font" Target="fonts/OpenSans-regular.fntdata"/><Relationship Id="rId13" Type="http://schemas.openxmlformats.org/officeDocument/2006/relationships/font" Target="fonts/Lato-regular.fntdata"/><Relationship Id="rId24" Type="http://schemas.openxmlformats.org/officeDocument/2006/relationships/font" Target="fonts/OpenSans-boldItalic.fntdata"/><Relationship Id="rId12" Type="http://schemas.openxmlformats.org/officeDocument/2006/relationships/font" Target="fonts/Montserrat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schemas.openxmlformats.org/officeDocument/2006/relationships/font" Target="fonts/OpenSansLight-regular.fntdata"/><Relationship Id="rId16" Type="http://schemas.openxmlformats.org/officeDocument/2006/relationships/font" Target="fonts/Lato-boldItalic.fntdata"/><Relationship Id="rId5" Type="http://schemas.openxmlformats.org/officeDocument/2006/relationships/slide" Target="slides/slide1.xml"/><Relationship Id="rId19" Type="http://schemas.openxmlformats.org/officeDocument/2006/relationships/font" Target="fonts/OpenSansLight-italic.fntdata"/><Relationship Id="rId6" Type="http://schemas.openxmlformats.org/officeDocument/2006/relationships/slide" Target="slides/slide2.xml"/><Relationship Id="rId18" Type="http://schemas.openxmlformats.org/officeDocument/2006/relationships/font" Target="fonts/OpenSa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0daaef61e_1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00daaef61e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0daaef61e_1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00daaef61e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45dcd6526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45dcd652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86" name="Google Shape;86;p12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2" name="Google Shape;92;p13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480575" y="47731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/>
        </p:nvSpPr>
        <p:spPr>
          <a:xfrm>
            <a:off x="810450" y="6702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TITLE_1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10450" y="1060100"/>
            <a:ext cx="5783700" cy="273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9" name="Google Shape;39;p6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6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rtl="0">
              <a:spcBef>
                <a:spcPts val="6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rtl="0">
              <a:spcBef>
                <a:spcPts val="6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rtl="0">
              <a:spcBef>
                <a:spcPts val="6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rtl="0">
              <a:spcBef>
                <a:spcPts val="6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rtl="0">
              <a:spcBef>
                <a:spcPts val="6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rtl="0">
              <a:spcBef>
                <a:spcPts val="6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rtl="0">
              <a:spcBef>
                <a:spcPts val="600"/>
              </a:spcBef>
              <a:spcAft>
                <a:spcPts val="6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7" name="Google Shape;47;p7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6" name="Google Shape;56;p8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2" name="Google Shape;62;p8"/>
          <p:cNvSpPr txBox="1"/>
          <p:nvPr>
            <p:ph idx="3" type="body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9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855300" y="4406300"/>
            <a:ext cx="7433400" cy="3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 Light"/>
              <a:buChar char="●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61950" lvl="1" marL="9144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 Light"/>
              <a:buChar char="○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61950" lvl="2" marL="1371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■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6195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●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6195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○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6195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■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6195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●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6195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○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6195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100"/>
              <a:buFont typeface="Open Sans Light"/>
              <a:buChar char="■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ctrTitle"/>
          </p:nvPr>
        </p:nvSpPr>
        <p:spPr>
          <a:xfrm>
            <a:off x="685800" y="1725825"/>
            <a:ext cx="7772400" cy="16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Free and open-source tools </a:t>
            </a:r>
            <a:br>
              <a:rPr lang="en" sz="3700"/>
            </a:br>
            <a:r>
              <a:rPr lang="en" sz="3700"/>
              <a:t>for interactive training</a:t>
            </a:r>
            <a:endParaRPr sz="3700"/>
          </a:p>
        </p:txBody>
      </p:sp>
      <p:sp>
        <p:nvSpPr>
          <p:cNvPr id="102" name="Google Shape;102;p14"/>
          <p:cNvSpPr txBox="1"/>
          <p:nvPr/>
        </p:nvSpPr>
        <p:spPr>
          <a:xfrm>
            <a:off x="1253475" y="4387713"/>
            <a:ext cx="765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EIFL Open Science Bootcamp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4" y="228803"/>
            <a:ext cx="2263152" cy="63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1516375" y="3566175"/>
            <a:ext cx="3954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Milica Ševkušić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EIFL 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7385825" y="4618750"/>
            <a:ext cx="16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6" name="Google Shape;106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550" y="4586350"/>
            <a:ext cx="884925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Freeware</a:t>
            </a:r>
            <a:r>
              <a:rPr lang="en"/>
              <a:t>: free to use but code is usually not open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FOSS/FLOSS</a:t>
            </a:r>
            <a:r>
              <a:rPr lang="en"/>
              <a:t> (free (libre) and open-source software) / free to use, access to the source code, can be modified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Freemium</a:t>
            </a:r>
            <a:r>
              <a:rPr lang="en"/>
              <a:t>: basic options are free, advanced </a:t>
            </a:r>
            <a:r>
              <a:rPr lang="en"/>
              <a:t>options</a:t>
            </a:r>
            <a:r>
              <a:rPr lang="en"/>
              <a:t> for pay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Free trial</a:t>
            </a:r>
            <a:r>
              <a:rPr lang="en"/>
              <a:t>: free to use but limited in an important way (time </a:t>
            </a:r>
            <a:r>
              <a:rPr lang="en"/>
              <a:t>limits</a:t>
            </a:r>
            <a:r>
              <a:rPr lang="en"/>
              <a:t> are usually involved)</a:t>
            </a:r>
            <a:endParaRPr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 attention to: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Terms and conditions (time and usage limitations)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Privacy policy (e.g. what happens with uploaded data)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Can you download and export your work?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Export formats (interoperability)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Sustainability of the service (difficult to assess)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Alternatives and the exit strategy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consideration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Available tools are far from perfect.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Too much wasted effort + limited interoperability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Test new tools.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Rethink with reusability in mind.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Choose the medium that allows you to </a:t>
            </a:r>
            <a:r>
              <a:rPr lang="en"/>
              <a:t>convey</a:t>
            </a:r>
            <a:r>
              <a:rPr lang="en"/>
              <a:t> the idea.</a:t>
            </a:r>
            <a:endParaRPr/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