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6" r:id="rId9"/>
    <p:sldId id="267" r:id="rId10"/>
    <p:sldId id="268" r:id="rId11"/>
    <p:sldId id="269" r:id="rId12"/>
    <p:sldId id="270" r:id="rId13"/>
    <p:sldId id="271" r:id="rId14"/>
    <p:sldId id="265" r:id="rId15"/>
    <p:sldId id="272" r:id="rId16"/>
    <p:sldId id="273" r:id="rId17"/>
    <p:sldId id="274" r:id="rId18"/>
    <p:sldId id="275" r:id="rId19"/>
    <p:sldId id="277" r:id="rId20"/>
    <p:sldId id="278" r:id="rId21"/>
    <p:sldId id="286" r:id="rId22"/>
    <p:sldId id="282" r:id="rId23"/>
    <p:sldId id="279" r:id="rId24"/>
    <p:sldId id="280" r:id="rId25"/>
    <p:sldId id="281" r:id="rId26"/>
    <p:sldId id="285" r:id="rId27"/>
    <p:sldId id="28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256" autoAdjust="0"/>
  </p:normalViewPr>
  <p:slideViewPr>
    <p:cSldViewPr snapToGrid="0">
      <p:cViewPr varScale="1">
        <p:scale>
          <a:sx n="82" d="100"/>
          <a:sy n="82" d="100"/>
        </p:scale>
        <p:origin x="720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07DB44-98F4-47CC-A978-420E23E146DB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E168F-9E1E-42DB-AA4B-F431EB9B4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16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017c19256b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017c19256b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017c19256b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2017c19256b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017c19256b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2017c19256b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017c19256b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2017c19256b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017c19256b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2017c19256b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017c19256b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2017c19256b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017c19256b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2017c19256b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017c19256b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2017c19256b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017c19256b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017c19256b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017c19256b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017c19256b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017c19256b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2017c19256b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017c19256b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017c19256b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017c19256b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2017c19256b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017c19256b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017c19256b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017c19256b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2017c19256b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017c19256b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2017c19256b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CD6B4-799A-6DF7-701E-56F7D6119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E77C80-E1F6-76FF-CD96-A3139BCF91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79298A-A267-9490-A62A-2D65E3B51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0C8B-9147-4D19-BC42-8D9B48490DCA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C67D4-311B-0085-4174-B8DF53CCC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DDAB2-B899-C42B-56A0-DDC8BD8D4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729A-9AF8-4433-AA41-997A5FEED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975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F0CBE-7080-B580-3AC9-E3A839721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E9F856-CE26-FA36-C83F-8FAD5323B2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05D01C-43DD-3F07-9FC2-8BE7C3EAC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0C8B-9147-4D19-BC42-8D9B48490DCA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2C9707-1DDD-D1AE-0F4C-80FA96C2B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0B03C-A9C9-3B06-7C8B-0CCD34552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729A-9AF8-4433-AA41-997A5FEED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120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4E9DEB-C767-963D-1D0A-007BEFE61C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8436FE-5EDF-2CEB-0C6D-F3A28CA2FE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5A7CEB-C7F7-8D35-777B-6377DB3AE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0C8B-9147-4D19-BC42-8D9B48490DCA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467C9E-A4D3-84EC-C10A-BFEF7E040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F8BF8C-2699-7E5A-F1D3-E98E7B49F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729A-9AF8-4433-AA41-997A5FEED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345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A0369-EC74-4916-A077-4C293DB37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8A3A2-7467-76F0-F4DD-6FBB37CA29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520166-40D0-9F3D-3F09-CDF21423D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0C8B-9147-4D19-BC42-8D9B48490DCA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17EA1-C8F4-9AC2-97EB-AD1BD903A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48068E-F73B-6DDA-5BB9-9E3F39DD6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729A-9AF8-4433-AA41-997A5FEED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09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70F10-B0FC-E024-1FA2-27DC00F1D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47C8A-042C-C7A4-52C2-99C44E0A3B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90426A-A2D3-F47A-7AC7-B3A41B48F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0C8B-9147-4D19-BC42-8D9B48490DCA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BA7132-274A-5163-1151-9039E7A91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B5B826-B091-F0D0-9D63-AA674ACBD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729A-9AF8-4433-AA41-997A5FEED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70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81F43-AA73-15E1-1C7B-9D08C6269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37078-BF18-C1E5-F4D5-9E5BEC862C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FD8ECD-C677-F585-6573-4C05A53D7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0D6045-2F33-8E20-08DC-643B09EAC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0C8B-9147-4D19-BC42-8D9B48490DCA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7C550-649B-494D-BA80-A128AB1C3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4FB552-5E77-58F4-F61E-63748B348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729A-9AF8-4433-AA41-997A5FEED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876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AB859-1569-4879-FC0B-F985B980D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8E9770-84C1-1C43-D7A9-52FAB3ED9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552C0E-1423-4F3C-C4BB-A9FFF4FE99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17CD02-BA6C-B109-3E7A-B45B7D7DB4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15476A-47E4-43B6-57C2-C0A51B1396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1CD0E8-50C2-261A-D3E2-77A2C3DFE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0C8B-9147-4D19-BC42-8D9B48490DCA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DF54B6-DAC0-39B8-0077-4FF1E189D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D42F6F-2AF6-3D68-94FA-92374E943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729A-9AF8-4433-AA41-997A5FEED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187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BAE3A-F77B-A7DF-AA28-E3A0D8BAD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AD40E4-82A3-625B-33E5-88421B70A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0C8B-9147-4D19-BC42-8D9B48490DCA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8B5213-7BC4-7CF2-63C3-EE0299AB8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2C589E-E61B-6023-40FE-44C33954B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729A-9AF8-4433-AA41-997A5FEED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785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95FF73-9116-3B2A-B070-40EFCAA9C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0C8B-9147-4D19-BC42-8D9B48490DCA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7BCA6A-6998-6765-452C-5D94C1359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0039D8-BD12-2423-24F3-40EB2F772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729A-9AF8-4433-AA41-997A5FEED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747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7D325-31A3-34C6-CC80-53EC89BD7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F492A5-12FE-D7C6-E502-6027FEEFE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980A48-E501-9E9E-3008-0ABF552052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5EE81A-4D34-82E1-8E35-CA1E5C03D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0C8B-9147-4D19-BC42-8D9B48490DCA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17378A-A82E-AA96-4ED1-136F9F8F2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414BA7-884D-2BBB-71FE-8F8F74F8B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729A-9AF8-4433-AA41-997A5FEED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352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1E6CA-7763-B2FD-CE95-1D2944FDD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116F31-69D1-498B-05A2-AF9A08091D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5C78DE-ED3E-82AE-FCEA-06C9E96F30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002515-1559-A297-11D5-AAB0C0A78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0C8B-9147-4D19-BC42-8D9B48490DCA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95C31B-1FE0-1510-C2AC-4FD9F31CA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43A2B9-0C20-FF87-E4CB-D1FC636CE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729A-9AF8-4433-AA41-997A5FEED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686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426DD1-CF01-402C-55E5-E4A78A0B2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AC067-0172-1294-5AAD-C5DC6F1E4B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897F0B-B0C2-1B35-4579-9EAF980CC1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A0C8B-9147-4D19-BC42-8D9B48490DCA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B5A335-E315-26B7-6A0B-B2A7A8E4AF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90F42-11D6-966E-54EC-153D07071F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2729A-9AF8-4433-AA41-997A5FEED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900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1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biowikifarm.net/meta/Biowikifar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s://neowiki.neoseeker.com/wiki/Alternative_To_Wikia" TargetMode="External"/><Relationship Id="rId4" Type="http://schemas.openxmlformats.org/officeDocument/2006/relationships/hyperlink" Target="https://miraheze.org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epowiki.rcub.bg.ac.rs/index.php/TRAP-RCUB_Repository_Infrastructure" TargetMode="External"/><Relationship Id="rId5" Type="http://schemas.openxmlformats.org/officeDocument/2006/relationships/hyperlink" Target="https://repowiki.rcub.bg.ac.rs/index.php/Uputstvo_za_korisnike_repozitorijuma" TargetMode="Externa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hyperlink" Target="https://unsplash.com/photos/smgTvepind4?utm_source=unsplash&amp;utm_medium=referral&amp;utm_content=creditCopyText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nsplash.com/@cwmonty?utm_source=unsplash&amp;utm_medium=referral&amp;utm_content=creditCopyText" TargetMode="External"/><Relationship Id="rId5" Type="http://schemas.openxmlformats.org/officeDocument/2006/relationships/image" Target="../media/image34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igital_library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hyperlink" Target="https://en.wikipedia.org/wiki/Open_access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nsplash.com/photos/Z2ImfOCafFk?utm_source=unsplash&amp;utm_medium=referral&amp;utm_content=creditCopyText" TargetMode="External"/><Relationship Id="rId5" Type="http://schemas.openxmlformats.org/officeDocument/2006/relationships/hyperlink" Target="https://unsplash.com/@olloweb?utm_source=unsplash&amp;utm_medium=referral&amp;utm_content=creditCopyText" TargetMode="Externa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www.itn.sanu.ac.rs/sekcij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hyperlink" Target="https://www.coalition-s.org/resources/rights-retention-strategy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v2.sherpa.ac.uk/view/repository_visualisations/1.html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zenodo.org/" TargetMode="External"/><Relationship Id="rId7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Institutional_repository" TargetMode="External"/><Relationship Id="rId5" Type="http://schemas.openxmlformats.org/officeDocument/2006/relationships/hyperlink" Target="https://aquadocs.org/" TargetMode="External"/><Relationship Id="rId4" Type="http://schemas.openxmlformats.org/officeDocument/2006/relationships/hyperlink" Target="https://figshare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CQSWYOAvryK-ZCMxXy_Gwg8aSoyeCexx_e_qvnjeO2I/edit#slide=id.g7a1c1ab41f_0_21" TargetMode="External"/><Relationship Id="rId2" Type="http://schemas.openxmlformats.org/officeDocument/2006/relationships/hyperlink" Target="https://eifl.net/resources/eifl-webinar-enrich-your-dspace-repository-customized-tools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1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bit.ly/3tpUQQp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ublincore.org/about/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978F4-08BD-B88B-4D25-7DFA3B0BB8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0025" y="1041327"/>
            <a:ext cx="9144000" cy="1459277"/>
          </a:xfrm>
        </p:spPr>
        <p:txBody>
          <a:bodyPr>
            <a:normAutofit fontScale="90000"/>
          </a:bodyPr>
          <a:lstStyle/>
          <a:p>
            <a:r>
              <a:rPr lang="en-US" b="0" i="0" cap="all" dirty="0">
                <a:solidFill>
                  <a:srgbClr val="4C4C4C"/>
                </a:solidFill>
                <a:effectLst/>
                <a:latin typeface="montserratbold"/>
              </a:rPr>
              <a:t> </a:t>
            </a:r>
            <a:br>
              <a:rPr lang="sr-Latn-RS" b="0" i="0" cap="all" dirty="0">
                <a:solidFill>
                  <a:srgbClr val="4C4C4C"/>
                </a:solidFill>
                <a:effectLst/>
                <a:latin typeface="montserratbold"/>
              </a:rPr>
            </a:br>
            <a:r>
              <a:rPr lang="en-US" sz="3600" b="0" i="0" cap="all" dirty="0">
                <a:solidFill>
                  <a:srgbClr val="4C4C4C"/>
                </a:solidFill>
                <a:effectLst/>
                <a:latin typeface="montserratbold"/>
              </a:rPr>
              <a:t>OPEN SCIENCE </a:t>
            </a:r>
            <a:br>
              <a:rPr lang="sr-Latn-RS" sz="3600" b="0" i="0" cap="all" dirty="0">
                <a:solidFill>
                  <a:srgbClr val="4C4C4C"/>
                </a:solidFill>
                <a:effectLst/>
                <a:latin typeface="montserratbold"/>
              </a:rPr>
            </a:br>
            <a:r>
              <a:rPr lang="en-US" sz="3600" b="0" i="0" cap="all" dirty="0">
                <a:solidFill>
                  <a:srgbClr val="4C4C4C"/>
                </a:solidFill>
                <a:effectLst/>
                <a:latin typeface="montserratbold"/>
              </a:rPr>
              <a:t>TRAIN-THE-TRAINER BOOTCAMP</a:t>
            </a:r>
            <a:br>
              <a:rPr lang="sr-Latn-RS" sz="3600" b="0" i="0" cap="all" dirty="0">
                <a:solidFill>
                  <a:srgbClr val="4C4C4C"/>
                </a:solidFill>
                <a:effectLst/>
                <a:latin typeface="montserratbold"/>
              </a:rPr>
            </a:br>
            <a:r>
              <a:rPr lang="en-US" sz="1600" b="0" i="0" dirty="0">
                <a:solidFill>
                  <a:srgbClr val="545454"/>
                </a:solidFill>
                <a:effectLst/>
                <a:latin typeface="OpenSans"/>
              </a:rPr>
              <a:t>13 Nov 2023 - 17 Nov 2023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6BABB8-E6E7-C73F-90EB-9B0CCDCDD6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8579" y="4782768"/>
            <a:ext cx="10407588" cy="1655762"/>
          </a:xfrm>
        </p:spPr>
        <p:txBody>
          <a:bodyPr>
            <a:normAutofit fontScale="92500" lnSpcReduction="2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r-Latn-RS" sz="2000" b="1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r-Latn-RS" sz="2000" b="1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Ljiljana Radisavljević</a:t>
            </a:r>
            <a:endParaRPr lang="sr-Latn-RS" sz="2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Librarian and Repository Manager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Institute for Vegetable Crops Smederevska </a:t>
            </a:r>
            <a:r>
              <a:rPr lang="en-GB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Palanka</a:t>
            </a:r>
            <a:endParaRPr lang="en-GB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SERBIA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 of the team of the end-user support at the Computer Centre of Belgrade University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r-Latn-R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r-Latn-RS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dirty="0"/>
          </a:p>
        </p:txBody>
      </p:sp>
      <p:pic>
        <p:nvPicPr>
          <p:cNvPr id="6" name="Google Shape;192;p24">
            <a:extLst>
              <a:ext uri="{FF2B5EF4-FFF2-40B4-BE49-F238E27FC236}">
                <a16:creationId xmlns:a16="http://schemas.microsoft.com/office/drawing/2014/main" id="{3AC94A53-3A12-1964-9A54-AAE37D0EB14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-11234" t="-35281"/>
          <a:stretch/>
        </p:blipFill>
        <p:spPr>
          <a:xfrm>
            <a:off x="11032625" y="6333775"/>
            <a:ext cx="1077950" cy="47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10F932-C256-F6D1-AF1F-4335A5F60B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8431" y="419470"/>
            <a:ext cx="1606438" cy="8779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D768D8-3DD1-9D34-96AD-692C58979FC2}"/>
              </a:ext>
            </a:extLst>
          </p:cNvPr>
          <p:cNvSpPr txBox="1"/>
          <p:nvPr/>
        </p:nvSpPr>
        <p:spPr>
          <a:xfrm>
            <a:off x="768220" y="2937795"/>
            <a:ext cx="106555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8800" b="1" dirty="0">
                <a:solidFill>
                  <a:schemeClr val="accent5"/>
                </a:solidFill>
              </a:rPr>
              <a:t>REPOSITORIES</a:t>
            </a:r>
            <a:endParaRPr lang="en-US" sz="88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885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/>
              <a:t>How to make collections and give privileges to registered users</a:t>
            </a:r>
            <a:endParaRPr/>
          </a:p>
        </p:txBody>
      </p:sp>
      <p:pic>
        <p:nvPicPr>
          <p:cNvPr id="191" name="Google Shape;19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7225" y="1942613"/>
            <a:ext cx="9718500" cy="382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4"/>
          <p:cNvPicPr preferRelativeResize="0"/>
          <p:nvPr/>
        </p:nvPicPr>
        <p:blipFill rotWithShape="1">
          <a:blip r:embed="rId4">
            <a:alphaModFix/>
          </a:blip>
          <a:srcRect l="-11234" t="-35281"/>
          <a:stretch/>
        </p:blipFill>
        <p:spPr>
          <a:xfrm>
            <a:off x="11032625" y="6333775"/>
            <a:ext cx="1077950" cy="47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3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Procedures (depositing, approving deposits, metadata corrections and updates</a:t>
            </a:r>
            <a:r>
              <a:rPr lang="sr-Latn-RS" sz="3800"/>
              <a:t>)</a:t>
            </a:r>
            <a:endParaRPr sz="3800"/>
          </a:p>
        </p:txBody>
      </p:sp>
      <p:pic>
        <p:nvPicPr>
          <p:cNvPr id="198" name="Google Shape;19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2325" y="1889800"/>
            <a:ext cx="9777151" cy="4068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5"/>
          <p:cNvPicPr preferRelativeResize="0"/>
          <p:nvPr/>
        </p:nvPicPr>
        <p:blipFill rotWithShape="1">
          <a:blip r:embed="rId4">
            <a:alphaModFix/>
          </a:blip>
          <a:srcRect l="-11234" t="-35281"/>
          <a:stretch/>
        </p:blipFill>
        <p:spPr>
          <a:xfrm>
            <a:off x="11032625" y="6333775"/>
            <a:ext cx="1077950" cy="47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/>
              <a:t>Different versions of manuscripts and how to relate them (AAM, VoR)</a:t>
            </a:r>
            <a:endParaRPr/>
          </a:p>
        </p:txBody>
      </p:sp>
      <p:pic>
        <p:nvPicPr>
          <p:cNvPr id="205" name="Google Shape;20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2549" y="1868525"/>
            <a:ext cx="4938701" cy="4057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6"/>
          <p:cNvPicPr preferRelativeResize="0"/>
          <p:nvPr/>
        </p:nvPicPr>
        <p:blipFill rotWithShape="1">
          <a:blip r:embed="rId4">
            <a:alphaModFix/>
          </a:blip>
          <a:srcRect l="-11234" t="-35281"/>
          <a:stretch/>
        </p:blipFill>
        <p:spPr>
          <a:xfrm>
            <a:off x="11032625" y="6333775"/>
            <a:ext cx="1077950" cy="47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22850" y="2368266"/>
            <a:ext cx="5955951" cy="33346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/>
              <a:t>How to map an item in other collections</a:t>
            </a:r>
            <a:endParaRPr/>
          </a:p>
        </p:txBody>
      </p:sp>
      <p:pic>
        <p:nvPicPr>
          <p:cNvPr id="213" name="Google Shape;21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4138" y="2017025"/>
            <a:ext cx="9383724" cy="429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7"/>
          <p:cNvPicPr preferRelativeResize="0"/>
          <p:nvPr/>
        </p:nvPicPr>
        <p:blipFill rotWithShape="1">
          <a:blip r:embed="rId4">
            <a:alphaModFix/>
          </a:blip>
          <a:srcRect l="-11234" t="-35281"/>
          <a:stretch/>
        </p:blipFill>
        <p:spPr>
          <a:xfrm>
            <a:off x="11032625" y="6333775"/>
            <a:ext cx="1077950" cy="47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8350" y="1948900"/>
            <a:ext cx="4775300" cy="3540226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1"/>
          <p:cNvSpPr txBox="1"/>
          <p:nvPr/>
        </p:nvSpPr>
        <p:spPr>
          <a:xfrm>
            <a:off x="1311875" y="1122500"/>
            <a:ext cx="2235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21"/>
          <p:cNvSpPr txBox="1"/>
          <p:nvPr/>
        </p:nvSpPr>
        <p:spPr>
          <a:xfrm>
            <a:off x="521150" y="696725"/>
            <a:ext cx="11237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4800" dirty="0">
                <a:latin typeface="Calibri"/>
                <a:ea typeface="Calibri"/>
                <a:cs typeface="Calibri"/>
                <a:sym typeface="Calibri"/>
              </a:rPr>
              <a:t>Open </a:t>
            </a:r>
            <a:r>
              <a:rPr lang="sr-Latn-RS" sz="4800" dirty="0" err="1">
                <a:latin typeface="Calibri"/>
                <a:ea typeface="Calibri"/>
                <a:cs typeface="Calibri"/>
                <a:sym typeface="Calibri"/>
              </a:rPr>
              <a:t>access</a:t>
            </a:r>
            <a:r>
              <a:rPr lang="sr-Latn-RS" sz="4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r-Latn-RS" sz="4800" dirty="0" err="1">
                <a:latin typeface="Calibri"/>
                <a:ea typeface="Calibri"/>
                <a:cs typeface="Calibri"/>
                <a:sym typeface="Calibri"/>
              </a:rPr>
              <a:t>policies</a:t>
            </a:r>
            <a:r>
              <a:rPr lang="sr-Latn-RS" sz="4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r-Latn-RS" sz="4800" dirty="0" err="1"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sr-Latn-RS" sz="4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r-Latn-RS" sz="4800" dirty="0" err="1">
                <a:latin typeface="Calibri"/>
                <a:ea typeface="Calibri"/>
                <a:cs typeface="Calibri"/>
                <a:sym typeface="Calibri"/>
              </a:rPr>
              <a:t>mandates</a:t>
            </a:r>
            <a:r>
              <a:rPr lang="sr-Latn-RS" sz="4800" dirty="0"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sr-Latn-RS" sz="4800" dirty="0" err="1">
                <a:latin typeface="Calibri"/>
                <a:ea typeface="Calibri"/>
                <a:cs typeface="Calibri"/>
                <a:sym typeface="Calibri"/>
              </a:rPr>
              <a:t>detail</a:t>
            </a:r>
            <a:endParaRPr sz="48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" name="Google Shape;16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83650" y="2083974"/>
            <a:ext cx="3119175" cy="4045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1"/>
          <p:cNvPicPr preferRelativeResize="0"/>
          <p:nvPr/>
        </p:nvPicPr>
        <p:blipFill rotWithShape="1">
          <a:blip r:embed="rId5">
            <a:alphaModFix/>
          </a:blip>
          <a:srcRect l="-11234" t="-35281"/>
          <a:stretch/>
        </p:blipFill>
        <p:spPr>
          <a:xfrm>
            <a:off x="11032625" y="6333775"/>
            <a:ext cx="1077950" cy="47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8000" y="1948890"/>
            <a:ext cx="3119175" cy="4315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sr-Latn-RS" sz="3620"/>
              <a:t>Additional detailed information about other services, such as: Scopus, Web of Science, Core, Unpaywall ...</a:t>
            </a:r>
            <a:endParaRPr sz="3620"/>
          </a:p>
        </p:txBody>
      </p:sp>
      <p:pic>
        <p:nvPicPr>
          <p:cNvPr id="220" name="Google Shape;22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5174" y="1889800"/>
            <a:ext cx="9984725" cy="4222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8"/>
          <p:cNvPicPr preferRelativeResize="0"/>
          <p:nvPr/>
        </p:nvPicPr>
        <p:blipFill rotWithShape="1">
          <a:blip r:embed="rId4">
            <a:alphaModFix/>
          </a:blip>
          <a:srcRect l="-11234" t="-35281"/>
          <a:stretch/>
        </p:blipFill>
        <p:spPr>
          <a:xfrm>
            <a:off x="11032625" y="6333775"/>
            <a:ext cx="1077950" cy="47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/>
              <a:t>For Researchers</a:t>
            </a:r>
            <a:endParaRPr/>
          </a:p>
        </p:txBody>
      </p:sp>
      <p:sp>
        <p:nvSpPr>
          <p:cNvPr id="227" name="Google Shape;227;p2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0" tIns="45700" rIns="0" bIns="45700" anchor="t" anchorCtr="0">
            <a:normAutofit lnSpcReduction="10000"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Char char="-"/>
            </a:pPr>
            <a:r>
              <a:rPr lang="sr-Latn-RS" sz="2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OA </a:t>
            </a:r>
            <a:r>
              <a:rPr lang="sr-Latn-RS" sz="2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policies</a:t>
            </a:r>
            <a:r>
              <a:rPr lang="sr-Latn-RS" sz="2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sr-Latn-RS" sz="2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and</a:t>
            </a:r>
            <a:r>
              <a:rPr lang="sr-Latn-RS" sz="2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sr-Latn-RS" sz="2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mandates</a:t>
            </a:r>
            <a:r>
              <a:rPr lang="sr-Latn-RS" sz="2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(</a:t>
            </a:r>
            <a:r>
              <a:rPr lang="sr-Latn-RS" sz="2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brief</a:t>
            </a:r>
            <a:r>
              <a:rPr lang="sr-Latn-RS" sz="2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sr-Latn-RS" sz="2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intro</a:t>
            </a:r>
            <a:r>
              <a:rPr lang="sr-Latn-RS" sz="2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sz="28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Char char="-"/>
            </a:pPr>
            <a:r>
              <a:rPr lang="sr-Latn-RS" sz="2800" b="1" u="sng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Repository</a:t>
            </a:r>
            <a:r>
              <a:rPr lang="sr-Latn-RS" sz="2800" b="1" u="sng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sr-Latn-RS" sz="2800" b="1" u="sng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features</a:t>
            </a:r>
            <a:r>
              <a:rPr lang="sr-Latn-RS" sz="2800" b="1" u="sng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sr-Latn-RS" sz="2800" b="1" u="sng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and</a:t>
            </a:r>
            <a:r>
              <a:rPr lang="sr-Latn-RS" sz="2800" b="1" u="sng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sr-Latn-RS" sz="2800" b="1" u="sng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functions</a:t>
            </a:r>
            <a:r>
              <a:rPr lang="sr-Latn-RS" sz="2800" b="1" u="sng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- </a:t>
            </a:r>
            <a:r>
              <a:rPr lang="sr-Latn-RS" sz="2800" b="1" u="sng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User</a:t>
            </a:r>
            <a:r>
              <a:rPr lang="sr-Latn-RS" sz="2800" b="1" u="sng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manual</a:t>
            </a:r>
            <a:endParaRPr sz="2800" b="1" u="sng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Char char="-"/>
            </a:pPr>
            <a:r>
              <a:rPr lang="sr-Latn-RS" sz="2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Depositing</a:t>
            </a:r>
            <a:endParaRPr sz="28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Char char="-"/>
            </a:pPr>
            <a:r>
              <a:rPr lang="sr-Latn-RS" sz="2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Self-archiving</a:t>
            </a:r>
            <a:r>
              <a:rPr lang="sr-Latn-RS" sz="2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sr-Latn-RS" sz="2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VoR</a:t>
            </a:r>
            <a:r>
              <a:rPr lang="sr-Latn-RS" sz="2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/AAM, </a:t>
            </a:r>
            <a:r>
              <a:rPr lang="sr-Latn-RS" sz="2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Sherpa</a:t>
            </a:r>
            <a:r>
              <a:rPr lang="sr-Latn-RS" sz="2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Romeo (</a:t>
            </a:r>
            <a:r>
              <a:rPr lang="sr-Latn-RS" sz="2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brief</a:t>
            </a:r>
            <a:r>
              <a:rPr lang="sr-Latn-RS" sz="2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sr-Latn-RS" sz="2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intro</a:t>
            </a:r>
            <a:r>
              <a:rPr lang="sr-Latn-RS" sz="2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sz="28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Char char="-"/>
            </a:pPr>
            <a:r>
              <a:rPr lang="sr-Latn-RS" sz="2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Visibility</a:t>
            </a:r>
            <a:r>
              <a:rPr lang="sr-Latn-RS" sz="2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sr-Latn-RS" sz="2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interoperability</a:t>
            </a:r>
            <a:r>
              <a:rPr lang="sr-Latn-RS" sz="2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sr-Latn-RS" sz="2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and</a:t>
            </a:r>
            <a:r>
              <a:rPr lang="sr-Latn-RS" sz="2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sr-Latn-RS" sz="2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integrations</a:t>
            </a:r>
            <a:r>
              <a:rPr lang="sr-Latn-RS" sz="2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(</a:t>
            </a:r>
            <a:r>
              <a:rPr lang="sr-Latn-RS" sz="2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aggregators</a:t>
            </a:r>
            <a:r>
              <a:rPr lang="sr-Latn-RS" sz="2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ORCID, Google </a:t>
            </a:r>
            <a:r>
              <a:rPr lang="sr-Latn-RS" sz="2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Scholar</a:t>
            </a:r>
            <a:r>
              <a:rPr lang="sr-Latn-RS" sz="2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sz="28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Char char="-"/>
            </a:pPr>
            <a:r>
              <a:rPr lang="sr-Latn-RS" sz="2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Repositories</a:t>
            </a:r>
            <a:r>
              <a:rPr lang="sr-Latn-RS" sz="2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sr-Latn-RS" sz="2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vs</a:t>
            </a:r>
            <a:r>
              <a:rPr lang="sr-Latn-RS" sz="2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sr-Latn-RS" sz="2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social</a:t>
            </a:r>
            <a:r>
              <a:rPr lang="sr-Latn-RS" sz="2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sr-Latn-RS" sz="2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media</a:t>
            </a:r>
            <a:r>
              <a:rPr lang="sr-Latn-RS" sz="2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; </a:t>
            </a:r>
            <a:r>
              <a:rPr lang="sr-Latn-RS" sz="2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repositories</a:t>
            </a:r>
            <a:r>
              <a:rPr lang="sr-Latn-RS" sz="2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sr-Latn-RS" sz="2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vs</a:t>
            </a:r>
            <a:r>
              <a:rPr lang="sr-Latn-RS" sz="2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sr-Latn-RS" sz="2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failed</a:t>
            </a:r>
            <a:r>
              <a:rPr lang="sr-Latn-RS" sz="2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sr-Latn-RS" sz="2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national</a:t>
            </a:r>
            <a:r>
              <a:rPr lang="sr-Latn-RS" sz="2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CRIS </a:t>
            </a:r>
            <a:r>
              <a:rPr lang="sr-Latn-RS" sz="2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systems</a:t>
            </a:r>
            <a:endParaRPr sz="28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Char char="-"/>
            </a:pPr>
            <a:r>
              <a:rPr lang="sr-Latn-RS" sz="2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Q&amp;A + </a:t>
            </a:r>
            <a:r>
              <a:rPr lang="sr-Latn-RS" sz="2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deconstructing</a:t>
            </a:r>
            <a:r>
              <a:rPr lang="sr-Latn-RS" sz="2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sr-Latn-RS" sz="2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misconceptions</a:t>
            </a:r>
            <a:endParaRPr sz="2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28" name="Google Shape;228;p29"/>
          <p:cNvPicPr preferRelativeResize="0"/>
          <p:nvPr/>
        </p:nvPicPr>
        <p:blipFill rotWithShape="1">
          <a:blip r:embed="rId3">
            <a:alphaModFix/>
          </a:blip>
          <a:srcRect l="-11234" t="-35281"/>
          <a:stretch/>
        </p:blipFill>
        <p:spPr>
          <a:xfrm>
            <a:off x="11032625" y="6333775"/>
            <a:ext cx="1077950" cy="47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CAA36D-6EC3-505D-342D-B6006B37EB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3039" y="233766"/>
            <a:ext cx="2993543" cy="210443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/>
              <a:t>User manual as a training material</a:t>
            </a:r>
            <a:endParaRPr/>
          </a:p>
        </p:txBody>
      </p:sp>
      <p:sp>
        <p:nvSpPr>
          <p:cNvPr id="234" name="Google Shape;234;p3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Using open-source software and crowdsourced materials to create a manual: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sr-Latn-R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software: locally hosted MediaWiki;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-"/>
            </a:pPr>
            <a:r>
              <a:rPr lang="sr-Latn-R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case hosting is not available, alternatives include free mediawiki hosting options (</a:t>
            </a:r>
            <a:r>
              <a:rPr lang="sr-Latn-RS" sz="1800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https://biowikifarm.net/meta/Biowikifarm</a:t>
            </a:r>
            <a:r>
              <a:rPr lang="sr-Latn-R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sr-Latn-RS" sz="1800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https://miraheze.org/</a:t>
            </a:r>
            <a:r>
              <a:rPr lang="sr-Latn-R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sr-Latn-RS" sz="1800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https://neowiki.neoseeker.com/wiki/Alternative_To_Wikia</a:t>
            </a:r>
            <a:r>
              <a:rPr lang="sr-Latn-R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sr-Latn-R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Materials created by multiple trainers over a period of two years are compiled and edited.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r-Latn-R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Advantages: no cost, easy to edit and update, unlimited space for extensible materials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200"/>
              </a:spcAft>
              <a:buNone/>
            </a:pPr>
            <a:endParaRPr/>
          </a:p>
        </p:txBody>
      </p:sp>
      <p:pic>
        <p:nvPicPr>
          <p:cNvPr id="235" name="Google Shape;235;p30"/>
          <p:cNvPicPr preferRelativeResize="0"/>
          <p:nvPr/>
        </p:nvPicPr>
        <p:blipFill rotWithShape="1">
          <a:blip r:embed="rId6">
            <a:alphaModFix/>
          </a:blip>
          <a:srcRect l="-11234" t="-35281"/>
          <a:stretch/>
        </p:blipFill>
        <p:spPr>
          <a:xfrm>
            <a:off x="11032625" y="6333775"/>
            <a:ext cx="1077950" cy="47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5575" y="3119825"/>
            <a:ext cx="4133849" cy="309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12576" y="2651649"/>
            <a:ext cx="2924400" cy="3566101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/>
              <a:t>User manual - online</a:t>
            </a:r>
            <a:endParaRPr/>
          </a:p>
        </p:txBody>
      </p:sp>
      <p:sp>
        <p:nvSpPr>
          <p:cNvPr id="241" name="Google Shape;241;p31"/>
          <p:cNvSpPr txBox="1">
            <a:spLocks noGrp="1"/>
          </p:cNvSpPr>
          <p:nvPr>
            <p:ph idx="1"/>
          </p:nvPr>
        </p:nvSpPr>
        <p:spPr>
          <a:xfrm>
            <a:off x="838200" y="1653022"/>
            <a:ext cx="9504285" cy="998627"/>
          </a:xfrm>
          <a:prstGeom prst="rect">
            <a:avLst/>
          </a:prstGeom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sr-Latn-RS" sz="1800" u="sng" dirty="0">
                <a:solidFill>
                  <a:schemeClr val="hlink"/>
                </a:solidFill>
                <a:hlinkClick r:id="rId5"/>
              </a:rPr>
              <a:t>https://repowiki.rcub.bg.ac.rs/index.php/Uputstvo_za_korisnike_repozitorijuma</a:t>
            </a:r>
            <a:endParaRPr sz="18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sr-Latn-RS" sz="1800" u="sng" dirty="0">
                <a:solidFill>
                  <a:schemeClr val="hlink"/>
                </a:solidFill>
                <a:hlinkClick r:id="rId6"/>
              </a:rPr>
              <a:t>https://repowiki.rcub.bg.ac.rs/index.php/TRAP-RCUB_Repository_Infrastructure</a:t>
            </a:r>
            <a:endParaRPr sz="18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200"/>
              </a:spcAft>
              <a:buNone/>
            </a:pPr>
            <a:endParaRPr dirty="0"/>
          </a:p>
        </p:txBody>
      </p:sp>
      <p:pic>
        <p:nvPicPr>
          <p:cNvPr id="244" name="Google Shape;244;p31"/>
          <p:cNvPicPr preferRelativeResize="0"/>
          <p:nvPr/>
        </p:nvPicPr>
        <p:blipFill rotWithShape="1">
          <a:blip r:embed="rId7">
            <a:alphaModFix/>
          </a:blip>
          <a:srcRect l="-11234" t="-35281"/>
          <a:stretch/>
        </p:blipFill>
        <p:spPr>
          <a:xfrm>
            <a:off x="11032625" y="6333775"/>
            <a:ext cx="1077950" cy="47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2775" y="1767500"/>
            <a:ext cx="7460400" cy="4080075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3"/>
          <p:cNvSpPr txBox="1"/>
          <p:nvPr/>
        </p:nvSpPr>
        <p:spPr>
          <a:xfrm>
            <a:off x="962150" y="105200"/>
            <a:ext cx="96969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4800">
                <a:latin typeface="Calibri"/>
                <a:ea typeface="Calibri"/>
                <a:cs typeface="Calibri"/>
                <a:sym typeface="Calibri"/>
              </a:rPr>
              <a:t>Zoom video calls - proved to be a very useful tool</a:t>
            </a:r>
            <a:endParaRPr sz="5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9" name="Google Shape;259;p33"/>
          <p:cNvPicPr preferRelativeResize="0"/>
          <p:nvPr/>
        </p:nvPicPr>
        <p:blipFill rotWithShape="1">
          <a:blip r:embed="rId4">
            <a:alphaModFix/>
          </a:blip>
          <a:srcRect l="-11234" t="-35281"/>
          <a:stretch/>
        </p:blipFill>
        <p:spPr>
          <a:xfrm>
            <a:off x="11032625" y="6333775"/>
            <a:ext cx="1077950" cy="47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85050" y="3655900"/>
            <a:ext cx="3344950" cy="249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33"/>
          <p:cNvSpPr txBox="1"/>
          <p:nvPr/>
        </p:nvSpPr>
        <p:spPr>
          <a:xfrm>
            <a:off x="8329375" y="5567438"/>
            <a:ext cx="3000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100">
                <a:solidFill>
                  <a:schemeClr val="dk1"/>
                </a:solidFill>
              </a:rPr>
              <a:t>Photo by</a:t>
            </a:r>
            <a:r>
              <a:rPr lang="sr-Latn-RS" sz="1100">
                <a:solidFill>
                  <a:schemeClr val="dk1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sr-Latn-RS" sz="1100" u="sng">
                <a:solidFill>
                  <a:schemeClr val="hlink"/>
                </a:solidFill>
                <a:hlinkClick r:id="rId6"/>
              </a:rPr>
              <a:t>Chris Montgomery</a:t>
            </a:r>
            <a:r>
              <a:rPr lang="sr-Latn-RS" sz="1100">
                <a:solidFill>
                  <a:schemeClr val="dk1"/>
                </a:solidFill>
              </a:rPr>
              <a:t> on</a:t>
            </a:r>
            <a:r>
              <a:rPr lang="sr-Latn-RS" sz="1100">
                <a:solidFill>
                  <a:schemeClr val="dk1"/>
                </a:solidFill>
                <a:uFill>
                  <a:noFill/>
                </a:u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sr-Latn-RS" sz="1100" u="sng">
                <a:solidFill>
                  <a:schemeClr val="hlink"/>
                </a:solidFill>
                <a:hlinkClick r:id="rId7"/>
              </a:rPr>
              <a:t>Unsplash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136F4B-C9E5-B3E5-4077-A87390E39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223"/>
            <a:ext cx="2731176" cy="68055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C6C47C-B2A0-A89C-3E8F-C21228288754}"/>
              </a:ext>
            </a:extLst>
          </p:cNvPr>
          <p:cNvSpPr txBox="1"/>
          <p:nvPr/>
        </p:nvSpPr>
        <p:spPr>
          <a:xfrm>
            <a:off x="3204839" y="559293"/>
            <a:ext cx="8442664" cy="488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169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sz="1800" dirty="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80169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is repository?</a:t>
            </a:r>
          </a:p>
          <a:p>
            <a:pPr marL="80169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sz="1800" dirty="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77031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en-US" sz="1800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an archive for collecting, preserving, and disseminating digital material</a:t>
            </a:r>
            <a:endParaRPr lang="sr-Latn-RS" sz="1800" dirty="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80169" lvl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endParaRPr lang="en-US" sz="1800" dirty="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77031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en-US" sz="1800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sort of </a:t>
            </a:r>
            <a:r>
              <a:rPr lang="en-US" sz="1800" b="1" i="1" dirty="0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digital library</a:t>
            </a:r>
            <a:r>
              <a:rPr lang="en-US" sz="1800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r-Latn-RS" sz="1800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or</a:t>
            </a:r>
            <a:r>
              <a:rPr lang="sr-Latn-RS" sz="1800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r-Latn-RS" sz="1800" b="1" i="1" dirty="0" err="1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archive</a:t>
            </a:r>
            <a:endParaRPr lang="en-US" sz="1800" dirty="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600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collecting, classifying, describing, curating, preserving, and providing access</a:t>
            </a:r>
            <a:r>
              <a:rPr lang="en-US" sz="1800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80169" lvl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US" sz="1800" dirty="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true power of repositories lies in:</a:t>
            </a:r>
          </a:p>
          <a:p>
            <a:pPr marL="45720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2021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lvl="0" indent="-377031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en-US" sz="1800" b="1" i="1" dirty="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open access</a:t>
            </a:r>
            <a:r>
              <a:rPr lang="en-US" sz="1800" dirty="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1800" u="sng" dirty="0">
                <a:solidFill>
                  <a:schemeClr val="hlink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  <a:hlinkClick r:id="rId4"/>
              </a:rPr>
              <a:t>Open access - Wikipedia</a:t>
            </a:r>
            <a:r>
              <a:rPr lang="en-US" sz="1800" dirty="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91440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800" dirty="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free, immediate and permanent access to digitalized documents for anyone to use, download and distribute respecting the authorship rights)</a:t>
            </a:r>
            <a:endParaRPr lang="sr-Latn-RS" sz="1800" dirty="0">
              <a:solidFill>
                <a:srgbClr val="2021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2021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lvl="0" indent="-371633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ct val="100000"/>
              <a:buFont typeface="Arial"/>
              <a:buChar char="-"/>
            </a:pPr>
            <a:r>
              <a:rPr lang="en-US" sz="1800" b="1" i="1" dirty="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interoperability</a:t>
            </a:r>
            <a:r>
              <a:rPr lang="en-US" sz="1800" dirty="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(information exchange) - </a:t>
            </a:r>
            <a:r>
              <a:rPr lang="en-US" sz="1800" dirty="0">
                <a:solidFill>
                  <a:srgbClr val="2021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connecting and tying together</a:t>
            </a:r>
            <a:endParaRPr lang="sr-Latn-RS" sz="1800" dirty="0">
              <a:solidFill>
                <a:srgbClr val="2021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lvl="0" indent="-371633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ct val="100000"/>
              <a:buFont typeface="Arial"/>
              <a:buChar char="-"/>
            </a:pPr>
            <a:endParaRPr lang="sr-Latn-RS" dirty="0">
              <a:solidFill>
                <a:srgbClr val="2021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lvl="0" indent="-371633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ct val="100000"/>
              <a:buFont typeface="Arial"/>
              <a:buChar char="-"/>
            </a:pPr>
            <a:r>
              <a:rPr lang="en-US" sz="1800" dirty="0">
                <a:solidFill>
                  <a:srgbClr val="2021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the ability to interact </a:t>
            </a:r>
            <a:endParaRPr lang="en-US" sz="1800" dirty="0">
              <a:solidFill>
                <a:srgbClr val="2021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endParaRPr lang="en-US" dirty="0"/>
          </a:p>
        </p:txBody>
      </p:sp>
      <p:pic>
        <p:nvPicPr>
          <p:cNvPr id="9" name="Google Shape;192;p24">
            <a:extLst>
              <a:ext uri="{FF2B5EF4-FFF2-40B4-BE49-F238E27FC236}">
                <a16:creationId xmlns:a16="http://schemas.microsoft.com/office/drawing/2014/main" id="{F6898295-B756-A9E4-AA46-3476C794E5D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-11234" t="-35281"/>
          <a:stretch/>
        </p:blipFill>
        <p:spPr>
          <a:xfrm>
            <a:off x="11032625" y="6333775"/>
            <a:ext cx="1077950" cy="471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8579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C92407-5559-D9E0-BF60-747C10B128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320" y="1071564"/>
            <a:ext cx="6079031" cy="5636140"/>
          </a:xfrm>
          <a:prstGeom prst="rect">
            <a:avLst/>
          </a:prstGeom>
        </p:spPr>
      </p:pic>
      <p:sp>
        <p:nvSpPr>
          <p:cNvPr id="267" name="Google Shape;267;p34"/>
          <p:cNvSpPr txBox="1">
            <a:spLocks noGrp="1"/>
          </p:cNvSpPr>
          <p:nvPr>
            <p:ph type="title"/>
          </p:nvPr>
        </p:nvSpPr>
        <p:spPr>
          <a:xfrm>
            <a:off x="6096000" y="2940684"/>
            <a:ext cx="5410362" cy="82938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Training challenges</a:t>
            </a:r>
            <a:endParaRPr lang="en-US" dirty="0"/>
          </a:p>
        </p:txBody>
      </p:sp>
      <p:pic>
        <p:nvPicPr>
          <p:cNvPr id="268" name="Google Shape;268;p34"/>
          <p:cNvPicPr preferRelativeResize="0"/>
          <p:nvPr/>
        </p:nvPicPr>
        <p:blipFill rotWithShape="1">
          <a:blip r:embed="rId4">
            <a:alphaModFix/>
          </a:blip>
          <a:srcRect l="-11234" t="-35281"/>
          <a:stretch/>
        </p:blipFill>
        <p:spPr>
          <a:xfrm>
            <a:off x="11032625" y="6333775"/>
            <a:ext cx="1077950" cy="471375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34"/>
          <p:cNvSpPr txBox="1"/>
          <p:nvPr/>
        </p:nvSpPr>
        <p:spPr>
          <a:xfrm>
            <a:off x="7412403" y="6353704"/>
            <a:ext cx="3000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100" dirty="0" err="1">
                <a:solidFill>
                  <a:schemeClr val="dk1"/>
                </a:solidFill>
              </a:rPr>
              <a:t>Photo</a:t>
            </a:r>
            <a:r>
              <a:rPr lang="sr-Latn-RS" sz="1100" dirty="0">
                <a:solidFill>
                  <a:schemeClr val="dk1"/>
                </a:solidFill>
              </a:rPr>
              <a:t> </a:t>
            </a:r>
            <a:r>
              <a:rPr lang="sr-Latn-RS" sz="1100" dirty="0" err="1">
                <a:solidFill>
                  <a:schemeClr val="dk1"/>
                </a:solidFill>
              </a:rPr>
              <a:t>by</a:t>
            </a:r>
            <a:r>
              <a:rPr lang="sr-Latn-RS" sz="1100" dirty="0">
                <a:solidFill>
                  <a:schemeClr val="dk1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sr-Latn-RS" sz="1100" u="sng" dirty="0" err="1">
                <a:solidFill>
                  <a:schemeClr val="hlink"/>
                </a:solidFill>
                <a:hlinkClick r:id="rId5"/>
              </a:rPr>
              <a:t>Agence</a:t>
            </a:r>
            <a:r>
              <a:rPr lang="sr-Latn-RS" sz="1100" u="sng" dirty="0">
                <a:solidFill>
                  <a:schemeClr val="hlink"/>
                </a:solidFill>
                <a:hlinkClick r:id="rId5"/>
              </a:rPr>
              <a:t> </a:t>
            </a:r>
            <a:r>
              <a:rPr lang="sr-Latn-RS" sz="1100" u="sng" dirty="0" err="1">
                <a:solidFill>
                  <a:schemeClr val="hlink"/>
                </a:solidFill>
                <a:hlinkClick r:id="rId5"/>
              </a:rPr>
              <a:t>Olloweb</a:t>
            </a:r>
            <a:r>
              <a:rPr lang="sr-Latn-RS" sz="1100" dirty="0">
                <a:solidFill>
                  <a:schemeClr val="dk1"/>
                </a:solidFill>
              </a:rPr>
              <a:t> on</a:t>
            </a:r>
            <a:r>
              <a:rPr lang="sr-Latn-RS" sz="1100" dirty="0">
                <a:solidFill>
                  <a:schemeClr val="dk1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sr-Latn-RS" sz="1100" u="sng" dirty="0" err="1">
                <a:solidFill>
                  <a:schemeClr val="hlink"/>
                </a:solidFill>
                <a:hlinkClick r:id="rId6"/>
              </a:rPr>
              <a:t>Unsplash</a:t>
            </a:r>
            <a:endParaRPr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7634F7-2706-DC39-6121-D65784D430B3}"/>
              </a:ext>
            </a:extLst>
          </p:cNvPr>
          <p:cNvSpPr/>
          <p:nvPr/>
        </p:nvSpPr>
        <p:spPr>
          <a:xfrm>
            <a:off x="6096000" y="2911876"/>
            <a:ext cx="5420680" cy="87888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202A1-C90D-3732-A652-6007E0FB3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257" y="1275119"/>
            <a:ext cx="5161384" cy="516300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Problem:</a:t>
            </a:r>
          </a:p>
          <a:p>
            <a:pPr marL="0" indent="0">
              <a:buNone/>
            </a:pPr>
            <a:r>
              <a:rPr lang="sr-Latn-RS" dirty="0"/>
              <a:t>RM are </a:t>
            </a:r>
            <a:r>
              <a:rPr lang="sr-Latn-RS" dirty="0" err="1"/>
              <a:t>not</a:t>
            </a:r>
            <a:r>
              <a:rPr lang="en-US" dirty="0"/>
              <a:t> professionals </a:t>
            </a:r>
            <a:endParaRPr lang="sr-Latn-RS" dirty="0"/>
          </a:p>
          <a:p>
            <a:pPr marL="0" indent="0">
              <a:buNone/>
            </a:pPr>
            <a:r>
              <a:rPr lang="en-US" dirty="0"/>
              <a:t>(not librarians)</a:t>
            </a:r>
          </a:p>
          <a:p>
            <a:pPr marL="0" indent="0">
              <a:buNone/>
            </a:pPr>
            <a:r>
              <a:rPr lang="en-US" dirty="0"/>
              <a:t>- lawyers</a:t>
            </a:r>
          </a:p>
          <a:p>
            <a:pPr marL="0" indent="0">
              <a:buNone/>
            </a:pPr>
            <a:r>
              <a:rPr lang="en-US" dirty="0"/>
              <a:t>- programmers</a:t>
            </a:r>
          </a:p>
          <a:p>
            <a:pPr marL="0" indent="0">
              <a:buNone/>
            </a:pPr>
            <a:r>
              <a:rPr lang="en-US" dirty="0"/>
              <a:t>- researchers</a:t>
            </a:r>
          </a:p>
          <a:p>
            <a:pPr marL="0" indent="0">
              <a:buNone/>
            </a:pPr>
            <a:r>
              <a:rPr lang="en-US" dirty="0"/>
              <a:t>- other (cleaning stuff)</a:t>
            </a:r>
            <a:endParaRPr lang="sr-Latn-R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Which leads to :</a:t>
            </a:r>
          </a:p>
          <a:p>
            <a:pPr marL="0" indent="0">
              <a:buNone/>
            </a:pPr>
            <a:r>
              <a:rPr lang="en-US" dirty="0"/>
              <a:t>- lack of interest</a:t>
            </a:r>
          </a:p>
          <a:p>
            <a:pPr marL="0" indent="0">
              <a:buNone/>
            </a:pPr>
            <a:r>
              <a:rPr lang="en-US" dirty="0"/>
              <a:t>- lack of basic knowledge</a:t>
            </a:r>
            <a:endParaRPr lang="sr-Latn-RS" dirty="0"/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r>
              <a:rPr lang="en-US" noProof="1">
                <a:solidFill>
                  <a:schemeClr val="bg1"/>
                </a:solidFill>
              </a:rPr>
              <a:t>Llj</a:t>
            </a:r>
          </a:p>
          <a:p>
            <a:pPr marL="0" indent="0">
              <a:buNone/>
            </a:pPr>
            <a:r>
              <a:rPr lang="en-US" noProof="1">
                <a:solidFill>
                  <a:schemeClr val="bg1"/>
                </a:solidFill>
              </a:rPr>
              <a:t>Ldsflaflasfdj</a:t>
            </a:r>
          </a:p>
          <a:p>
            <a:pPr marL="0" indent="0">
              <a:buNone/>
            </a:pPr>
            <a:r>
              <a:rPr lang="en-US" noProof="1">
                <a:solidFill>
                  <a:schemeClr val="bg1"/>
                </a:solidFill>
              </a:rPr>
              <a:t>lkjdljsfa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7DC73B-4D27-05BE-AEC3-B7CABC047B13}"/>
              </a:ext>
            </a:extLst>
          </p:cNvPr>
          <p:cNvSpPr txBox="1"/>
          <p:nvPr/>
        </p:nvSpPr>
        <p:spPr>
          <a:xfrm>
            <a:off x="3881535" y="186613"/>
            <a:ext cx="4226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b="1" u="sng" dirty="0" err="1">
                <a:solidFill>
                  <a:schemeClr val="accent5">
                    <a:lumMod val="75000"/>
                  </a:schemeClr>
                </a:solidFill>
              </a:rPr>
              <a:t>Repository</a:t>
            </a:r>
            <a:r>
              <a:rPr lang="sr-Latn-RS" sz="3600" b="1" u="sng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sr-Latn-RS" sz="3600" b="1" u="sng" dirty="0" err="1">
                <a:solidFill>
                  <a:schemeClr val="accent5">
                    <a:lumMod val="75000"/>
                  </a:schemeClr>
                </a:solidFill>
              </a:rPr>
              <a:t>managers</a:t>
            </a:r>
            <a:endParaRPr lang="sr-Latn-RS" b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CE630AB-BAAB-E451-35E7-A28782297549}"/>
              </a:ext>
            </a:extLst>
          </p:cNvPr>
          <p:cNvSpPr txBox="1">
            <a:spLocks/>
          </p:cNvSpPr>
          <p:nvPr/>
        </p:nvSpPr>
        <p:spPr>
          <a:xfrm>
            <a:off x="6178421" y="1275119"/>
            <a:ext cx="5161384" cy="516300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Solution: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Community: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(Community of librarians of the Association of the Institutes of Serbia </a:t>
            </a:r>
            <a:r>
              <a:rPr lang="en-US" dirty="0">
                <a:hlinkClick r:id="rId2"/>
              </a:rPr>
              <a:t>https://www.itn.sanu.ac.rs/sekcija/</a:t>
            </a:r>
            <a:r>
              <a:rPr lang="en-US" dirty="0"/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- Community influence on decision making and laws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- Obligation of employing librarians in scientific organizations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r-Latn-RS" noProof="1">
                <a:solidFill>
                  <a:schemeClr val="bg1"/>
                </a:solidFill>
              </a:rPr>
              <a:t>Lsdjflasd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r-Latn-RS" noProof="1">
                <a:solidFill>
                  <a:schemeClr val="bg1"/>
                </a:solidFill>
              </a:rPr>
              <a:t>Lsčdhfačlsd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r-Latn-RS" noProof="1">
                <a:solidFill>
                  <a:schemeClr val="bg1"/>
                </a:solidFill>
              </a:rPr>
              <a:t>Člsdhflčasdhf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r-Latn-RS" noProof="1">
                <a:solidFill>
                  <a:schemeClr val="bg1"/>
                </a:solidFill>
              </a:rPr>
              <a:t>Čsdhfasdh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r-Latn-RS" noProof="1">
                <a:solidFill>
                  <a:schemeClr val="bg1"/>
                </a:solidFill>
              </a:rPr>
              <a:t>Čsdjfhćasčdhf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r-Latn-RS" noProof="1">
                <a:solidFill>
                  <a:schemeClr val="bg1"/>
                </a:solidFill>
              </a:rPr>
              <a:t>ćsdohfćasdhfća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423E8C-E8A8-9B2B-AAEF-6912838EA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0592" y="5073155"/>
            <a:ext cx="2581275" cy="13649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10020D-D151-0376-41DD-4D56EB63C1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8421" y="4623311"/>
            <a:ext cx="5284918" cy="89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2344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8"/>
          <p:cNvSpPr txBox="1">
            <a:spLocks noGrp="1"/>
          </p:cNvSpPr>
          <p:nvPr>
            <p:ph idx="1"/>
          </p:nvPr>
        </p:nvSpPr>
        <p:spPr>
          <a:xfrm>
            <a:off x="604935" y="1306285"/>
            <a:ext cx="4704184" cy="3462758"/>
          </a:xfrm>
          <a:prstGeom prst="rect">
            <a:avLst/>
          </a:prstGeom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300" b="1" u="sng" dirty="0"/>
              <a:t>Repository managers</a:t>
            </a:r>
          </a:p>
          <a:p>
            <a:pPr marL="457200" lvl="0" indent="-361950">
              <a:spcBef>
                <a:spcPts val="1200"/>
              </a:spcBef>
              <a:buSzPts val="2100"/>
              <a:buChar char="-"/>
            </a:pPr>
            <a:r>
              <a:rPr lang="en-US" sz="2300" dirty="0"/>
              <a:t>Not motivated for another obligation</a:t>
            </a:r>
          </a:p>
          <a:p>
            <a:pPr marL="457200" lvl="0" indent="-361950">
              <a:spcBef>
                <a:spcPts val="0"/>
              </a:spcBef>
              <a:buSzPts val="2100"/>
              <a:buChar char="-"/>
            </a:pPr>
            <a:r>
              <a:rPr lang="en-US" sz="2300" dirty="0">
                <a:solidFill>
                  <a:srgbClr val="FF0000"/>
                </a:solidFill>
              </a:rPr>
              <a:t>Not educated in this field and unable to understand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r-Latn-RS" sz="2300" b="1" u="sng" dirty="0" err="1"/>
              <a:t>Researchers</a:t>
            </a:r>
            <a:endParaRPr sz="2300" b="1" u="sng" dirty="0"/>
          </a:p>
          <a:p>
            <a:pPr marL="457200" lvl="0" indent="-361950" algn="l" rtl="0">
              <a:spcBef>
                <a:spcPts val="1200"/>
              </a:spcBef>
              <a:spcAft>
                <a:spcPts val="0"/>
              </a:spcAft>
              <a:buSzPts val="2100"/>
              <a:buChar char="-"/>
            </a:pPr>
            <a:r>
              <a:rPr lang="sr-Latn-RS" sz="2300" dirty="0" err="1"/>
              <a:t>Not</a:t>
            </a:r>
            <a:r>
              <a:rPr lang="sr-Latn-RS" sz="2300" dirty="0"/>
              <a:t> </a:t>
            </a:r>
            <a:r>
              <a:rPr lang="sr-Latn-RS" sz="2300" dirty="0" err="1"/>
              <a:t>keeping</a:t>
            </a:r>
            <a:r>
              <a:rPr lang="sr-Latn-RS" sz="2300" dirty="0"/>
              <a:t> </a:t>
            </a:r>
            <a:r>
              <a:rPr lang="sr-Latn-RS" sz="2300" dirty="0" err="1"/>
              <a:t>track</a:t>
            </a:r>
            <a:r>
              <a:rPr lang="sr-Latn-RS" sz="2300" dirty="0"/>
              <a:t> </a:t>
            </a:r>
            <a:r>
              <a:rPr lang="sr-Latn-RS" sz="2300" dirty="0" err="1"/>
              <a:t>of</a:t>
            </a:r>
            <a:r>
              <a:rPr lang="sr-Latn-RS" sz="2300" dirty="0"/>
              <a:t> </a:t>
            </a:r>
            <a:r>
              <a:rPr lang="sr-Latn-RS" sz="2300" dirty="0" err="1"/>
              <a:t>all</a:t>
            </a:r>
            <a:r>
              <a:rPr lang="sr-Latn-RS" sz="2300" dirty="0"/>
              <a:t> </a:t>
            </a:r>
            <a:r>
              <a:rPr lang="sr-Latn-RS" sz="2300" dirty="0" err="1"/>
              <a:t>new</a:t>
            </a:r>
            <a:r>
              <a:rPr lang="sr-Latn-RS" sz="2300" dirty="0"/>
              <a:t> </a:t>
            </a:r>
            <a:r>
              <a:rPr lang="sr-Latn-RS" sz="2300" dirty="0" err="1"/>
              <a:t>issues</a:t>
            </a:r>
            <a:r>
              <a:rPr lang="sr-Latn-RS" sz="2300" dirty="0"/>
              <a:t> </a:t>
            </a:r>
            <a:r>
              <a:rPr lang="sr-Latn-RS" sz="2300" dirty="0" err="1"/>
              <a:t>regarding</a:t>
            </a:r>
            <a:r>
              <a:rPr lang="sr-Latn-RS" sz="2300" dirty="0"/>
              <a:t> </a:t>
            </a:r>
            <a:r>
              <a:rPr lang="sr-Latn-RS" sz="2300" dirty="0" err="1"/>
              <a:t>publishing</a:t>
            </a:r>
            <a:endParaRPr sz="2300" i="1" dirty="0"/>
          </a:p>
          <a:p>
            <a:pPr marL="95250" lvl="0" indent="0" algn="l" rtl="0"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 lang="sr-Latn-RS" sz="2300" b="1" u="sng" dirty="0"/>
          </a:p>
        </p:txBody>
      </p:sp>
      <p:pic>
        <p:nvPicPr>
          <p:cNvPr id="297" name="Google Shape;297;p38"/>
          <p:cNvPicPr preferRelativeResize="0"/>
          <p:nvPr/>
        </p:nvPicPr>
        <p:blipFill rotWithShape="1">
          <a:blip r:embed="rId3">
            <a:alphaModFix/>
          </a:blip>
          <a:srcRect l="-11234" t="-35281"/>
          <a:stretch/>
        </p:blipFill>
        <p:spPr>
          <a:xfrm>
            <a:off x="11032625" y="6333775"/>
            <a:ext cx="1077950" cy="4713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96;p38">
            <a:extLst>
              <a:ext uri="{FF2B5EF4-FFF2-40B4-BE49-F238E27FC236}">
                <a16:creationId xmlns:a16="http://schemas.microsoft.com/office/drawing/2014/main" id="{092AC601-283D-D044-EDFA-1270B94CA04A}"/>
              </a:ext>
            </a:extLst>
          </p:cNvPr>
          <p:cNvSpPr txBox="1">
            <a:spLocks/>
          </p:cNvSpPr>
          <p:nvPr/>
        </p:nvSpPr>
        <p:spPr>
          <a:xfrm>
            <a:off x="5851849" y="1175658"/>
            <a:ext cx="4704184" cy="3750905"/>
          </a:xfrm>
          <a:prstGeom prst="rect">
            <a:avLst/>
          </a:prstGeom>
        </p:spPr>
        <p:txBody>
          <a:bodyPr spcFirstLastPara="1" vert="horz" wrap="square" lIns="0" tIns="45700" rIns="0" bIns="457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dirty="0"/>
              <a:t> </a:t>
            </a:r>
            <a:r>
              <a:rPr lang="en-US" b="1" dirty="0"/>
              <a:t> </a:t>
            </a:r>
            <a:r>
              <a:rPr lang="en-US" sz="2100" b="1" u="sng" dirty="0"/>
              <a:t>Repository managers</a:t>
            </a:r>
          </a:p>
          <a:p>
            <a:pPr marL="457200" indent="-361950">
              <a:spcBef>
                <a:spcPts val="1200"/>
              </a:spcBef>
              <a:buSzPts val="2100"/>
              <a:buFont typeface="Arial" panose="020B0604020202020204" pitchFamily="34" charset="0"/>
              <a:buChar char="-"/>
            </a:pPr>
            <a:r>
              <a:rPr lang="sr-Latn-RS" sz="2100" dirty="0" err="1"/>
              <a:t>Broaded</a:t>
            </a:r>
            <a:r>
              <a:rPr lang="sr-Latn-RS" sz="2100" dirty="0"/>
              <a:t> </a:t>
            </a:r>
            <a:r>
              <a:rPr lang="sr-Latn-RS" sz="2100" dirty="0" err="1"/>
              <a:t>trainigs</a:t>
            </a:r>
            <a:r>
              <a:rPr lang="sr-Latn-RS" sz="2100" dirty="0"/>
              <a:t> (more </a:t>
            </a:r>
            <a:r>
              <a:rPr lang="sr-Latn-RS" sz="2100" dirty="0" err="1"/>
              <a:t>basic</a:t>
            </a:r>
            <a:r>
              <a:rPr lang="sr-Latn-RS" sz="2100" dirty="0"/>
              <a:t> </a:t>
            </a:r>
            <a:r>
              <a:rPr lang="sr-Latn-RS" sz="2100" dirty="0" err="1"/>
              <a:t>towards</a:t>
            </a:r>
            <a:r>
              <a:rPr lang="sr-Latn-RS" sz="2100" dirty="0"/>
              <a:t> </a:t>
            </a:r>
            <a:r>
              <a:rPr lang="sr-Latn-RS" sz="2100" dirty="0" err="1"/>
              <a:t>advanced</a:t>
            </a:r>
            <a:r>
              <a:rPr lang="sr-Latn-RS" sz="2100" dirty="0"/>
              <a:t>)</a:t>
            </a:r>
          </a:p>
          <a:p>
            <a:pPr marL="95250" indent="0">
              <a:spcBef>
                <a:spcPts val="1200"/>
              </a:spcBef>
              <a:buSzPts val="2100"/>
              <a:buNone/>
            </a:pPr>
            <a:endParaRPr lang="sr-Latn-RS" sz="2100" dirty="0"/>
          </a:p>
          <a:p>
            <a:pPr marL="0" indent="0">
              <a:spcBef>
                <a:spcPts val="120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/>
              <a:t> </a:t>
            </a:r>
            <a:r>
              <a:rPr lang="en-US" sz="2300" b="1" u="sng" dirty="0"/>
              <a:t>Researchers</a:t>
            </a:r>
          </a:p>
          <a:p>
            <a:pPr marL="457200" indent="-361950">
              <a:spcBef>
                <a:spcPts val="1200"/>
              </a:spcBef>
              <a:buSzPts val="2100"/>
              <a:buFont typeface="Arial" panose="020B0604020202020204" pitchFamily="34" charset="0"/>
              <a:buChar char="-"/>
            </a:pPr>
            <a:r>
              <a:rPr lang="en-US" sz="2300" dirty="0"/>
              <a:t>follow up trainings regarding other issues</a:t>
            </a:r>
          </a:p>
          <a:p>
            <a:pPr marL="457200" indent="-361950">
              <a:spcBef>
                <a:spcPts val="0"/>
              </a:spcBef>
              <a:buSzPts val="2100"/>
              <a:buFont typeface="Arial" panose="020B0604020202020204" pitchFamily="34" charset="0"/>
              <a:buChar char="-"/>
            </a:pPr>
            <a:r>
              <a:rPr lang="en-US" sz="2300" dirty="0"/>
              <a:t>Training of the young academics and researchers</a:t>
            </a:r>
            <a:endParaRPr lang="sr-Latn-RS" sz="2300" dirty="0"/>
          </a:p>
          <a:p>
            <a:pPr marL="95250" indent="0">
              <a:spcBef>
                <a:spcPts val="0"/>
              </a:spcBef>
              <a:buSzPts val="2100"/>
              <a:buNone/>
            </a:pPr>
            <a:endParaRPr lang="sr-Latn-RS" sz="2300" b="1" u="sn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09CED6-E281-728F-5038-3F1108AF2D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658" y="4992772"/>
            <a:ext cx="2828684" cy="18004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B652CF-F276-BC88-BE4E-ECEFEED8ECDE}"/>
              </a:ext>
            </a:extLst>
          </p:cNvPr>
          <p:cNvSpPr txBox="1"/>
          <p:nvPr/>
        </p:nvSpPr>
        <p:spPr>
          <a:xfrm>
            <a:off x="578498" y="429208"/>
            <a:ext cx="4749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chemeClr val="accent1">
                    <a:lumMod val="75000"/>
                  </a:schemeClr>
                </a:solidFill>
              </a:rPr>
              <a:t>Not the same level of knowledge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A4110E-A116-1186-DC5C-5B0D5172235B}"/>
              </a:ext>
            </a:extLst>
          </p:cNvPr>
          <p:cNvSpPr txBox="1"/>
          <p:nvPr/>
        </p:nvSpPr>
        <p:spPr>
          <a:xfrm>
            <a:off x="6096000" y="429208"/>
            <a:ext cx="4260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u="sng" dirty="0" err="1">
                <a:solidFill>
                  <a:schemeClr val="accent1">
                    <a:lumMod val="75000"/>
                  </a:schemeClr>
                </a:solidFill>
              </a:rPr>
              <a:t>Solutions</a:t>
            </a:r>
            <a:r>
              <a:rPr lang="sr-Latn-RS" sz="2400" b="1" u="sng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en-US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5"/>
          <p:cNvSpPr txBox="1">
            <a:spLocks noGrp="1"/>
          </p:cNvSpPr>
          <p:nvPr>
            <p:ph idx="1"/>
          </p:nvPr>
        </p:nvSpPr>
        <p:spPr>
          <a:xfrm>
            <a:off x="597741" y="733403"/>
            <a:ext cx="3388567" cy="4351338"/>
          </a:xfrm>
          <a:prstGeom prst="rect">
            <a:avLst/>
          </a:prstGeom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8902" lvl="0" indent="0" algn="l" rtl="0">
              <a:spcBef>
                <a:spcPts val="1200"/>
              </a:spcBef>
              <a:spcAft>
                <a:spcPts val="0"/>
              </a:spcAft>
              <a:buSzPct val="91694"/>
              <a:buNone/>
            </a:pPr>
            <a:r>
              <a:rPr lang="en-US" sz="2408" b="1" u="sng" dirty="0">
                <a:solidFill>
                  <a:schemeClr val="accent5">
                    <a:lumMod val="75000"/>
                  </a:schemeClr>
                </a:solidFill>
              </a:rPr>
              <a:t>Problem: Researchers have misconceptions about copyright</a:t>
            </a:r>
          </a:p>
          <a:p>
            <a:pPr marL="98902" lvl="0" indent="0" algn="l" rtl="0">
              <a:spcBef>
                <a:spcPts val="1200"/>
              </a:spcBef>
              <a:spcAft>
                <a:spcPts val="0"/>
              </a:spcAft>
              <a:buSzPct val="91694"/>
              <a:buNone/>
            </a:pPr>
            <a:r>
              <a:rPr lang="en-US" sz="2408" dirty="0"/>
              <a:t>- </a:t>
            </a:r>
            <a:r>
              <a:rPr lang="sr-Latn-RS" sz="2408" dirty="0" err="1"/>
              <a:t>Usually</a:t>
            </a:r>
            <a:r>
              <a:rPr lang="sr-Latn-RS" sz="2408" dirty="0"/>
              <a:t>, r</a:t>
            </a:r>
            <a:r>
              <a:rPr lang="en-US" sz="2408" dirty="0" err="1"/>
              <a:t>esearchers</a:t>
            </a:r>
            <a:r>
              <a:rPr lang="en-US" sz="2408" dirty="0"/>
              <a:t> think they can not publish unless they transfer their copyrights to publishers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408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200"/>
              </a:spcAft>
              <a:buNone/>
            </a:pPr>
            <a:endParaRPr dirty="0"/>
          </a:p>
        </p:txBody>
      </p:sp>
      <p:pic>
        <p:nvPicPr>
          <p:cNvPr id="276" name="Google Shape;276;p35"/>
          <p:cNvPicPr preferRelativeResize="0"/>
          <p:nvPr/>
        </p:nvPicPr>
        <p:blipFill rotWithShape="1">
          <a:blip r:embed="rId3">
            <a:alphaModFix/>
          </a:blip>
          <a:srcRect l="-11234" t="-35281"/>
          <a:stretch/>
        </p:blipFill>
        <p:spPr>
          <a:xfrm>
            <a:off x="11032625" y="6333775"/>
            <a:ext cx="1077950" cy="4713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CB3F3E-8ADE-0008-64F9-4F9145B1E235}"/>
              </a:ext>
            </a:extLst>
          </p:cNvPr>
          <p:cNvSpPr txBox="1"/>
          <p:nvPr/>
        </p:nvSpPr>
        <p:spPr>
          <a:xfrm>
            <a:off x="4581330" y="87072"/>
            <a:ext cx="2668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b="1" u="sng" dirty="0" err="1">
                <a:solidFill>
                  <a:schemeClr val="accent5">
                    <a:lumMod val="75000"/>
                  </a:schemeClr>
                </a:solidFill>
              </a:rPr>
              <a:t>Researchers</a:t>
            </a:r>
            <a:endParaRPr lang="sr-Latn-RS" b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Google Shape;275;p35">
            <a:extLst>
              <a:ext uri="{FF2B5EF4-FFF2-40B4-BE49-F238E27FC236}">
                <a16:creationId xmlns:a16="http://schemas.microsoft.com/office/drawing/2014/main" id="{8AFB4B31-A246-559B-8F87-0035315CADD5}"/>
              </a:ext>
            </a:extLst>
          </p:cNvPr>
          <p:cNvSpPr txBox="1">
            <a:spLocks/>
          </p:cNvSpPr>
          <p:nvPr/>
        </p:nvSpPr>
        <p:spPr>
          <a:xfrm>
            <a:off x="7768191" y="425183"/>
            <a:ext cx="3388567" cy="4351338"/>
          </a:xfrm>
          <a:prstGeom prst="rect">
            <a:avLst/>
          </a:prstGeom>
        </p:spPr>
        <p:txBody>
          <a:bodyPr spcFirstLastPara="1" vert="horz" wrap="square" lIns="0" tIns="45700" rIns="0" bIns="457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sz="2408" b="1" dirty="0">
                <a:solidFill>
                  <a:schemeClr val="accent5">
                    <a:lumMod val="75000"/>
                  </a:schemeClr>
                </a:solidFill>
              </a:rPr>
              <a:t>	</a:t>
            </a:r>
            <a:r>
              <a:rPr lang="en-US" sz="2408" b="1" u="sng" dirty="0">
                <a:solidFill>
                  <a:schemeClr val="accent5">
                    <a:lumMod val="75000"/>
                  </a:schemeClr>
                </a:solidFill>
              </a:rPr>
              <a:t>Solution:</a:t>
            </a:r>
          </a:p>
          <a:p>
            <a:pPr marL="0" indent="0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sz="2408" dirty="0"/>
              <a:t>	Good knowledge of</a:t>
            </a:r>
          </a:p>
          <a:p>
            <a:pPr marL="457200" indent="-358298">
              <a:lnSpc>
                <a:spcPct val="100000"/>
              </a:lnSpc>
              <a:spcBef>
                <a:spcPts val="200"/>
              </a:spcBef>
              <a:buClr>
                <a:schemeClr val="dk1"/>
              </a:buClr>
              <a:buSzPct val="100000"/>
              <a:buFont typeface="Arial"/>
              <a:buChar char="-"/>
            </a:pPr>
            <a:r>
              <a:rPr lang="en-US" sz="2208" dirty="0">
                <a:solidFill>
                  <a:schemeClr val="dk1"/>
                </a:solidFill>
              </a:rPr>
              <a:t>OA policies;</a:t>
            </a:r>
          </a:p>
          <a:p>
            <a:pPr marL="457200" indent="-358298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-"/>
            </a:pPr>
            <a:r>
              <a:rPr lang="en-US" sz="2208" u="sng" dirty="0">
                <a:solidFill>
                  <a:schemeClr val="hlink"/>
                </a:solidFill>
                <a:hlinkClick r:id="rId4"/>
              </a:rPr>
              <a:t>Rights Retention Strategy</a:t>
            </a:r>
            <a:r>
              <a:rPr lang="en-US" sz="2208" dirty="0">
                <a:solidFill>
                  <a:schemeClr val="dk1"/>
                </a:solidFill>
              </a:rPr>
              <a:t>;</a:t>
            </a:r>
          </a:p>
          <a:p>
            <a:pPr marL="457200" indent="-358298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-"/>
            </a:pPr>
            <a:r>
              <a:rPr lang="en-US" sz="2208" dirty="0">
                <a:solidFill>
                  <a:schemeClr val="dk1"/>
                </a:solidFill>
              </a:rPr>
              <a:t>Intellectual property</a:t>
            </a:r>
          </a:p>
          <a:p>
            <a:pPr marL="457200" indent="-358298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-"/>
            </a:pPr>
            <a:r>
              <a:rPr lang="en-US" sz="2208" dirty="0">
                <a:solidFill>
                  <a:schemeClr val="dk1"/>
                </a:solidFill>
              </a:rPr>
              <a:t>Talk, discussion, trainings regarding this </a:t>
            </a:r>
            <a:r>
              <a:rPr lang="en-US" sz="2208" dirty="0" err="1">
                <a:solidFill>
                  <a:schemeClr val="dk1"/>
                </a:solidFill>
              </a:rPr>
              <a:t>metter</a:t>
            </a:r>
            <a:endParaRPr lang="en-US" sz="2208" dirty="0">
              <a:solidFill>
                <a:schemeClr val="dk1"/>
              </a:solidFill>
            </a:endParaRPr>
          </a:p>
          <a:p>
            <a:pPr marL="0" indent="0">
              <a:spcBef>
                <a:spcPts val="1200"/>
              </a:spcBef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A74B1C-6F89-7E73-13E4-BD503BD8E8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2724" y="3684973"/>
            <a:ext cx="3895725" cy="18097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906157-AF9A-D03E-27A3-ACBABA2830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5331" y="3684973"/>
            <a:ext cx="4054929" cy="172678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6"/>
          <p:cNvSpPr txBox="1">
            <a:spLocks noGrp="1"/>
          </p:cNvSpPr>
          <p:nvPr>
            <p:ph idx="1"/>
          </p:nvPr>
        </p:nvSpPr>
        <p:spPr>
          <a:xfrm>
            <a:off x="1472682" y="295405"/>
            <a:ext cx="3211285" cy="2755705"/>
          </a:xfrm>
          <a:prstGeom prst="rect">
            <a:avLst/>
          </a:prstGeom>
        </p:spPr>
        <p:txBody>
          <a:bodyPr spcFirstLastPara="1" wrap="square" lIns="0" tIns="45700" rIns="0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</a:endParaRPr>
          </a:p>
          <a:p>
            <a:pPr marL="889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 sz="2200" b="1" u="sng" dirty="0">
                <a:solidFill>
                  <a:schemeClr val="accent5">
                    <a:lumMod val="75000"/>
                  </a:schemeClr>
                </a:solidFill>
              </a:rPr>
              <a:t>One trainer, many trainees</a:t>
            </a: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-"/>
            </a:pPr>
            <a:r>
              <a:rPr lang="en-GB" sz="2200" dirty="0">
                <a:solidFill>
                  <a:schemeClr val="dk1"/>
                </a:solidFill>
              </a:rPr>
              <a:t>Many topics - not enough time</a:t>
            </a: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-"/>
            </a:pPr>
            <a:r>
              <a:rPr lang="en-GB" sz="2200" dirty="0">
                <a:solidFill>
                  <a:schemeClr val="dk1"/>
                </a:solidFill>
              </a:rPr>
              <a:t>Wide range of important things to know </a:t>
            </a: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-"/>
            </a:pPr>
            <a:r>
              <a:rPr lang="en-GB" sz="2200" dirty="0">
                <a:solidFill>
                  <a:schemeClr val="dk1"/>
                </a:solidFill>
              </a:rPr>
              <a:t>Too many questions, not enough time to reach to everyone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2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</a:endParaRPr>
          </a:p>
        </p:txBody>
      </p:sp>
      <p:pic>
        <p:nvPicPr>
          <p:cNvPr id="283" name="Google Shape;283;p36"/>
          <p:cNvPicPr preferRelativeResize="0"/>
          <p:nvPr/>
        </p:nvPicPr>
        <p:blipFill rotWithShape="1">
          <a:blip r:embed="rId3">
            <a:alphaModFix/>
          </a:blip>
          <a:srcRect l="-11234" t="-35281"/>
          <a:stretch/>
        </p:blipFill>
        <p:spPr>
          <a:xfrm>
            <a:off x="11032625" y="6333775"/>
            <a:ext cx="1077950" cy="47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17E1776-615A-12EC-552C-366B6DD7FB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982" y="3429000"/>
            <a:ext cx="4371975" cy="2162175"/>
          </a:xfrm>
          <a:prstGeom prst="rect">
            <a:avLst/>
          </a:prstGeom>
        </p:spPr>
      </p:pic>
      <p:sp>
        <p:nvSpPr>
          <p:cNvPr id="5" name="Google Shape;282;p36">
            <a:extLst>
              <a:ext uri="{FF2B5EF4-FFF2-40B4-BE49-F238E27FC236}">
                <a16:creationId xmlns:a16="http://schemas.microsoft.com/office/drawing/2014/main" id="{4AD65171-1FAF-7A60-388B-F2F1A83BC935}"/>
              </a:ext>
            </a:extLst>
          </p:cNvPr>
          <p:cNvSpPr txBox="1">
            <a:spLocks/>
          </p:cNvSpPr>
          <p:nvPr/>
        </p:nvSpPr>
        <p:spPr>
          <a:xfrm>
            <a:off x="6858001" y="505390"/>
            <a:ext cx="4491135" cy="2476558"/>
          </a:xfrm>
          <a:prstGeom prst="rect">
            <a:avLst/>
          </a:prstGeom>
        </p:spPr>
        <p:txBody>
          <a:bodyPr spcFirstLastPara="1" vert="horz" wrap="square" lIns="0" tIns="45700" rIns="0" bIns="457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200" b="1" u="sng" dirty="0">
                <a:solidFill>
                  <a:schemeClr val="accent5">
                    <a:lumMod val="75000"/>
                  </a:schemeClr>
                </a:solidFill>
              </a:rPr>
              <a:t>Solution</a:t>
            </a:r>
            <a:r>
              <a:rPr lang="en-US" sz="2200" dirty="0">
                <a:solidFill>
                  <a:schemeClr val="dk1"/>
                </a:solidFill>
              </a:rPr>
              <a:t>:</a:t>
            </a:r>
          </a:p>
          <a:p>
            <a:pPr marL="457200" indent="-3683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200"/>
              <a:buFont typeface="Arial"/>
              <a:buChar char="-"/>
            </a:pPr>
            <a:r>
              <a:rPr lang="en-US" sz="2200" dirty="0">
                <a:solidFill>
                  <a:schemeClr val="dk1"/>
                </a:solidFill>
              </a:rPr>
              <a:t>Team work</a:t>
            </a:r>
          </a:p>
          <a:p>
            <a:pPr marL="457200" indent="-3683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200"/>
              <a:buFont typeface="Arial"/>
              <a:buChar char="-"/>
            </a:pPr>
            <a:r>
              <a:rPr lang="en-US" sz="2200" dirty="0">
                <a:solidFill>
                  <a:schemeClr val="dk1"/>
                </a:solidFill>
              </a:rPr>
              <a:t>Include Librarian (RM)</a:t>
            </a:r>
          </a:p>
          <a:p>
            <a:pPr marL="457200" indent="-3683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200"/>
              <a:buFont typeface="Arial"/>
              <a:buChar char="-"/>
            </a:pPr>
            <a:r>
              <a:rPr lang="en-US" sz="2200" dirty="0">
                <a:solidFill>
                  <a:schemeClr val="dk1"/>
                </a:solidFill>
              </a:rPr>
              <a:t>Always answer questions for the chat</a:t>
            </a:r>
          </a:p>
          <a:p>
            <a:pPr marL="457200" indent="-3683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200"/>
              <a:buFont typeface="Arial"/>
              <a:buChar char="-"/>
            </a:pPr>
            <a:r>
              <a:rPr lang="en-US" sz="2200" dirty="0">
                <a:solidFill>
                  <a:schemeClr val="dk1"/>
                </a:solidFill>
              </a:rPr>
              <a:t>User support </a:t>
            </a:r>
          </a:p>
          <a:p>
            <a:pPr marL="457200" indent="-3683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200"/>
              <a:buFont typeface="Arial"/>
              <a:buChar char="-"/>
            </a:pPr>
            <a:r>
              <a:rPr lang="en-US" sz="2200" dirty="0">
                <a:solidFill>
                  <a:schemeClr val="dk1"/>
                </a:solidFill>
              </a:rPr>
              <a:t>Follow-up trainings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solidFill>
                <a:schemeClr val="dk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0AA248-5EC2-193A-7392-2682BC8DF9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2549" y="3051110"/>
            <a:ext cx="2644034" cy="2581081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DF0609B-BC14-4502-6585-BCCF57187485}"/>
              </a:ext>
            </a:extLst>
          </p:cNvPr>
          <p:cNvSpPr/>
          <p:nvPr/>
        </p:nvSpPr>
        <p:spPr>
          <a:xfrm>
            <a:off x="7380515" y="1530220"/>
            <a:ext cx="3789784" cy="423609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Google Shape;289;p37"/>
          <p:cNvSpPr txBox="1">
            <a:spLocks noGrp="1"/>
          </p:cNvSpPr>
          <p:nvPr>
            <p:ph idx="1"/>
          </p:nvPr>
        </p:nvSpPr>
        <p:spPr>
          <a:xfrm>
            <a:off x="1827244" y="382554"/>
            <a:ext cx="3313923" cy="2397968"/>
          </a:xfrm>
          <a:prstGeom prst="rect">
            <a:avLst/>
          </a:prstGeom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sr-Latn-RS" sz="2600" b="1" u="sng" dirty="0" err="1">
                <a:solidFill>
                  <a:schemeClr val="accent5">
                    <a:lumMod val="75000"/>
                  </a:schemeClr>
                </a:solidFill>
              </a:rPr>
              <a:t>Technical</a:t>
            </a:r>
            <a:r>
              <a:rPr lang="sr-Latn-RS" sz="2600" b="1" u="sng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sr-Latn-RS" sz="2600" b="1" u="sng" dirty="0" err="1">
                <a:solidFill>
                  <a:schemeClr val="accent5">
                    <a:lumMod val="75000"/>
                  </a:schemeClr>
                </a:solidFill>
              </a:rPr>
              <a:t>issues</a:t>
            </a:r>
            <a:endParaRPr lang="sr-Latn-RS" sz="2600" b="1" u="sng" dirty="0">
              <a:solidFill>
                <a:schemeClr val="accent5">
                  <a:lumMod val="75000"/>
                </a:schemeClr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sr-Latn-RS" sz="2600" dirty="0"/>
              <a:t>- </a:t>
            </a:r>
            <a:r>
              <a:rPr lang="sr-Latn-RS" sz="2700" dirty="0"/>
              <a:t>no </a:t>
            </a:r>
            <a:r>
              <a:rPr lang="sr-Latn-RS" sz="2700" dirty="0" err="1"/>
              <a:t>or</a:t>
            </a:r>
            <a:r>
              <a:rPr lang="sr-Latn-RS" sz="2700" dirty="0"/>
              <a:t> </a:t>
            </a:r>
            <a:r>
              <a:rPr lang="sr-Latn-RS" sz="2700" dirty="0" err="1"/>
              <a:t>poor</a:t>
            </a:r>
            <a:r>
              <a:rPr lang="sr-Latn-RS" sz="2700" dirty="0"/>
              <a:t> internet </a:t>
            </a:r>
            <a:r>
              <a:rPr lang="sr-Latn-RS" sz="2700" dirty="0" err="1"/>
              <a:t>connection</a:t>
            </a:r>
            <a:endParaRPr sz="27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500" dirty="0"/>
              <a:t>- no </a:t>
            </a:r>
            <a:r>
              <a:rPr lang="sr-Latn-RS" sz="2500" dirty="0" err="1"/>
              <a:t>electricity</a:t>
            </a:r>
            <a:endParaRPr sz="2500" dirty="0"/>
          </a:p>
          <a:p>
            <a:pPr marL="698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</a:pPr>
            <a:endParaRPr lang="sr-Latn-RS" sz="2500" dirty="0"/>
          </a:p>
        </p:txBody>
      </p:sp>
      <p:pic>
        <p:nvPicPr>
          <p:cNvPr id="290" name="Google Shape;290;p37"/>
          <p:cNvPicPr preferRelativeResize="0"/>
          <p:nvPr/>
        </p:nvPicPr>
        <p:blipFill rotWithShape="1">
          <a:blip r:embed="rId3">
            <a:alphaModFix/>
          </a:blip>
          <a:srcRect l="-11234" t="-35281"/>
          <a:stretch/>
        </p:blipFill>
        <p:spPr>
          <a:xfrm>
            <a:off x="11032625" y="6333775"/>
            <a:ext cx="1077950" cy="4713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89;p37">
            <a:extLst>
              <a:ext uri="{FF2B5EF4-FFF2-40B4-BE49-F238E27FC236}">
                <a16:creationId xmlns:a16="http://schemas.microsoft.com/office/drawing/2014/main" id="{370DEF8E-D5C8-A0B6-B145-35FE7D13BD1D}"/>
              </a:ext>
            </a:extLst>
          </p:cNvPr>
          <p:cNvSpPr txBox="1">
            <a:spLocks/>
          </p:cNvSpPr>
          <p:nvPr/>
        </p:nvSpPr>
        <p:spPr>
          <a:xfrm>
            <a:off x="7643326" y="1673289"/>
            <a:ext cx="3313923" cy="4012164"/>
          </a:xfrm>
          <a:prstGeom prst="rect">
            <a:avLst/>
          </a:prstGeom>
        </p:spPr>
        <p:txBody>
          <a:bodyPr spcFirstLastPara="1" vert="horz" wrap="square" lIns="0" tIns="45700" rIns="0" bIns="45700" rtlCol="0" anchor="t" anchorCtr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850" indent="0">
              <a:lnSpc>
                <a:spcPct val="100000"/>
              </a:lnSpc>
              <a:spcBef>
                <a:spcPts val="200"/>
              </a:spcBef>
              <a:buClr>
                <a:schemeClr val="dk1"/>
              </a:buClr>
              <a:buSzPts val="2500"/>
              <a:buNone/>
            </a:pPr>
            <a:r>
              <a:rPr lang="sr-Latn-RS" sz="2500" b="1" dirty="0" err="1">
                <a:solidFill>
                  <a:schemeClr val="accent1">
                    <a:lumMod val="75000"/>
                  </a:schemeClr>
                </a:solidFill>
              </a:rPr>
              <a:t>Solutions</a:t>
            </a:r>
            <a:endParaRPr lang="sr-Latn-RS" sz="25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387350">
              <a:lnSpc>
                <a:spcPct val="100000"/>
              </a:lnSpc>
              <a:spcBef>
                <a:spcPts val="200"/>
              </a:spcBef>
              <a:buClr>
                <a:schemeClr val="dk1"/>
              </a:buClr>
              <a:buSzPts val="2500"/>
              <a:buFont typeface="Arial"/>
              <a:buChar char="-"/>
            </a:pPr>
            <a:r>
              <a:rPr lang="en-US" sz="2500" dirty="0">
                <a:solidFill>
                  <a:schemeClr val="dk1"/>
                </a:solidFill>
              </a:rPr>
              <a:t>PDF user manual</a:t>
            </a:r>
          </a:p>
          <a:p>
            <a:pPr marL="457200" indent="-38735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500"/>
              <a:buFont typeface="Arial"/>
              <a:buChar char="-"/>
            </a:pPr>
            <a:r>
              <a:rPr lang="en-US" sz="2500" dirty="0">
                <a:solidFill>
                  <a:schemeClr val="dk1"/>
                </a:solidFill>
              </a:rPr>
              <a:t>slides to play off line</a:t>
            </a:r>
          </a:p>
          <a:p>
            <a:pPr marL="457200" indent="-38735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500"/>
              <a:buFont typeface="Arial"/>
              <a:buChar char="-"/>
            </a:pPr>
            <a:r>
              <a:rPr lang="en-US" sz="2500" dirty="0">
                <a:solidFill>
                  <a:schemeClr val="dk1"/>
                </a:solidFill>
              </a:rPr>
              <a:t>help from your team - someone from your team can “step in”</a:t>
            </a:r>
          </a:p>
          <a:p>
            <a:pPr marL="457200" indent="-38735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500"/>
              <a:buFont typeface="Arial" panose="020B0604020202020204" pitchFamily="34" charset="0"/>
              <a:buChar char="-"/>
            </a:pPr>
            <a:r>
              <a:rPr lang="en-US" sz="2500" dirty="0">
                <a:solidFill>
                  <a:schemeClr val="dk1"/>
                </a:solidFill>
              </a:rPr>
              <a:t>alternative communication </a:t>
            </a:r>
            <a:r>
              <a:rPr lang="en-US" sz="2500" dirty="0" err="1">
                <a:solidFill>
                  <a:schemeClr val="dk1"/>
                </a:solidFill>
              </a:rPr>
              <a:t>chanel</a:t>
            </a:r>
            <a:r>
              <a:rPr lang="en-US" sz="2500" dirty="0">
                <a:solidFill>
                  <a:schemeClr val="dk1"/>
                </a:solidFill>
              </a:rPr>
              <a:t> (</a:t>
            </a:r>
            <a:r>
              <a:rPr lang="en-US" sz="2500" dirty="0" err="1">
                <a:solidFill>
                  <a:schemeClr val="dk1"/>
                </a:solidFill>
              </a:rPr>
              <a:t>viber</a:t>
            </a:r>
            <a:r>
              <a:rPr lang="en-US" sz="2500" dirty="0">
                <a:solidFill>
                  <a:schemeClr val="dk1"/>
                </a:solidFill>
              </a:rPr>
              <a:t>)</a:t>
            </a:r>
            <a:endParaRPr lang="en-US" sz="2500" b="1" u="sng" dirty="0">
              <a:solidFill>
                <a:schemeClr val="accent5">
                  <a:lumMod val="75000"/>
                </a:schemeClr>
              </a:solidFill>
            </a:endParaRPr>
          </a:p>
          <a:p>
            <a:pPr marL="457200" indent="-38735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500"/>
              <a:buFont typeface="Arial" panose="020B0604020202020204" pitchFamily="34" charset="0"/>
              <a:buChar char="-"/>
            </a:pPr>
            <a:r>
              <a:rPr lang="en-US" sz="2500" dirty="0">
                <a:solidFill>
                  <a:schemeClr val="dk1"/>
                </a:solidFill>
              </a:rPr>
              <a:t>printed material</a:t>
            </a:r>
            <a:endParaRPr lang="sr-Latn-RS" sz="2500" dirty="0">
              <a:solidFill>
                <a:schemeClr val="dk1"/>
              </a:solidFill>
            </a:endParaRPr>
          </a:p>
          <a:p>
            <a:pPr marL="457200" indent="-38735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500"/>
              <a:buFont typeface="Arial" panose="020B0604020202020204" pitchFamily="34" charset="0"/>
              <a:buChar char="-"/>
            </a:pPr>
            <a:r>
              <a:rPr lang="sr-Latn-RS" sz="2500" dirty="0">
                <a:solidFill>
                  <a:schemeClr val="dk1"/>
                </a:solidFill>
              </a:rPr>
              <a:t>Live </a:t>
            </a:r>
            <a:endParaRPr lang="en-US" sz="2500" dirty="0">
              <a:solidFill>
                <a:schemeClr val="dk1"/>
              </a:solidFill>
            </a:endParaRPr>
          </a:p>
          <a:p>
            <a:pPr marL="457200" indent="-38735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500"/>
              <a:buFont typeface="Arial" panose="020B0604020202020204" pitchFamily="34" charset="0"/>
              <a:buChar char="-"/>
            </a:pPr>
            <a:endParaRPr lang="en-US" sz="2500" dirty="0">
              <a:solidFill>
                <a:schemeClr val="dk1"/>
              </a:solidFill>
            </a:endParaRPr>
          </a:p>
          <a:p>
            <a:pPr marL="457200" indent="-38735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500"/>
              <a:buFont typeface="Arial" panose="020B0604020202020204" pitchFamily="34" charset="0"/>
              <a:buChar char="-"/>
            </a:pPr>
            <a:endParaRPr lang="en-US" sz="2500" dirty="0">
              <a:solidFill>
                <a:schemeClr val="dk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2A7843-6343-2453-DE3E-901D7FE984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685" y="3429000"/>
            <a:ext cx="4966315" cy="994793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7475969-D035-E8D3-D372-5985979015DC}"/>
              </a:ext>
            </a:extLst>
          </p:cNvPr>
          <p:cNvSpPr/>
          <p:nvPr/>
        </p:nvSpPr>
        <p:spPr>
          <a:xfrm>
            <a:off x="634482" y="560744"/>
            <a:ext cx="4208106" cy="7694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989F869-2B26-3D83-3895-47FE01E04388}"/>
              </a:ext>
            </a:extLst>
          </p:cNvPr>
          <p:cNvSpPr/>
          <p:nvPr/>
        </p:nvSpPr>
        <p:spPr>
          <a:xfrm>
            <a:off x="1175657" y="3340359"/>
            <a:ext cx="10338319" cy="131561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00139C1-0ADA-962B-66F2-94FA76D554AD}"/>
              </a:ext>
            </a:extLst>
          </p:cNvPr>
          <p:cNvSpPr/>
          <p:nvPr/>
        </p:nvSpPr>
        <p:spPr>
          <a:xfrm>
            <a:off x="1175657" y="1698171"/>
            <a:ext cx="10338319" cy="120032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C366E0-21FD-E110-4960-F3A50676EF73}"/>
              </a:ext>
            </a:extLst>
          </p:cNvPr>
          <p:cNvSpPr txBox="1"/>
          <p:nvPr/>
        </p:nvSpPr>
        <p:spPr>
          <a:xfrm>
            <a:off x="782715" y="560744"/>
            <a:ext cx="40598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5">
                    <a:lumMod val="75000"/>
                  </a:schemeClr>
                </a:solidFill>
              </a:rPr>
              <a:t>Was it worth it</a:t>
            </a:r>
            <a:r>
              <a:rPr lang="sr-Latn-RS" sz="4400" b="1" dirty="0">
                <a:solidFill>
                  <a:schemeClr val="accent5">
                    <a:lumMod val="75000"/>
                  </a:schemeClr>
                </a:solidFill>
              </a:rPr>
              <a:t>?</a:t>
            </a:r>
            <a:endParaRPr lang="en-US" sz="4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75B182-12A5-F148-6ACD-A287D9864AF9}"/>
              </a:ext>
            </a:extLst>
          </p:cNvPr>
          <p:cNvSpPr txBox="1"/>
          <p:nvPr/>
        </p:nvSpPr>
        <p:spPr>
          <a:xfrm>
            <a:off x="1175657" y="1698171"/>
            <a:ext cx="103383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There are about 200 scientific institutions in Serbia. At least 63 institutions have their institutional repositories (according to DOAR: </a:t>
            </a:r>
            <a:r>
              <a:rPr lang="en-US" dirty="0">
                <a:hlinkClick r:id="rId2"/>
              </a:rPr>
              <a:t>https://v2.sherpa.ac.uk/view/repository_visualisations/1.html</a:t>
            </a:r>
            <a:r>
              <a:rPr lang="en-US" dirty="0"/>
              <a:t>) but we know that many institutions use </a:t>
            </a:r>
            <a:r>
              <a:rPr lang="en-US" dirty="0" err="1"/>
              <a:t>Zenodo</a:t>
            </a:r>
            <a:r>
              <a:rPr lang="en-US" dirty="0"/>
              <a:t> collections, so we have a reason to believe that about 100 institutions in Serbia use repositories.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345574-BC06-58F0-D61B-227477FECA63}"/>
              </a:ext>
            </a:extLst>
          </p:cNvPr>
          <p:cNvSpPr txBox="1"/>
          <p:nvPr/>
        </p:nvSpPr>
        <p:spPr>
          <a:xfrm>
            <a:off x="1175657" y="3675001"/>
            <a:ext cx="10338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Most of the institutions with institutional repositories have repository policy and 25 institutions out of these have adopted Institutional Open Science policy.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0B93C2F-141A-9885-37C2-5BCCC07EDD5B}"/>
              </a:ext>
            </a:extLst>
          </p:cNvPr>
          <p:cNvSpPr/>
          <p:nvPr/>
        </p:nvSpPr>
        <p:spPr>
          <a:xfrm>
            <a:off x="1175657" y="4985866"/>
            <a:ext cx="10403633" cy="120032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C20DFB-65B3-7E33-0AC5-36B0811E07F7}"/>
              </a:ext>
            </a:extLst>
          </p:cNvPr>
          <p:cNvSpPr txBox="1"/>
          <p:nvPr/>
        </p:nvSpPr>
        <p:spPr>
          <a:xfrm>
            <a:off x="1240971" y="5097835"/>
            <a:ext cx="103383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Unformal channels for continual education </a:t>
            </a:r>
          </a:p>
          <a:p>
            <a:r>
              <a:rPr lang="sr-Latn-RS" dirty="0"/>
              <a:t>	-  </a:t>
            </a:r>
            <a:r>
              <a:rPr lang="en-US" dirty="0"/>
              <a:t>For librarians: „Lets learn together“ and </a:t>
            </a:r>
          </a:p>
          <a:p>
            <a:r>
              <a:rPr lang="sr-Latn-RS" dirty="0"/>
              <a:t>	-  </a:t>
            </a:r>
            <a:r>
              <a:rPr lang="en-US" dirty="0"/>
              <a:t>For researchers: „Librarians </a:t>
            </a:r>
            <a:r>
              <a:rPr lang="sr-Latn-RS" dirty="0" err="1"/>
              <a:t>for</a:t>
            </a:r>
            <a:r>
              <a:rPr lang="en-US" dirty="0"/>
              <a:t> researchers“</a:t>
            </a:r>
          </a:p>
        </p:txBody>
      </p:sp>
    </p:spTree>
    <p:extLst>
      <p:ext uri="{BB962C8B-B14F-4D97-AF65-F5344CB8AC3E}">
        <p14:creationId xmlns:p14="http://schemas.microsoft.com/office/powerpoint/2010/main" val="26762195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20F34D2-028F-9CB0-23DD-E5E53E780649}"/>
              </a:ext>
            </a:extLst>
          </p:cNvPr>
          <p:cNvSpPr/>
          <p:nvPr/>
        </p:nvSpPr>
        <p:spPr>
          <a:xfrm>
            <a:off x="2463282" y="1520890"/>
            <a:ext cx="7455160" cy="434806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BA7B6F-AA29-ABF2-7EAC-BCB220FA3A75}"/>
              </a:ext>
            </a:extLst>
          </p:cNvPr>
          <p:cNvSpPr txBox="1"/>
          <p:nvPr/>
        </p:nvSpPr>
        <p:spPr>
          <a:xfrm>
            <a:off x="2463283" y="1360028"/>
            <a:ext cx="745516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700" dirty="0"/>
              <a:t>Q&amp;A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70BFEF-C4AB-BA1C-D55B-39E85C98F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6880" y="5784979"/>
            <a:ext cx="1606438" cy="87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825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D1B71A-B93F-9E22-7C6D-45AD6F397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2076" y="1474244"/>
            <a:ext cx="2376044" cy="3426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359202-9EA1-9718-3572-5F12484517FC}"/>
              </a:ext>
            </a:extLst>
          </p:cNvPr>
          <p:cNvSpPr txBox="1"/>
          <p:nvPr/>
        </p:nvSpPr>
        <p:spPr>
          <a:xfrm>
            <a:off x="772357" y="763480"/>
            <a:ext cx="8229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latin typeface="Arial"/>
                <a:ea typeface="Arial"/>
                <a:cs typeface="Arial"/>
                <a:sym typeface="Arial"/>
              </a:rPr>
              <a:t>Typology</a:t>
            </a:r>
            <a:endParaRPr lang="sr-Latn-RS" sz="3600" dirty="0">
              <a:latin typeface="Arial"/>
              <a:ea typeface="Arial"/>
              <a:cs typeface="Arial"/>
              <a:sym typeface="Arial"/>
            </a:endParaRPr>
          </a:p>
          <a:p>
            <a:pPr marL="9144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r-Latn-RS" sz="3600" b="1" dirty="0">
              <a:solidFill>
                <a:srgbClr val="333333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i="1" u="sng" dirty="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Open </a:t>
            </a:r>
            <a:r>
              <a:rPr lang="sr-Latn-RS" i="1" u="sng" dirty="0" err="1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repositories</a:t>
            </a:r>
            <a:r>
              <a:rPr lang="sr-Latn-RS" i="1" u="sng" dirty="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sr-Latn-RS" i="1" u="sng" dirty="0" err="1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sr-Latn-RS" sz="1800" i="1" u="sng" dirty="0" err="1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vailable</a:t>
            </a:r>
            <a:r>
              <a:rPr lang="sr-Latn-RS" sz="1800" i="1" u="sng" dirty="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to </a:t>
            </a:r>
            <a:r>
              <a:rPr lang="sr-Latn-RS" sz="1800" i="1" u="sng" dirty="0" err="1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anyone</a:t>
            </a:r>
            <a:r>
              <a:rPr lang="sr-Latn-RS" sz="1800" i="1" u="sng" dirty="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r-Latn-RS" sz="1800" i="1" u="sng" dirty="0" err="1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for</a:t>
            </a:r>
            <a:r>
              <a:rPr lang="sr-Latn-RS" sz="1800" i="1" u="sng" dirty="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r-Latn-RS" sz="1800" i="1" u="sng" dirty="0" err="1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depositing</a:t>
            </a:r>
            <a:r>
              <a:rPr lang="sr-Latn-RS" i="1" u="sng" dirty="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9144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r-Latn-RS" sz="1800" b="1" dirty="0">
              <a:solidFill>
                <a:srgbClr val="333333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333333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Generalist </a:t>
            </a:r>
            <a:r>
              <a:rPr lang="en-US" sz="1800" dirty="0">
                <a:solidFill>
                  <a:srgbClr val="333333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- general purpose open repositories - </a:t>
            </a:r>
            <a:r>
              <a:rPr lang="en-US" sz="1800" dirty="0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enable researchers from all disciplines to share and preserve their research outputs, regardless of size, format or subject.</a:t>
            </a:r>
            <a:endParaRPr lang="en-US" sz="1800" dirty="0">
              <a:solidFill>
                <a:srgbClr val="333333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dirty="0">
                <a:solidFill>
                  <a:srgbClr val="333333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800" u="sng" dirty="0" err="1">
                <a:solidFill>
                  <a:schemeClr val="hlink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  <a:hlinkClick r:id="rId3"/>
              </a:rPr>
              <a:t>Zenodo</a:t>
            </a:r>
            <a:r>
              <a:rPr lang="en-US" sz="1800" dirty="0">
                <a:solidFill>
                  <a:srgbClr val="333333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u="sng" dirty="0" err="1">
                <a:solidFill>
                  <a:schemeClr val="hlink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  <a:hlinkClick r:id="rId4"/>
              </a:rPr>
              <a:t>Figshare</a:t>
            </a:r>
            <a:r>
              <a:rPr lang="en-US" sz="1800" dirty="0">
                <a:solidFill>
                  <a:srgbClr val="333333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, etc.) </a:t>
            </a:r>
            <a:endParaRPr lang="en-US" sz="1800" dirty="0">
              <a:latin typeface="Arial"/>
              <a:ea typeface="Arial"/>
              <a:cs typeface="Arial"/>
              <a:sym typeface="Arial"/>
            </a:endParaRPr>
          </a:p>
          <a:p>
            <a:pPr marL="9144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r-Latn-RS" sz="1800" dirty="0">
              <a:solidFill>
                <a:srgbClr val="2021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u="sng" dirty="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Managed </a:t>
            </a:r>
            <a:r>
              <a:rPr lang="sr-Latn-RS" sz="1800" i="1" u="sng" dirty="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-US" sz="1800" i="1" u="sng" dirty="0" err="1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epositor</a:t>
            </a:r>
            <a:r>
              <a:rPr lang="sr-Latn-RS" sz="1800" i="1" u="sng" dirty="0" err="1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ies</a:t>
            </a:r>
            <a:r>
              <a:rPr lang="sr-Latn-RS" sz="1800" i="1" u="sng" dirty="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sr-Latn-RS" sz="1800" dirty="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9144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r-Latn-RS" sz="1800" dirty="0">
              <a:solidFill>
                <a:srgbClr val="2021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"/>
            <a:r>
              <a:rPr lang="en-US" sz="1800" b="1" dirty="0">
                <a:solidFill>
                  <a:srgbClr val="333333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Thematic</a:t>
            </a:r>
            <a:r>
              <a:rPr lang="en-US" sz="1800" dirty="0">
                <a:solidFill>
                  <a:srgbClr val="333333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dirty="0">
                <a:solidFill>
                  <a:srgbClr val="333333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/ Disciplinary</a:t>
            </a:r>
            <a:r>
              <a:rPr lang="en-US" sz="1800" dirty="0">
                <a:solidFill>
                  <a:srgbClr val="333333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-US" sz="1800" dirty="0">
                <a:solidFill>
                  <a:srgbClr val="1E1E1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material in the same scientific field (chemistry, biology, </a:t>
            </a:r>
            <a:r>
              <a:rPr lang="en-US" sz="1800" dirty="0" err="1">
                <a:solidFill>
                  <a:srgbClr val="1E1E1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spacial</a:t>
            </a:r>
            <a:r>
              <a:rPr lang="en-US" sz="1800" dirty="0">
                <a:solidFill>
                  <a:srgbClr val="1E1E1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planning…) for example: </a:t>
            </a:r>
            <a:r>
              <a:rPr lang="en-US" sz="1800" u="sng" dirty="0" err="1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5"/>
              </a:rPr>
              <a:t>AquaDocs</a:t>
            </a:r>
            <a:endParaRPr lang="en-US" sz="1800" dirty="0">
              <a:solidFill>
                <a:srgbClr val="1E1E1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rgbClr val="333333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333333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Institutional</a:t>
            </a:r>
            <a:r>
              <a:rPr lang="en-US" sz="1800" dirty="0">
                <a:solidFill>
                  <a:srgbClr val="333333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1800" u="sng" dirty="0">
                <a:solidFill>
                  <a:schemeClr val="hlink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  <a:hlinkClick r:id="rId6"/>
              </a:rPr>
              <a:t>Institutional repository - Wikipedia</a:t>
            </a:r>
            <a:r>
              <a:rPr lang="en-US" sz="1800" dirty="0">
                <a:solidFill>
                  <a:srgbClr val="333333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) - contains </a:t>
            </a:r>
            <a:r>
              <a:rPr lang="en-US" sz="1800" dirty="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intellectual output of an institution, particularly a research institution</a:t>
            </a:r>
          </a:p>
          <a:p>
            <a:pPr marL="9144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800" dirty="0">
              <a:solidFill>
                <a:srgbClr val="333333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endParaRPr lang="en-US" dirty="0"/>
          </a:p>
        </p:txBody>
      </p:sp>
      <p:pic>
        <p:nvPicPr>
          <p:cNvPr id="6" name="Google Shape;192;p24">
            <a:extLst>
              <a:ext uri="{FF2B5EF4-FFF2-40B4-BE49-F238E27FC236}">
                <a16:creationId xmlns:a16="http://schemas.microsoft.com/office/drawing/2014/main" id="{D0C08A73-B50F-23E7-9716-43085DD8DDD4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-11234" t="-35281"/>
          <a:stretch/>
        </p:blipFill>
        <p:spPr>
          <a:xfrm>
            <a:off x="11032625" y="6333775"/>
            <a:ext cx="1077950" cy="471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505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132;p17">
            <a:extLst>
              <a:ext uri="{FF2B5EF4-FFF2-40B4-BE49-F238E27FC236}">
                <a16:creationId xmlns:a16="http://schemas.microsoft.com/office/drawing/2014/main" id="{B8DE18B8-4626-4262-8927-E9AB50691F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1943791"/>
              </p:ext>
            </p:extLst>
          </p:nvPr>
        </p:nvGraphicFramePr>
        <p:xfrm>
          <a:off x="1200275" y="478876"/>
          <a:ext cx="9791450" cy="5476999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4653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8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30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346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59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100" b="1" i="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Context</a:t>
                      </a: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76200" marR="76200" marT="76200" marB="76200" anchor="b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100" b="1" i="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Audience</a:t>
                      </a: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76200" marR="76200" marT="76200" marB="762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100" b="1" i="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Format</a:t>
                      </a: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76200" marR="76200" marT="76200" marB="762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100" b="1" i="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Topics</a:t>
                      </a: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76200" marR="76200" marT="76200" marB="762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51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100" b="1" i="0" u="none" strike="noStrike" cap="none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 </a:t>
                      </a:r>
                      <a:r>
                        <a:rPr lang="sr-Latn-RS" sz="1100" b="1" i="0" u="none" strike="noStrike" cap="none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institutional</a:t>
                      </a:r>
                      <a:r>
                        <a:rPr lang="sr-Latn-RS" sz="1100" b="1" i="0" u="none" strike="noStrike" cap="none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sr-Latn-RS" sz="1100" b="1" i="0" u="none" strike="noStrike" cap="none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repository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76200" marR="76200" marT="76200" marB="7620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100" b="0" i="0" u="none" strike="noStrike" cap="none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Researchers</a:t>
                      </a:r>
                      <a:endParaRPr sz="1100" b="0" i="0" u="none" strike="noStrike" cap="none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76200" marR="76200" marT="76200" marB="7620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lvl="0" indent="-69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lang="sr-Latn-RS" sz="1100" b="0" i="0" u="none" strike="noStrike" cap="none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Lecture</a:t>
                      </a:r>
                      <a:endParaRPr sz="1100" b="0" i="0" u="none" strike="noStrike" cap="none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100" b="0" i="0" u="none" strike="noStrike" cap="none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-69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lang="sr-Latn-RS" sz="1100" b="0" i="0" u="none" strike="noStrike" cap="none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Demo</a:t>
                      </a:r>
                      <a:endParaRPr dirty="0"/>
                    </a:p>
                  </a:txBody>
                  <a:tcPr marL="76200" marR="76200" marT="76200" marB="762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lvl="0" indent="-69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lang="sr-Latn-RS" sz="1100" b="0" i="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Benefits of Open Access / Open Science</a:t>
                      </a:r>
                      <a:endParaRPr/>
                    </a:p>
                    <a:p>
                      <a:pPr marL="0" marR="0" lvl="0" indent="-69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lang="sr-Latn-RS" sz="1100" b="0" i="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Repositories and visibility</a:t>
                      </a:r>
                      <a:endParaRPr/>
                    </a:p>
                    <a:p>
                      <a:pPr marL="0" marR="0" lvl="0" indent="-69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lang="sr-Latn-RS" sz="1100" b="0" i="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Good practice examples</a:t>
                      </a:r>
                      <a:endParaRPr/>
                    </a:p>
                    <a:p>
                      <a:pPr marL="0" marR="0" lvl="0" indent="-69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lang="sr-Latn-RS" sz="1100" b="0" i="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Repositories vs. social media</a:t>
                      </a:r>
                      <a:endParaRPr/>
                    </a:p>
                    <a:p>
                      <a:pPr marL="0" marR="0" lvl="0" indent="-69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lang="sr-Latn-RS" sz="1100" b="0" i="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Zenodo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-69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lang="sr-Latn-RS" sz="1100" b="0" i="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Q&amp;A</a:t>
                      </a:r>
                      <a:endParaRPr/>
                    </a:p>
                  </a:txBody>
                  <a:tcPr marL="76200" marR="76200" marT="76200" marB="7620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6453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100" b="1" i="0" u="none" strike="noStrike" cap="none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Institutional</a:t>
                      </a:r>
                      <a:r>
                        <a:rPr lang="sr-Latn-RS" sz="1100" b="1" i="0" u="none" strike="noStrike" cap="none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sr-Latn-RS" sz="1100" b="1" i="0" u="none" strike="noStrike" cap="none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repository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76200" marR="76200" marT="76200" marB="7620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100" b="0" i="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Repository managers</a:t>
                      </a: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76200" marR="76200" marT="76200" marB="7620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lvl="0" indent="-69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lang="sr-Latn-RS" sz="1100" b="0" i="0" u="none" strike="noStrike" cap="none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One-on-one </a:t>
                      </a:r>
                      <a:r>
                        <a:rPr lang="sr-Latn-RS" sz="1100" b="0" i="0" u="none" strike="noStrike" cap="none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training</a:t>
                      </a:r>
                      <a:endParaRPr dirty="0"/>
                    </a:p>
                    <a:p>
                      <a:pPr marL="0" marR="0" lvl="0" indent="-69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lang="sr-Latn-RS" sz="1100" b="0" i="0" u="none" strike="noStrike" cap="none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Hands</a:t>
                      </a:r>
                      <a:r>
                        <a:rPr lang="sr-Latn-RS" sz="1100" b="0" i="0" u="none" strike="noStrike" cap="none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-on </a:t>
                      </a:r>
                      <a:r>
                        <a:rPr lang="sr-Latn-RS" sz="1100" b="0" i="0" u="none" strike="noStrike" cap="none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training</a:t>
                      </a:r>
                      <a:endParaRPr dirty="0"/>
                    </a:p>
                    <a:p>
                      <a:pPr marL="0" marR="0" lvl="0" indent="-69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lang="sr-Latn-RS" sz="1100" b="0" i="0" u="none" strike="noStrike" cap="none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Consultations</a:t>
                      </a:r>
                      <a:endParaRPr dirty="0"/>
                    </a:p>
                  </a:txBody>
                  <a:tcPr marL="76200" marR="76200" marT="76200" marB="7620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lvl="0" indent="-69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lang="sr-Latn-RS" sz="1100" b="0" i="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OA policies and mandates (in detail)</a:t>
                      </a:r>
                      <a:endParaRPr/>
                    </a:p>
                    <a:p>
                      <a:pPr marL="0" marR="0" lvl="0" indent="-69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lang="sr-Latn-RS" sz="1100" b="0" i="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Self-archiving policies, VoR/AAM, Sherpa Romeo (in detail)</a:t>
                      </a:r>
                      <a:endParaRPr/>
                    </a:p>
                    <a:p>
                      <a:pPr marL="0" marR="0" lvl="0" indent="-69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lang="sr-Latn-RS" sz="1100" b="0" i="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Procedures (depositing, approving deposits, metadata corrections and updates, </a:t>
                      </a:r>
                      <a:r>
                        <a:rPr lang="sr-Latn-RS" sz="1100" b="0" i="0" u="sng" strike="noStrike" cap="none">
                          <a:solidFill>
                            <a:schemeClr val="hlink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  <a:hlinkClick r:id="rId2"/>
                        </a:rPr>
                        <a:t>additional tools and services</a:t>
                      </a:r>
                      <a:r>
                        <a:rPr lang="sr-Latn-RS" sz="1100" b="0" i="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)</a:t>
                      </a:r>
                      <a:endParaRPr/>
                    </a:p>
                    <a:p>
                      <a:pPr marL="0" marR="0" lvl="0" indent="-69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lang="sr-Latn-RS" sz="1100" b="0" i="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Tips and tricks</a:t>
                      </a:r>
                      <a:endParaRPr/>
                    </a:p>
                  </a:txBody>
                  <a:tcPr marL="76200" marR="76200" marT="76200" marB="7620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502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100" b="0" i="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Researchers</a:t>
                      </a: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76200" marR="76200" marT="76200" marB="7620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lvl="0" indent="-69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lang="sr-Latn-RS" sz="1100" b="0" i="0" u="none" strike="noStrike" cap="none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Lecture</a:t>
                      </a:r>
                      <a:endParaRPr dirty="0"/>
                    </a:p>
                    <a:p>
                      <a:pPr marL="0" marR="0" lvl="0" indent="-69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lang="sr-Latn-RS" sz="1100" b="0" i="0" u="none" strike="noStrike" cap="none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Demo</a:t>
                      </a:r>
                      <a:endParaRPr dirty="0"/>
                    </a:p>
                    <a:p>
                      <a:pPr marL="0" marR="0" lvl="0" indent="-69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lang="sr-Latn-RS" sz="1100" b="0" i="0" u="none" strike="noStrike" cap="none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Hands</a:t>
                      </a:r>
                      <a:r>
                        <a:rPr lang="sr-Latn-RS" sz="1100" b="0" i="0" u="none" strike="noStrike" cap="none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-on </a:t>
                      </a:r>
                      <a:r>
                        <a:rPr lang="sr-Latn-RS" sz="1100" b="0" i="0" u="none" strike="noStrike" cap="none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training</a:t>
                      </a:r>
                      <a:endParaRPr dirty="0"/>
                    </a:p>
                  </a:txBody>
                  <a:tcPr marL="76200" marR="76200" marT="76200" marB="7620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lvl="0" indent="-69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lang="sr-Latn-RS" sz="1100" b="0" i="0" u="none" strike="noStrike" cap="none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OA </a:t>
                      </a:r>
                      <a:r>
                        <a:rPr lang="sr-Latn-RS" sz="1100" b="0" i="0" u="none" strike="noStrike" cap="none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policies</a:t>
                      </a:r>
                      <a:r>
                        <a:rPr lang="sr-Latn-RS" sz="1100" b="0" i="0" u="none" strike="noStrike" cap="none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sr-Latn-RS" sz="1100" b="0" i="0" u="none" strike="noStrike" cap="none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and</a:t>
                      </a:r>
                      <a:r>
                        <a:rPr lang="sr-Latn-RS" sz="1100" b="0" i="0" u="none" strike="noStrike" cap="none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sr-Latn-RS" sz="1100" b="0" i="0" u="none" strike="noStrike" cap="none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mandates</a:t>
                      </a:r>
                      <a:r>
                        <a:rPr lang="sr-Latn-RS" sz="1100" b="0" i="0" u="none" strike="noStrike" cap="none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(</a:t>
                      </a:r>
                      <a:r>
                        <a:rPr lang="sr-Latn-RS" sz="1100" b="0" i="0" u="none" strike="noStrike" cap="none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brief</a:t>
                      </a:r>
                      <a:r>
                        <a:rPr lang="sr-Latn-RS" sz="1100" b="0" i="0" u="none" strike="noStrike" cap="none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sr-Latn-RS" sz="1100" b="0" i="0" u="none" strike="noStrike" cap="none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intro</a:t>
                      </a:r>
                      <a:r>
                        <a:rPr lang="sr-Latn-RS" sz="1100" b="0" i="0" u="none" strike="noStrike" cap="none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)</a:t>
                      </a:r>
                      <a:endParaRPr dirty="0"/>
                    </a:p>
                    <a:p>
                      <a:pPr marL="0" marR="0" lvl="0" indent="-69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lang="sr-Latn-RS" sz="1100" b="0" i="0" u="none" strike="noStrike" cap="none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Repository</a:t>
                      </a:r>
                      <a:r>
                        <a:rPr lang="sr-Latn-RS" sz="1100" b="0" i="0" u="none" strike="noStrike" cap="none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sr-Latn-RS" sz="1100" b="0" i="0" u="none" strike="noStrike" cap="none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features</a:t>
                      </a:r>
                      <a:r>
                        <a:rPr lang="sr-Latn-RS" sz="1100" b="0" i="0" u="none" strike="noStrike" cap="none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sr-Latn-RS" sz="1100" b="0" i="0" u="none" strike="noStrike" cap="none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and</a:t>
                      </a:r>
                      <a:r>
                        <a:rPr lang="sr-Latn-RS" sz="1100" b="0" i="0" u="none" strike="noStrike" cap="none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sr-Latn-RS" sz="1100" b="0" i="0" u="none" strike="noStrike" cap="none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functions</a:t>
                      </a:r>
                      <a:endParaRPr dirty="0"/>
                    </a:p>
                    <a:p>
                      <a:pPr marL="0" marR="0" lvl="0" indent="-69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lang="sr-Latn-RS" sz="1100" b="0" i="0" u="none" strike="noStrike" cap="none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Depositing</a:t>
                      </a:r>
                      <a:endParaRPr dirty="0"/>
                    </a:p>
                    <a:p>
                      <a:pPr marL="0" marR="0" lvl="0" indent="-69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lang="sr-Latn-RS" sz="1100" b="0" i="0" u="none" strike="noStrike" cap="none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Self-archiving</a:t>
                      </a:r>
                      <a:r>
                        <a:rPr lang="sr-Latn-RS" sz="1100" b="0" i="0" u="none" strike="noStrike" cap="none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, </a:t>
                      </a:r>
                      <a:r>
                        <a:rPr lang="sr-Latn-RS" sz="1100" b="0" i="0" u="none" strike="noStrike" cap="none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VoR</a:t>
                      </a:r>
                      <a:r>
                        <a:rPr lang="sr-Latn-RS" sz="1100" b="0" i="0" u="none" strike="noStrike" cap="none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/AAM, </a:t>
                      </a:r>
                      <a:r>
                        <a:rPr lang="sr-Latn-RS" sz="1100" b="0" i="0" u="none" strike="noStrike" cap="none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Sherpa</a:t>
                      </a:r>
                      <a:r>
                        <a:rPr lang="sr-Latn-RS" sz="1100" b="0" i="0" u="none" strike="noStrike" cap="none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Romeo (</a:t>
                      </a:r>
                      <a:r>
                        <a:rPr lang="sr-Latn-RS" sz="1100" b="0" i="0" u="none" strike="noStrike" cap="none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brief</a:t>
                      </a:r>
                      <a:r>
                        <a:rPr lang="sr-Latn-RS" sz="1100" b="0" i="0" u="none" strike="noStrike" cap="none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sr-Latn-RS" sz="1100" b="0" i="0" u="none" strike="noStrike" cap="none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intro</a:t>
                      </a:r>
                      <a:r>
                        <a:rPr lang="sr-Latn-RS" sz="1100" b="0" i="0" u="none" strike="noStrike" cap="none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)</a:t>
                      </a:r>
                      <a:endParaRPr dirty="0"/>
                    </a:p>
                    <a:p>
                      <a:pPr marL="0" marR="0" lvl="0" indent="-69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lang="sr-Latn-RS" sz="1100" b="0" i="0" u="none" strike="noStrike" cap="none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Visibility</a:t>
                      </a:r>
                      <a:r>
                        <a:rPr lang="sr-Latn-RS" sz="1100" b="0" i="0" u="none" strike="noStrike" cap="none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, </a:t>
                      </a:r>
                      <a:r>
                        <a:rPr lang="sr-Latn-RS" sz="1100" b="0" i="0" u="none" strike="noStrike" cap="none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interoperability</a:t>
                      </a:r>
                      <a:r>
                        <a:rPr lang="sr-Latn-RS" sz="1100" b="0" i="0" u="none" strike="noStrike" cap="none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sr-Latn-RS" sz="1100" b="0" i="0" u="none" strike="noStrike" cap="none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and</a:t>
                      </a:r>
                      <a:r>
                        <a:rPr lang="sr-Latn-RS" sz="1100" b="0" i="0" u="none" strike="noStrike" cap="none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sr-Latn-RS" sz="1100" b="0" i="0" u="none" strike="noStrike" cap="none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integrations</a:t>
                      </a:r>
                      <a:r>
                        <a:rPr lang="sr-Latn-RS" sz="1100" b="0" i="0" u="none" strike="noStrike" cap="none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(</a:t>
                      </a:r>
                      <a:r>
                        <a:rPr lang="sr-Latn-RS" sz="1100" b="0" i="0" u="none" strike="noStrike" cap="none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aggregators</a:t>
                      </a:r>
                      <a:r>
                        <a:rPr lang="sr-Latn-RS" sz="1100" b="0" i="0" u="none" strike="noStrike" cap="none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, ORCID, Google </a:t>
                      </a:r>
                      <a:r>
                        <a:rPr lang="sr-Latn-RS" sz="1100" b="0" i="0" u="none" strike="noStrike" cap="none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Scholar</a:t>
                      </a:r>
                      <a:r>
                        <a:rPr lang="sr-Latn-RS" sz="1100" b="0" i="0" u="none" strike="noStrike" cap="none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)</a:t>
                      </a:r>
                      <a:endParaRPr dirty="0"/>
                    </a:p>
                    <a:p>
                      <a:pPr marL="0" marR="0" lvl="0" indent="-69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lang="sr-Latn-RS" sz="1100" b="0" i="0" u="none" strike="noStrike" cap="none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Repositories</a:t>
                      </a:r>
                      <a:r>
                        <a:rPr lang="sr-Latn-RS" sz="1100" b="0" i="0" u="none" strike="noStrike" cap="none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sr-Latn-RS" sz="1100" b="0" i="0" u="none" strike="noStrike" cap="none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vs</a:t>
                      </a:r>
                      <a:r>
                        <a:rPr lang="sr-Latn-RS" sz="1100" b="0" i="0" u="none" strike="noStrike" cap="none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 </a:t>
                      </a:r>
                      <a:r>
                        <a:rPr lang="sr-Latn-RS" sz="1100" b="0" i="0" u="none" strike="noStrike" cap="none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social</a:t>
                      </a:r>
                      <a:r>
                        <a:rPr lang="sr-Latn-RS" sz="1100" b="0" i="0" u="none" strike="noStrike" cap="none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sr-Latn-RS" sz="1100" b="0" i="0" u="none" strike="noStrike" cap="none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media</a:t>
                      </a:r>
                      <a:r>
                        <a:rPr lang="sr-Latn-RS" sz="1100" b="0" i="0" u="none" strike="noStrike" cap="none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; </a:t>
                      </a:r>
                      <a:r>
                        <a:rPr lang="sr-Latn-RS" sz="1100" b="0" i="0" u="none" strike="noStrike" cap="none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repositories</a:t>
                      </a:r>
                      <a:r>
                        <a:rPr lang="sr-Latn-RS" sz="1100" b="0" i="0" u="none" strike="noStrike" cap="none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sr-Latn-RS" sz="1100" b="0" i="0" u="none" strike="noStrike" cap="none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vs</a:t>
                      </a:r>
                      <a:r>
                        <a:rPr lang="sr-Latn-RS" sz="1100" b="0" i="0" u="none" strike="noStrike" cap="none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 </a:t>
                      </a:r>
                      <a:r>
                        <a:rPr lang="sr-Latn-RS" sz="1100" b="0" i="0" u="none" strike="noStrike" cap="none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failed</a:t>
                      </a:r>
                      <a:r>
                        <a:rPr lang="sr-Latn-RS" sz="1100" b="0" i="0" u="none" strike="noStrike" cap="none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sr-Latn-RS" sz="1100" b="0" i="0" u="none" strike="noStrike" cap="none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national</a:t>
                      </a:r>
                      <a:r>
                        <a:rPr lang="sr-Latn-RS" sz="1100" b="0" i="0" u="none" strike="noStrike" cap="none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CRIS </a:t>
                      </a:r>
                      <a:r>
                        <a:rPr lang="sr-Latn-RS" sz="1100" b="0" i="0" u="none" strike="noStrike" cap="none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systems</a:t>
                      </a:r>
                      <a:endParaRPr dirty="0"/>
                    </a:p>
                    <a:p>
                      <a:pPr marL="0" marR="0" lvl="0" indent="-69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lang="sr-Latn-RS" sz="1100" b="0" i="0" u="none" strike="noStrike" cap="none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Q&amp;A + </a:t>
                      </a:r>
                      <a:r>
                        <a:rPr lang="sr-Latn-RS" sz="1100" b="0" i="0" u="none" strike="noStrike" cap="none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deconstructing</a:t>
                      </a:r>
                      <a:r>
                        <a:rPr lang="sr-Latn-RS" sz="1100" b="0" i="0" u="none" strike="noStrike" cap="none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sr-Latn-RS" sz="1100" b="0" i="0" u="none" strike="noStrike" cap="none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misconceptions</a:t>
                      </a:r>
                      <a:endParaRPr dirty="0"/>
                    </a:p>
                  </a:txBody>
                  <a:tcPr marL="76200" marR="76200" marT="76200" marB="7620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40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100" b="0" i="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Decision-</a:t>
                      </a:r>
                      <a:br>
                        <a:rPr lang="sr-Latn-RS" sz="1100" b="0" i="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</a:br>
                      <a:r>
                        <a:rPr lang="sr-Latn-RS" sz="1100" b="0" i="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makers</a:t>
                      </a: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76200" marR="76200" marT="76200" marB="7620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lvl="0" indent="-69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lang="sr-Latn-RS" sz="1100" b="0" i="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Lecture</a:t>
                      </a:r>
                      <a:endParaRPr/>
                    </a:p>
                    <a:p>
                      <a:pPr marL="0" marR="0" lvl="0" indent="-69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lang="sr-Latn-RS" sz="1100" b="0" i="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Consultations</a:t>
                      </a:r>
                      <a:endParaRPr/>
                    </a:p>
                  </a:txBody>
                  <a:tcPr marL="76200" marR="76200" marT="76200" marB="7620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lvl="0" indent="-69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lang="sr-Latn-RS" sz="1100" b="0" i="0" u="none" strike="noStrike" cap="none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OA </a:t>
                      </a:r>
                      <a:r>
                        <a:rPr lang="sr-Latn-RS" sz="1100" b="0" i="0" u="none" strike="noStrike" cap="none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policies</a:t>
                      </a:r>
                      <a:r>
                        <a:rPr lang="sr-Latn-RS" sz="1100" b="0" i="0" u="none" strike="noStrike" cap="none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sr-Latn-RS" sz="1100" b="0" i="0" u="none" strike="noStrike" cap="none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and</a:t>
                      </a:r>
                      <a:r>
                        <a:rPr lang="sr-Latn-RS" sz="1100" b="0" i="0" u="none" strike="noStrike" cap="none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sr-Latn-RS" sz="1100" b="0" i="0" u="none" strike="noStrike" cap="none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mandates</a:t>
                      </a:r>
                      <a:r>
                        <a:rPr lang="sr-Latn-RS" sz="1100" b="0" i="0" u="none" strike="noStrike" cap="none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 </a:t>
                      </a:r>
                      <a:endParaRPr dirty="0"/>
                    </a:p>
                    <a:p>
                      <a:pPr marL="0" marR="0" lvl="0" indent="-69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lang="sr-Latn-RS" sz="1100" b="0" i="0" u="none" strike="noStrike" cap="none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Repository</a:t>
                      </a:r>
                      <a:r>
                        <a:rPr lang="sr-Latn-RS" sz="1100" b="0" i="0" u="none" strike="noStrike" cap="none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sr-Latn-RS" sz="1100" b="0" i="0" u="none" strike="noStrike" cap="none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features</a:t>
                      </a:r>
                      <a:r>
                        <a:rPr lang="sr-Latn-RS" sz="1100" b="0" i="0" u="none" strike="noStrike" cap="none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sr-Latn-RS" sz="1100" b="0" i="0" u="none" strike="noStrike" cap="none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and</a:t>
                      </a:r>
                      <a:r>
                        <a:rPr lang="sr-Latn-RS" sz="1100" b="0" i="0" u="none" strike="noStrike" cap="none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sr-Latn-RS" sz="1100" b="0" i="0" u="none" strike="noStrike" cap="none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functions</a:t>
                      </a:r>
                      <a:r>
                        <a:rPr lang="sr-Latn-RS" sz="1100" b="0" i="0" u="none" strike="noStrike" cap="none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(</a:t>
                      </a:r>
                      <a:r>
                        <a:rPr lang="sr-Latn-RS" sz="1100" b="0" i="0" u="none" strike="noStrike" cap="none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brief</a:t>
                      </a:r>
                      <a:r>
                        <a:rPr lang="sr-Latn-RS" sz="1100" b="0" i="0" u="none" strike="noStrike" cap="none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sr-Latn-RS" sz="1100" b="0" i="0" u="none" strike="noStrike" cap="none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intro</a:t>
                      </a:r>
                      <a:r>
                        <a:rPr lang="sr-Latn-RS" sz="1100" b="0" i="0" u="none" strike="noStrike" cap="none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)</a:t>
                      </a:r>
                      <a:endParaRPr dirty="0"/>
                    </a:p>
                    <a:p>
                      <a:pPr marL="0" marR="0" lvl="0" indent="-69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Char char="•"/>
                      </a:pPr>
                      <a:r>
                        <a:rPr lang="sr-Latn-RS" sz="1100" b="0" i="0" u="none" strike="noStrike" cap="none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Visibility</a:t>
                      </a:r>
                      <a:r>
                        <a:rPr lang="sr-Latn-RS" sz="1100" b="0" i="0" u="none" strike="noStrike" cap="none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, </a:t>
                      </a:r>
                      <a:r>
                        <a:rPr lang="sr-Latn-RS" sz="1100" b="0" i="0" u="none" strike="noStrike" cap="none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interoperability</a:t>
                      </a:r>
                      <a:r>
                        <a:rPr lang="sr-Latn-RS" sz="1100" b="0" i="0" u="none" strike="noStrike" cap="none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sr-Latn-RS" sz="1100" b="0" i="0" u="none" strike="noStrike" cap="none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and</a:t>
                      </a:r>
                      <a:r>
                        <a:rPr lang="sr-Latn-RS" sz="1100" b="0" i="0" u="none" strike="noStrike" cap="none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sr-Latn-RS" sz="1100" b="0" i="0" u="none" strike="noStrike" cap="none" dirty="0" err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integrations</a:t>
                      </a:r>
                      <a:endParaRPr dirty="0"/>
                    </a:p>
                  </a:txBody>
                  <a:tcPr marL="76200" marR="76200" marT="76200" marB="7620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Google Shape;133;p17">
            <a:extLst>
              <a:ext uri="{FF2B5EF4-FFF2-40B4-BE49-F238E27FC236}">
                <a16:creationId xmlns:a16="http://schemas.microsoft.com/office/drawing/2014/main" id="{EBEA5E95-974D-B2B1-246A-5B82F0A947A4}"/>
              </a:ext>
            </a:extLst>
          </p:cNvPr>
          <p:cNvSpPr txBox="1"/>
          <p:nvPr/>
        </p:nvSpPr>
        <p:spPr>
          <a:xfrm>
            <a:off x="179516" y="140476"/>
            <a:ext cx="1189015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defTabSz="457200"/>
            <a:r>
              <a:rPr lang="sr-Latn-RS" sz="1400" dirty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t>Table </a:t>
            </a:r>
            <a:r>
              <a:rPr lang="sr-Latn-RS" sz="1400" dirty="0" err="1">
                <a:solidFill>
                  <a:prstClr val="black"/>
                </a:solidFill>
                <a:ea typeface="Calibri"/>
                <a:cs typeface="Calibri"/>
                <a:sym typeface="Calibri"/>
              </a:rPr>
              <a:t>by</a:t>
            </a:r>
            <a:r>
              <a:rPr lang="sr-Latn-RS" sz="1400" dirty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t> Milica </a:t>
            </a:r>
            <a:r>
              <a:rPr lang="sr-Latn-RS" sz="1400" dirty="0" err="1">
                <a:solidFill>
                  <a:prstClr val="black"/>
                </a:solidFill>
                <a:ea typeface="Calibri"/>
                <a:cs typeface="Calibri"/>
                <a:sym typeface="Calibri"/>
              </a:rPr>
              <a:t>Ševkušić</a:t>
            </a:r>
            <a:r>
              <a:rPr lang="sr-Latn-RS" sz="1400" dirty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t>: </a:t>
            </a:r>
            <a:r>
              <a:rPr lang="sr-Latn-RS" sz="1400" u="sng" dirty="0">
                <a:solidFill>
                  <a:srgbClr val="3FCDE7"/>
                </a:solidFill>
                <a:ea typeface="Calibri"/>
                <a:cs typeface="Calibri"/>
                <a:sym typeface="Calibri"/>
                <a:hlinkClick r:id="rId3"/>
              </a:rPr>
              <a:t>https://docs.google.com/presentation/d/1CQSWYOAvryK-ZCMxXy_Gwg8aSoyeCexx_e_qvnjeO2I/edit#slide=id.g7a1c1ab41f_0_21</a:t>
            </a:r>
            <a:endParaRPr sz="1400" dirty="0">
              <a:solidFill>
                <a:prstClr val="black"/>
              </a:solidFill>
              <a:ea typeface="Calibri"/>
              <a:cs typeface="Calibri"/>
              <a:sym typeface="Calibri"/>
            </a:endParaRPr>
          </a:p>
          <a:p>
            <a:pPr defTabSz="457200"/>
            <a:endParaRPr sz="1400" dirty="0">
              <a:solidFill>
                <a:prstClr val="black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4" name="Google Shape;192;p24">
            <a:extLst>
              <a:ext uri="{FF2B5EF4-FFF2-40B4-BE49-F238E27FC236}">
                <a16:creationId xmlns:a16="http://schemas.microsoft.com/office/drawing/2014/main" id="{DB4B4810-511F-3324-A0E6-E3098A65306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-11234" t="-35281"/>
          <a:stretch/>
        </p:blipFill>
        <p:spPr>
          <a:xfrm>
            <a:off x="10991725" y="6246149"/>
            <a:ext cx="1077950" cy="471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5287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2A2F9A-8A3D-D20B-49E3-4FA1DBD87BC0}"/>
              </a:ext>
            </a:extLst>
          </p:cNvPr>
          <p:cNvSpPr txBox="1"/>
          <p:nvPr/>
        </p:nvSpPr>
        <p:spPr>
          <a:xfrm>
            <a:off x="506027" y="656948"/>
            <a:ext cx="7474998" cy="4664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1757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sr-Latn-RS" sz="3600" b="1" i="0" u="none" strike="noStrik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</a:t>
            </a:r>
            <a:r>
              <a:rPr lang="en-US" sz="36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 to structure the training</a:t>
            </a:r>
            <a:endParaRPr lang="en-US" sz="3600" b="1" u="sng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75443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en-US" sz="1800" b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Basic information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about the repository</a:t>
            </a:r>
          </a:p>
          <a:p>
            <a:pPr marL="457200" lvl="0" indent="-37544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available to </a:t>
            </a:r>
            <a:r>
              <a:rPr lang="en-US" sz="1800" b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unregistered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users</a:t>
            </a:r>
          </a:p>
          <a:p>
            <a:pPr marL="457200" lvl="0" indent="-37544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available to </a:t>
            </a:r>
            <a:r>
              <a:rPr lang="en-US" sz="1800" b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registered 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users?</a:t>
            </a:r>
          </a:p>
          <a:p>
            <a:pPr marL="457200" lvl="0" indent="-37544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to </a:t>
            </a:r>
            <a:r>
              <a:rPr lang="en-US" sz="1800" b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search</a:t>
            </a:r>
          </a:p>
          <a:p>
            <a:pPr marL="457200" lvl="0" indent="-37544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to </a:t>
            </a:r>
            <a:r>
              <a:rPr lang="en-US" sz="1800" b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register</a:t>
            </a:r>
          </a:p>
          <a:p>
            <a:pPr marL="457200" lvl="0" indent="-37544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to </a:t>
            </a:r>
            <a:r>
              <a:rPr lang="en-US" sz="1800" b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deposit / submit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(entry of metadata and document)</a:t>
            </a:r>
          </a:p>
          <a:p>
            <a:pPr marL="457200" lvl="0" indent="-37544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en-US" sz="1800" b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b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licenses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data protection</a:t>
            </a:r>
          </a:p>
          <a:p>
            <a:pPr marL="457200" lvl="0" indent="-37544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</a:t>
            </a:r>
            <a:r>
              <a:rPr lang="en-US" sz="1800" b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version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the publication may be deposited in the repository?</a:t>
            </a:r>
          </a:p>
          <a:p>
            <a:pPr marL="457200" lvl="0" indent="-37544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en-US" sz="1800" b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Visibility</a:t>
            </a:r>
          </a:p>
          <a:p>
            <a:pPr marL="457200" lvl="0" indent="-37544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User </a:t>
            </a:r>
            <a:r>
              <a:rPr lang="en-US" sz="1800" b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support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1C6B9D-D0CD-4C35-DC8C-40BA994B6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1869" y="207145"/>
            <a:ext cx="2304210" cy="12430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E8ED22-3FFA-0F28-F574-36D16C3BA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6287" y="1450206"/>
            <a:ext cx="1695044" cy="5718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5497D2-AD78-43BC-8042-C74571B3C9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3563" y="2067454"/>
            <a:ext cx="1996697" cy="624848"/>
          </a:xfrm>
          <a:prstGeom prst="rect">
            <a:avLst/>
          </a:prstGeom>
        </p:spPr>
      </p:pic>
      <p:pic>
        <p:nvPicPr>
          <p:cNvPr id="7" name="Google Shape;144;p18">
            <a:extLst>
              <a:ext uri="{FF2B5EF4-FFF2-40B4-BE49-F238E27FC236}">
                <a16:creationId xmlns:a16="http://schemas.microsoft.com/office/drawing/2014/main" id="{0CD6E95C-DF56-531D-9924-336FAB79FA95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766735" y="2800067"/>
            <a:ext cx="1178676" cy="624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3E3AE6-D712-8C3B-086D-5874AF336C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72161" y="4454144"/>
            <a:ext cx="1200150" cy="5810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FDD747-7CFE-19F5-82E4-BF0E0BFA7C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43809" y="4494912"/>
            <a:ext cx="1400869" cy="4572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A12382-7DB7-4161-5FF3-F4BC1E7FBF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5736" y="5060312"/>
            <a:ext cx="2276475" cy="914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30285FC-93A2-4338-A7A7-EAFA546BC92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53563" y="3450058"/>
            <a:ext cx="2110084" cy="852498"/>
          </a:xfrm>
          <a:prstGeom prst="rect">
            <a:avLst/>
          </a:prstGeom>
        </p:spPr>
      </p:pic>
      <p:pic>
        <p:nvPicPr>
          <p:cNvPr id="18" name="Google Shape;192;p24">
            <a:extLst>
              <a:ext uri="{FF2B5EF4-FFF2-40B4-BE49-F238E27FC236}">
                <a16:creationId xmlns:a16="http://schemas.microsoft.com/office/drawing/2014/main" id="{4AD35433-9063-E8DE-54ED-3CAE0359F36D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l="-11234" t="-35281"/>
          <a:stretch/>
        </p:blipFill>
        <p:spPr>
          <a:xfrm>
            <a:off x="11032625" y="6333775"/>
            <a:ext cx="1077950" cy="47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396C3E8-499A-702D-77EA-89BBC2926C6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966604" y="2801818"/>
            <a:ext cx="719369" cy="62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925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A91AD3-0BA8-4A4B-DAAE-61EB42598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958" y="303644"/>
            <a:ext cx="10645708" cy="3531509"/>
          </a:xfrm>
          <a:prstGeom prst="rect">
            <a:avLst/>
          </a:prstGeom>
        </p:spPr>
      </p:pic>
      <p:sp>
        <p:nvSpPr>
          <p:cNvPr id="2" name="Google Shape;150;p19">
            <a:extLst>
              <a:ext uri="{FF2B5EF4-FFF2-40B4-BE49-F238E27FC236}">
                <a16:creationId xmlns:a16="http://schemas.microsoft.com/office/drawing/2014/main" id="{08020FC0-A9FC-78C1-0381-6957A69AF67C}"/>
              </a:ext>
            </a:extLst>
          </p:cNvPr>
          <p:cNvSpPr txBox="1">
            <a:spLocks/>
          </p:cNvSpPr>
          <p:nvPr/>
        </p:nvSpPr>
        <p:spPr>
          <a:xfrm>
            <a:off x="2911751" y="2977227"/>
            <a:ext cx="6915830" cy="3531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500" dirty="0">
              <a:latin typeface="Arial"/>
              <a:ea typeface="Arial"/>
              <a:cs typeface="Arial"/>
              <a:sym typeface="Arial"/>
            </a:endParaRPr>
          </a:p>
          <a:p>
            <a:pPr marL="45720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to prepare training material</a:t>
            </a:r>
          </a:p>
          <a:p>
            <a:pPr marL="45720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500" dirty="0">
              <a:latin typeface="Arial"/>
              <a:ea typeface="Arial"/>
              <a:cs typeface="Arial"/>
              <a:sym typeface="Arial"/>
            </a:endParaRPr>
          </a:p>
          <a:p>
            <a:pPr marL="457200" indent="-374650">
              <a:spcBef>
                <a:spcPts val="0"/>
              </a:spcBef>
              <a:buSzPts val="2300"/>
              <a:buFont typeface="Arial"/>
              <a:buChar char="-"/>
            </a:pPr>
            <a:r>
              <a:rPr lang="en-US" sz="2500" dirty="0">
                <a:latin typeface="Arial"/>
                <a:ea typeface="Arial"/>
                <a:cs typeface="Arial"/>
                <a:sym typeface="Arial"/>
              </a:rPr>
              <a:t>Detailed material with screenshots  </a:t>
            </a:r>
          </a:p>
          <a:p>
            <a:pPr marL="457200" indent="-387350">
              <a:spcBef>
                <a:spcPts val="0"/>
              </a:spcBef>
              <a:buSzPts val="2500"/>
              <a:buFont typeface="Arial"/>
              <a:buChar char="-"/>
            </a:pPr>
            <a:r>
              <a:rPr lang="en-US" sz="2500" dirty="0">
                <a:latin typeface="Arial"/>
                <a:ea typeface="Arial"/>
                <a:cs typeface="Arial"/>
                <a:sym typeface="Arial"/>
              </a:rPr>
              <a:t>Separate material for RM and end-users</a:t>
            </a:r>
          </a:p>
          <a:p>
            <a:pPr marL="457200" indent="-387350">
              <a:spcBef>
                <a:spcPts val="0"/>
              </a:spcBef>
              <a:buSzPts val="2500"/>
              <a:buFont typeface="Arial"/>
              <a:buChar char="-"/>
            </a:pPr>
            <a:r>
              <a:rPr lang="en-US" sz="2500" dirty="0">
                <a:latin typeface="Arial"/>
                <a:ea typeface="Arial"/>
                <a:cs typeface="Arial"/>
                <a:sym typeface="Arial"/>
              </a:rPr>
              <a:t>User - manual (for RM and for Researchers)</a:t>
            </a:r>
          </a:p>
          <a:p>
            <a:pPr marL="457200" indent="-387350">
              <a:spcBef>
                <a:spcPts val="0"/>
              </a:spcBef>
              <a:buSzPts val="2500"/>
              <a:buFont typeface="Arial"/>
              <a:buChar char="-"/>
            </a:pPr>
            <a:r>
              <a:rPr lang="en-US" sz="2500" dirty="0">
                <a:latin typeface="Arial"/>
                <a:ea typeface="Arial"/>
                <a:cs typeface="Arial"/>
                <a:sym typeface="Arial"/>
              </a:rPr>
              <a:t>Internal share of training videos</a:t>
            </a:r>
          </a:p>
          <a:p>
            <a:pPr marL="457200" indent="-387350">
              <a:spcBef>
                <a:spcPts val="0"/>
              </a:spcBef>
              <a:buSzPts val="2500"/>
              <a:buFont typeface="Arial"/>
              <a:buChar char="-"/>
            </a:pPr>
            <a:r>
              <a:rPr lang="en-US" sz="2500" dirty="0">
                <a:latin typeface="Arial"/>
                <a:ea typeface="Arial"/>
                <a:cs typeface="Arial"/>
                <a:sym typeface="Arial"/>
              </a:rPr>
              <a:t>Publicly available if agreed so</a:t>
            </a:r>
          </a:p>
          <a:p>
            <a:pPr marL="1371600" indent="45720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500" dirty="0">
              <a:latin typeface="Arial"/>
              <a:ea typeface="Arial"/>
              <a:cs typeface="Arial"/>
              <a:sym typeface="Arial"/>
            </a:endParaRPr>
          </a:p>
          <a:p>
            <a:pPr marL="45720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7" name="Google Shape;192;p24">
            <a:extLst>
              <a:ext uri="{FF2B5EF4-FFF2-40B4-BE49-F238E27FC236}">
                <a16:creationId xmlns:a16="http://schemas.microsoft.com/office/drawing/2014/main" id="{9D5616C4-79B2-F3E4-3B8A-0C353E2B262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-11234" t="-35281"/>
          <a:stretch/>
        </p:blipFill>
        <p:spPr>
          <a:xfrm>
            <a:off x="11032625" y="6333775"/>
            <a:ext cx="1077950" cy="471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8807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6;p20">
            <a:extLst>
              <a:ext uri="{FF2B5EF4-FFF2-40B4-BE49-F238E27FC236}">
                <a16:creationId xmlns:a16="http://schemas.microsoft.com/office/drawing/2014/main" id="{4F294FE2-FEC9-F6E4-1E4A-8436D15EFFDB}"/>
              </a:ext>
            </a:extLst>
          </p:cNvPr>
          <p:cNvSpPr txBox="1">
            <a:spLocks/>
          </p:cNvSpPr>
          <p:nvPr/>
        </p:nvSpPr>
        <p:spPr>
          <a:xfrm>
            <a:off x="2951413" y="448321"/>
            <a:ext cx="5865509" cy="638488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b="1" dirty="0"/>
              <a:t>For Repository Managers</a:t>
            </a:r>
            <a:r>
              <a:rPr lang="sr-Latn-RS" b="1" dirty="0"/>
              <a:t>:</a:t>
            </a:r>
          </a:p>
        </p:txBody>
      </p:sp>
      <p:sp>
        <p:nvSpPr>
          <p:cNvPr id="5" name="Google Shape;157;p20">
            <a:extLst>
              <a:ext uri="{FF2B5EF4-FFF2-40B4-BE49-F238E27FC236}">
                <a16:creationId xmlns:a16="http://schemas.microsoft.com/office/drawing/2014/main" id="{45CBB91E-A1FB-27A6-1E6D-7D0E62BF076F}"/>
              </a:ext>
            </a:extLst>
          </p:cNvPr>
          <p:cNvSpPr txBox="1">
            <a:spLocks/>
          </p:cNvSpPr>
          <p:nvPr/>
        </p:nvSpPr>
        <p:spPr>
          <a:xfrm>
            <a:off x="6173914" y="2105025"/>
            <a:ext cx="5476876" cy="4304653"/>
          </a:xfrm>
          <a:prstGeom prst="rect">
            <a:avLst/>
          </a:prstGeom>
        </p:spPr>
        <p:txBody>
          <a:bodyPr spcFirstLastPara="1" wrap="square" lIns="0" tIns="45700" rIns="0" bIns="45700" anchor="t" anchorCtr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indent="-4064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800"/>
              <a:buFont typeface="Arial"/>
              <a:buChar char="-"/>
            </a:pP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One-on-one trainings</a:t>
            </a:r>
          </a:p>
          <a:p>
            <a:pPr marL="457200" indent="-4064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800"/>
              <a:buFont typeface="Arial"/>
              <a:buChar char="-"/>
            </a:pPr>
            <a:endParaRPr lang="en-US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-4064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800"/>
              <a:buFont typeface="Arial"/>
              <a:buChar char="-"/>
            </a:pP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User manual for repository managers, on Google Drive, easily updated and extensible: </a:t>
            </a:r>
            <a:r>
              <a:rPr lang="en-US" u="sng" dirty="0">
                <a:solidFill>
                  <a:srgbClr val="003C7E"/>
                </a:solidFill>
                <a:latin typeface="Arial"/>
                <a:ea typeface="Arial"/>
                <a:cs typeface="Arial"/>
                <a:sym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https://bit.ly/3tpUQQp</a:t>
            </a:r>
            <a:endParaRPr lang="en-US" u="sng" dirty="0">
              <a:solidFill>
                <a:srgbClr val="003C7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-4064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800"/>
              <a:buFont typeface="Arial"/>
              <a:buChar char="-"/>
            </a:pPr>
            <a:endParaRPr lang="en-US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-4064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800"/>
              <a:buFont typeface="Arial"/>
              <a:buChar char="-"/>
            </a:pP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Zoom meetings with possibility to record</a:t>
            </a:r>
          </a:p>
          <a:p>
            <a:pPr marL="457200" indent="-4064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800"/>
              <a:buFont typeface="Arial"/>
              <a:buChar char="-"/>
            </a:pPr>
            <a:endParaRPr lang="en-US" sz="31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-4064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800"/>
              <a:buFont typeface="Arial"/>
              <a:buChar char="-"/>
            </a:pP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Hands-on trainings</a:t>
            </a:r>
          </a:p>
          <a:p>
            <a:pPr marL="5080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800"/>
              <a:buNone/>
            </a:pPr>
            <a:endParaRPr lang="en-US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-4064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800"/>
              <a:buFont typeface="Arial"/>
              <a:buChar char="-"/>
            </a:pP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Consultations</a:t>
            </a:r>
          </a:p>
          <a:p>
            <a:pPr marL="457200" indent="-4064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800"/>
              <a:buFont typeface="Arial"/>
              <a:buChar char="-"/>
            </a:pPr>
            <a:endParaRPr lang="en-US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-4064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800"/>
              <a:buFont typeface="Arial"/>
              <a:buChar char="-"/>
            </a:pP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many trainings as they need</a:t>
            </a:r>
          </a:p>
          <a:p>
            <a:pPr marL="5080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800"/>
              <a:buNone/>
            </a:pP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457200" indent="-4064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800"/>
              <a:buFont typeface="Open Sans"/>
              <a:buChar char="-"/>
            </a:pP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RM transfer their knowledge to researchers</a:t>
            </a:r>
          </a:p>
          <a:p>
            <a:pPr marL="45720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" name="Google Shape;192;p24">
            <a:extLst>
              <a:ext uri="{FF2B5EF4-FFF2-40B4-BE49-F238E27FC236}">
                <a16:creationId xmlns:a16="http://schemas.microsoft.com/office/drawing/2014/main" id="{53699370-1AEF-E43C-4B89-FBF9AF05C0E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-11234" t="-35281"/>
          <a:stretch/>
        </p:blipFill>
        <p:spPr>
          <a:xfrm>
            <a:off x="11032625" y="6324897"/>
            <a:ext cx="1077950" cy="47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F08C4DC3-1183-1ACC-8A72-FF1E031E95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122" y="2302422"/>
            <a:ext cx="5393007" cy="410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433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6482" y="2438824"/>
            <a:ext cx="3613517" cy="1052667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2"/>
          <p:cNvSpPr txBox="1">
            <a:spLocks noGrp="1"/>
          </p:cNvSpPr>
          <p:nvPr>
            <p:ph type="title"/>
          </p:nvPr>
        </p:nvSpPr>
        <p:spPr>
          <a:xfrm>
            <a:off x="3856608" y="131941"/>
            <a:ext cx="3964619" cy="1325563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 err="1"/>
              <a:t>Trainig</a:t>
            </a:r>
            <a:r>
              <a:rPr lang="sr-Latn-RS" dirty="0"/>
              <a:t> </a:t>
            </a:r>
            <a:r>
              <a:rPr lang="sr-Latn-RS" dirty="0" err="1"/>
              <a:t>material</a:t>
            </a:r>
            <a:br>
              <a:rPr lang="sr-Latn-RS" dirty="0"/>
            </a:br>
            <a:endParaRPr dirty="0"/>
          </a:p>
        </p:txBody>
      </p:sp>
      <p:sp>
        <p:nvSpPr>
          <p:cNvPr id="174" name="Google Shape;174;p22"/>
          <p:cNvSpPr txBox="1">
            <a:spLocks noGrp="1"/>
          </p:cNvSpPr>
          <p:nvPr>
            <p:ph idx="1"/>
          </p:nvPr>
        </p:nvSpPr>
        <p:spPr>
          <a:xfrm>
            <a:off x="603682" y="1198485"/>
            <a:ext cx="10750118" cy="4978478"/>
          </a:xfrm>
          <a:prstGeom prst="rect">
            <a:avLst/>
          </a:prstGeom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sr-Latn-RS" b="1" dirty="0" err="1"/>
              <a:t>For</a:t>
            </a:r>
            <a:r>
              <a:rPr lang="sr-Latn-RS" b="1" dirty="0"/>
              <a:t> </a:t>
            </a:r>
            <a:r>
              <a:rPr lang="sr-Latn-RS" b="1" dirty="0" err="1"/>
              <a:t>repository</a:t>
            </a:r>
            <a:r>
              <a:rPr lang="sr-Latn-RS" b="1" dirty="0"/>
              <a:t> </a:t>
            </a:r>
            <a:r>
              <a:rPr lang="sr-Latn-RS" b="1" dirty="0" err="1"/>
              <a:t>managers</a:t>
            </a:r>
            <a:r>
              <a:rPr lang="sr-Latn-RS" b="1" dirty="0"/>
              <a:t>:</a:t>
            </a:r>
            <a:endParaRPr b="1" dirty="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sr-Latn-RS" dirty="0" err="1"/>
              <a:t>Detailed</a:t>
            </a:r>
            <a:r>
              <a:rPr lang="sr-Latn-RS" dirty="0"/>
              <a:t> USER MANUAL - </a:t>
            </a:r>
            <a:r>
              <a:rPr lang="sr-Latn-RS" dirty="0" err="1"/>
              <a:t>constantly</a:t>
            </a:r>
            <a:r>
              <a:rPr lang="sr-Latn-RS" dirty="0"/>
              <a:t> </a:t>
            </a:r>
            <a:r>
              <a:rPr lang="sr-Latn-RS" dirty="0" err="1"/>
              <a:t>updated</a:t>
            </a:r>
            <a:r>
              <a:rPr lang="sr-Latn-RS" dirty="0"/>
              <a:t> as </a:t>
            </a:r>
            <a:r>
              <a:rPr lang="sr-Latn-RS" dirty="0" err="1"/>
              <a:t>the</a:t>
            </a:r>
            <a:r>
              <a:rPr lang="sr-Latn-RS" dirty="0"/>
              <a:t> </a:t>
            </a:r>
            <a:r>
              <a:rPr lang="sr-Latn-RS" dirty="0" err="1"/>
              <a:t>system</a:t>
            </a:r>
            <a:r>
              <a:rPr lang="sr-Latn-RS" dirty="0"/>
              <a:t> </a:t>
            </a:r>
            <a:r>
              <a:rPr lang="sr-Latn-RS" dirty="0" err="1"/>
              <a:t>grows</a:t>
            </a:r>
            <a:endParaRPr dirty="0"/>
          </a:p>
        </p:txBody>
      </p:sp>
      <p:pic>
        <p:nvPicPr>
          <p:cNvPr id="175" name="Google Shape;17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2846" y="2965157"/>
            <a:ext cx="3021400" cy="3278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31938" y="2969341"/>
            <a:ext cx="3021400" cy="3177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2"/>
          <p:cNvPicPr preferRelativeResize="0"/>
          <p:nvPr/>
        </p:nvPicPr>
        <p:blipFill rotWithShape="1">
          <a:blip r:embed="rId6">
            <a:alphaModFix/>
          </a:blip>
          <a:srcRect l="-11234" t="-35281"/>
          <a:stretch/>
        </p:blipFill>
        <p:spPr>
          <a:xfrm>
            <a:off x="11032625" y="6333775"/>
            <a:ext cx="1077950" cy="47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6550" y="181275"/>
            <a:ext cx="7861601" cy="6049474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3"/>
          <p:cNvSpPr txBox="1"/>
          <p:nvPr/>
        </p:nvSpPr>
        <p:spPr>
          <a:xfrm>
            <a:off x="432792" y="3213450"/>
            <a:ext cx="33303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600" dirty="0" err="1">
                <a:latin typeface="Calibri"/>
                <a:ea typeface="Calibri"/>
                <a:cs typeface="Calibri"/>
                <a:sym typeface="Calibri"/>
              </a:rPr>
              <a:t>Dublin</a:t>
            </a:r>
            <a:r>
              <a:rPr lang="sr-Latn-RS" sz="1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r-Latn-RS" sz="1600" dirty="0" err="1">
                <a:latin typeface="Calibri"/>
                <a:ea typeface="Calibri"/>
                <a:cs typeface="Calibri"/>
                <a:sym typeface="Calibri"/>
              </a:rPr>
              <a:t>Core</a:t>
            </a:r>
            <a:r>
              <a:rPr lang="sr-Latn-RS" sz="1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r-Latn-RS" sz="1600" dirty="0" err="1">
                <a:latin typeface="Calibri"/>
                <a:ea typeface="Calibri"/>
                <a:cs typeface="Calibri"/>
                <a:sym typeface="Calibri"/>
              </a:rPr>
              <a:t>fields</a:t>
            </a:r>
            <a:r>
              <a:rPr lang="sr-Latn-RS" sz="1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r-Latn-RS" sz="1600" dirty="0" err="1">
                <a:latin typeface="Calibri"/>
                <a:ea typeface="Calibri"/>
                <a:cs typeface="Calibri"/>
                <a:sym typeface="Calibri"/>
              </a:rPr>
              <a:t>explained</a:t>
            </a:r>
            <a:r>
              <a:rPr lang="sr-Latn-RS" sz="1600" dirty="0"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sr-Latn-RS" sz="1600" dirty="0" err="1">
                <a:latin typeface="Calibri"/>
                <a:ea typeface="Calibri"/>
                <a:cs typeface="Calibri"/>
                <a:sym typeface="Calibri"/>
              </a:rPr>
              <a:t>detail</a:t>
            </a:r>
            <a:r>
              <a:rPr lang="sr-Latn-RS" sz="1600" dirty="0">
                <a:latin typeface="Calibri"/>
                <a:ea typeface="Calibri"/>
                <a:cs typeface="Calibri"/>
                <a:sym typeface="Calibri"/>
              </a:rPr>
              <a:t>: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5" name="Google Shape;185;p23"/>
          <p:cNvPicPr preferRelativeResize="0"/>
          <p:nvPr/>
        </p:nvPicPr>
        <p:blipFill rotWithShape="1">
          <a:blip r:embed="rId4">
            <a:alphaModFix/>
          </a:blip>
          <a:srcRect l="-11234" t="-35281"/>
          <a:stretch/>
        </p:blipFill>
        <p:spPr>
          <a:xfrm>
            <a:off x="11032625" y="6333775"/>
            <a:ext cx="1077950" cy="47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8645043-3691-525B-156F-864EC8BEFE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863120"/>
            <a:ext cx="4067175" cy="7905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B5D3771-9136-5574-0D2E-FD4C6A4F7813}"/>
              </a:ext>
            </a:extLst>
          </p:cNvPr>
          <p:cNvSpPr txBox="1"/>
          <p:nvPr/>
        </p:nvSpPr>
        <p:spPr>
          <a:xfrm>
            <a:off x="402547" y="1650061"/>
            <a:ext cx="3692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6"/>
              </a:rPr>
              <a:t>https://www.dublincore.org/about/</a:t>
            </a:r>
            <a:endParaRPr lang="sr-Latn-R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2902</TotalTime>
  <Words>1329</Words>
  <Application>Microsoft Office PowerPoint</Application>
  <PresentationFormat>Widescreen</PresentationFormat>
  <Paragraphs>233</Paragraphs>
  <Slides>27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montserratbold</vt:lpstr>
      <vt:lpstr>Open Sans</vt:lpstr>
      <vt:lpstr>OpenSans</vt:lpstr>
      <vt:lpstr>Trebuchet MS</vt:lpstr>
      <vt:lpstr>Office Theme</vt:lpstr>
      <vt:lpstr>  OPEN SCIENCE  TRAIN-THE-TRAINER BOOTCAMP 13 Nov 2023 - 17 Nov 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Trainig material </vt:lpstr>
      <vt:lpstr>PowerPoint Presentation</vt:lpstr>
      <vt:lpstr>How to make collections and give privileges to registered users</vt:lpstr>
      <vt:lpstr>Procedures (depositing, approving deposits, metadata corrections and updates)</vt:lpstr>
      <vt:lpstr>Different versions of manuscripts and how to relate them (AAM, VoR)</vt:lpstr>
      <vt:lpstr>How to map an item in other collections</vt:lpstr>
      <vt:lpstr>PowerPoint Presentation</vt:lpstr>
      <vt:lpstr>Additional detailed information about other services, such as: Scopus, Web of Science, Core, Unpaywall ...</vt:lpstr>
      <vt:lpstr>For Researchers</vt:lpstr>
      <vt:lpstr>User manual as a training material</vt:lpstr>
      <vt:lpstr>User manual - online</vt:lpstr>
      <vt:lpstr>PowerPoint Presentation</vt:lpstr>
      <vt:lpstr>Training challenges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EIFL OPEN SCIENCE TRAIN-THE-TRAINER BOOTCAMP 13 Nov 2023 - 17 Nov 2023</dc:title>
  <dc:creator>Administrator</dc:creator>
  <cp:lastModifiedBy>Administrator</cp:lastModifiedBy>
  <cp:revision>12</cp:revision>
  <dcterms:created xsi:type="dcterms:W3CDTF">2023-11-04T18:48:51Z</dcterms:created>
  <dcterms:modified xsi:type="dcterms:W3CDTF">2023-11-12T16:41:40Z</dcterms:modified>
</cp:coreProperties>
</file>