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  <p:italic r:id="rId22"/>
      <p:boldItalic r:id="rId23"/>
    </p:embeddedFont>
    <p:embeddedFont>
      <p:font typeface="Source Code Pro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22" Type="http://schemas.openxmlformats.org/officeDocument/2006/relationships/font" Target="fonts/SourceCodePro-italic.fntdata"/><Relationship Id="rId21" Type="http://schemas.openxmlformats.org/officeDocument/2006/relationships/font" Target="fonts/SourceCodePro-bold.fntdata"/><Relationship Id="rId24" Type="http://schemas.openxmlformats.org/officeDocument/2006/relationships/font" Target="fonts/SourceCodeProMedium-regular.fntdata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Medium-italic.fntdata"/><Relationship Id="rId25" Type="http://schemas.openxmlformats.org/officeDocument/2006/relationships/font" Target="fonts/SourceCodeProMedium-bold.fntdata"/><Relationship Id="rId27" Type="http://schemas.openxmlformats.org/officeDocument/2006/relationships/font" Target="fonts/SourceCodePro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maticSC-bold.fntdata"/><Relationship Id="rId1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b34b79fb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b34b79fb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b34b79fb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9b34b79fb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b5579d1c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b5579d1c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ad1c4711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ad1c4711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b5579d1c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b5579d1c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ad1c47116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ad1c47116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ad1c4711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ad1c4711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b34b79f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9b34b79f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b34b79fb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b34b79fb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b34b79fb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b34b79fb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b34b79fb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b34b79fb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re3data.org/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fairsharing.org/search?page=1&amp;recordType=repository" TargetMode="External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hyperlink" Target="https://doi.org/10.1629/uksg.510" TargetMode="External"/><Relationship Id="rId7" Type="http://schemas.openxmlformats.org/officeDocument/2006/relationships/hyperlink" Target="https://doi.org/10.1629/uksg.510" TargetMode="External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atadryad.org/stash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6.jpg"/><Relationship Id="rId5" Type="http://schemas.openxmlformats.org/officeDocument/2006/relationships/hyperlink" Target="https://figshare.com/" TargetMode="External"/><Relationship Id="rId6" Type="http://schemas.openxmlformats.org/officeDocument/2006/relationships/image" Target="../media/image13.png"/><Relationship Id="rId7" Type="http://schemas.openxmlformats.org/officeDocument/2006/relationships/hyperlink" Target="https://zenodo.org/records/7946938#.ZGe00nbMKUk" TargetMode="External"/><Relationship Id="rId8" Type="http://schemas.openxmlformats.org/officeDocument/2006/relationships/hyperlink" Target="https://data.mendeley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osf.io/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zenodo.org/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dataverse.harvard.edu/" TargetMode="External"/><Relationship Id="rId8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2097150" y="974000"/>
            <a:ext cx="4949700" cy="15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publishing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0" y="4442100"/>
            <a:ext cx="5731200" cy="70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Irena Njezic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Institute of Virology, Vaccines and Sera “Torlak”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Q3. What to deposit</a:t>
            </a:r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0" y="1194575"/>
            <a:ext cx="869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Code Pro"/>
              <a:buNone/>
            </a:pPr>
            <a:r>
              <a:rPr b="1" lang="en" sz="1200">
                <a:latin typeface="Source Code Pro"/>
                <a:ea typeface="Source Code Pro"/>
                <a:cs typeface="Source Code Pro"/>
                <a:sym typeface="Source Code Pro"/>
              </a:rPr>
              <a:t>What to deposit? Everything needed to </a:t>
            </a:r>
            <a:r>
              <a:rPr b="1" lang="en" sz="1200">
                <a:solidFill>
                  <a:schemeClr val="dk1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find, assess, understand &amp; reuse</a:t>
            </a:r>
            <a:r>
              <a:rPr b="1" lang="en" sz="1200">
                <a:latin typeface="Source Code Pro"/>
                <a:ea typeface="Source Code Pro"/>
                <a:cs typeface="Source Code Pro"/>
                <a:sym typeface="Source Code Pro"/>
              </a:rPr>
              <a:t> data</a:t>
            </a:r>
            <a:endParaRPr b="1"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238575" y="1825275"/>
            <a:ext cx="2658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DATA</a:t>
            </a:r>
            <a:endParaRPr b="1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Open file formats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Use relevant standards for interoperability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2897175" y="1825275"/>
            <a:ext cx="3042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META</a:t>
            </a: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DATA (data about data)</a:t>
            </a:r>
            <a:endParaRPr b="1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High structured, machine readable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Fixed set of attributes (schema)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Use existing (domain specific) standards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6217125" y="1825275"/>
            <a:ext cx="2658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ANY OTHER DOCUMENTATION</a:t>
            </a:r>
            <a:endParaRPr b="1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Codebooks explaining variables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Study context, protocol, methods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Dataset structure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notes/annotations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Software code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Machine configurations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Consent information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/>
        </p:nvSpPr>
        <p:spPr>
          <a:xfrm>
            <a:off x="0" y="4129200"/>
            <a:ext cx="9002400" cy="1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README files</a:t>
            </a:r>
            <a:endParaRPr sz="1200"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A README is a plain text document that is stored alongside a data file.</a:t>
            </a:r>
            <a:endParaRPr sz="1200" u="sng"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indent="0" lvl="0" marL="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200"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700" y="783925"/>
            <a:ext cx="6502600" cy="27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94447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Q1.</a:t>
            </a:r>
            <a:r>
              <a:rPr lang="en"/>
              <a:t> Why publish data?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Q2.</a:t>
            </a:r>
            <a:r>
              <a:rPr lang="en"/>
              <a:t> Where to publish data?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Q3.</a:t>
            </a:r>
            <a:r>
              <a:rPr lang="en"/>
              <a:t> What to deposit?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50" y="413325"/>
            <a:ext cx="4316850" cy="43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0" y="4743300"/>
            <a:ext cx="52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https://datacarpentry.org/rr-publication/01-publication/</a:t>
            </a:r>
            <a:endParaRPr/>
          </a:p>
        </p:txBody>
      </p:sp>
      <p:sp>
        <p:nvSpPr>
          <p:cNvPr id="69" name="Google Shape;69;p15"/>
          <p:cNvSpPr txBox="1"/>
          <p:nvPr>
            <p:ph idx="4294967295"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Clarify concepts and differences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505925" y="1230075"/>
            <a:ext cx="28569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Deposit: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upload a digital object on a platform that allows to correctly describe the object through metadata 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and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that implements long-term preservation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Give access: 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once the object is deposited, the authors can choose type of access that can be granted and 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assigns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 licence to reuse the 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contents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092525" y="1293200"/>
            <a:ext cx="3562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 is the difference between sharing, publishing &amp; archiving?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SHARE: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any way of sharing information, within a specific group for example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PUBLISH: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citable artefact, discoverable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ARCHIVE:</a:t>
            </a: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ensure long-term preservation</a:t>
            </a:r>
            <a:endParaRPr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Q1. </a:t>
            </a:r>
            <a:r>
              <a:rPr lang="en"/>
              <a:t>Why publish research data?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339600" y="1190325"/>
            <a:ext cx="8464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Data sharing policy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Visibility, credibility &amp; usability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Receive credit &amp; track citations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Q2. Where to publish data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Data repositories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Data papers and data journals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Generalist repositories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4294967295" type="title"/>
          </p:nvPr>
        </p:nvSpPr>
        <p:spPr>
          <a:xfrm>
            <a:off x="0" y="0"/>
            <a:ext cx="3927300" cy="11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repositories</a:t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138825" y="1009700"/>
            <a:ext cx="8891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1E1E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Data repositories are a centralized place to hold data, share data publicly, and organize data in a logical manner. </a:t>
            </a:r>
            <a:endParaRPr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</p:txBody>
      </p:sp>
      <p:sp>
        <p:nvSpPr>
          <p:cNvPr id="90" name="Google Shape;90;p18"/>
          <p:cNvSpPr txBox="1"/>
          <p:nvPr>
            <p:ph idx="4294967295" type="title"/>
          </p:nvPr>
        </p:nvSpPr>
        <p:spPr>
          <a:xfrm>
            <a:off x="0" y="1711125"/>
            <a:ext cx="6159000" cy="11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find data repository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138825" y="3161775"/>
            <a:ext cx="455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1E1E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Funder specified?</a:t>
            </a:r>
            <a:endParaRPr sz="1200">
              <a:solidFill>
                <a:srgbClr val="1E1E1E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1E1E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Journal specified?</a:t>
            </a:r>
            <a:endParaRPr sz="1200">
              <a:solidFill>
                <a:srgbClr val="1E1E1E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1E1E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Domain specified?</a:t>
            </a:r>
            <a:endParaRPr sz="1200">
              <a:solidFill>
                <a:srgbClr val="1E1E1E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E1E1E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Search registries - re3data, fair-sharing.org</a:t>
            </a:r>
            <a:endParaRPr sz="1200">
              <a:solidFill>
                <a:srgbClr val="1E1E1E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</p:txBody>
      </p:sp>
      <p:pic>
        <p:nvPicPr>
          <p:cNvPr descr="Screenshot 2023-10-20 at 23.55.06.png" id="92" name="Google Shape;92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1952" y="2659770"/>
            <a:ext cx="1428574" cy="17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23-10-20 at 23.58.54.png" id="93" name="Google Shape;93;p1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71850" y="2674025"/>
            <a:ext cx="2449326" cy="17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0" y="0"/>
            <a:ext cx="7000500" cy="127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1E1E"/>
                </a:solidFill>
              </a:rPr>
              <a:t>Data papers and data journals</a:t>
            </a:r>
            <a:endParaRPr>
              <a:solidFill>
                <a:srgbClr val="1E1E1E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25250" y="1799475"/>
            <a:ext cx="752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1E1E1E"/>
                </a:solidFill>
                <a:latin typeface="Amatic SC"/>
                <a:ea typeface="Amatic SC"/>
                <a:cs typeface="Amatic SC"/>
                <a:sym typeface="Amatic SC"/>
              </a:rPr>
              <a:t>How to find data journals</a:t>
            </a:r>
            <a:endParaRPr b="1" sz="6000">
              <a:solidFill>
                <a:srgbClr val="1E1E1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descr="Screenshot 2023-10-21 at 00.04.26.png"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4161" y="489950"/>
            <a:ext cx="1375428" cy="1875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23-10-21 at 00.06.05.png" id="101" name="Google Shape;10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3679" y="2815416"/>
            <a:ext cx="1676401" cy="927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23-10-21 at 00.05.08.png" id="102" name="Google Shape;10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9700" y="0"/>
            <a:ext cx="2324300" cy="4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0" y="3105850"/>
            <a:ext cx="71253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E1E1E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Walters, W. H. Data Journals: Incentivizing Data Access and Documentation within the Scholarly Communication System. 2020, </a:t>
            </a:r>
            <a:r>
              <a:rPr i="1" lang="en" sz="1100">
                <a:solidFill>
                  <a:srgbClr val="1E1E1E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33</a:t>
            </a:r>
            <a:r>
              <a:rPr lang="en" sz="1100">
                <a:solidFill>
                  <a:srgbClr val="1E1E1E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(1), 18.</a:t>
            </a:r>
            <a:r>
              <a:rPr lang="en" sz="1100">
                <a:solidFill>
                  <a:srgbClr val="1E1E1E"/>
                </a:solidFill>
                <a:uFill>
                  <a:noFill/>
                </a:uFill>
                <a:latin typeface="Source Code Pro"/>
                <a:ea typeface="Source Code Pro"/>
                <a:cs typeface="Source Code Pro"/>
                <a:sym typeface="Source Code Pr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rgbClr val="1E1E1E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https://doi.org/10.1629/uksg.510</a:t>
            </a:r>
            <a:r>
              <a:rPr lang="en" sz="1100">
                <a:solidFill>
                  <a:srgbClr val="1E1E1E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endParaRPr sz="1100">
              <a:solidFill>
                <a:srgbClr val="1E1E1E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25250" y="1088400"/>
            <a:ext cx="687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A Data Paper is a scholarly journal publication, which describes a dataset.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0" y="3917050"/>
            <a:ext cx="410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https://www.gbif.org/data-papers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76725" y="3917050"/>
            <a:ext cx="3768524" cy="11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0" y="0"/>
            <a:ext cx="428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Generalist</a:t>
            </a:r>
            <a:r>
              <a:rPr b="1" lang="en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repositories</a:t>
            </a:r>
            <a:endParaRPr/>
          </a:p>
        </p:txBody>
      </p:sp>
      <p:pic>
        <p:nvPicPr>
          <p:cNvPr descr="DryadLogo2019.png" id="112" name="Google Shape;112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755" y="966744"/>
            <a:ext cx="916877" cy="661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560px-Figshare_logo.svg.png" id="113" name="Google Shape;113;p2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743" y="2123839"/>
            <a:ext cx="1658643" cy="369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6443025" y="27050"/>
            <a:ext cx="265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800" u="sng">
                <a:hlinkClick r:id="rId7"/>
              </a:rPr>
              <a:t>https://zenodo.org/records/7946938#.ZGe00nbMKUk</a:t>
            </a:r>
            <a:endParaRPr sz="800"/>
          </a:p>
        </p:txBody>
      </p:sp>
      <p:sp>
        <p:nvSpPr>
          <p:cNvPr id="115" name="Google Shape;115;p20"/>
          <p:cNvSpPr txBox="1"/>
          <p:nvPr/>
        </p:nvSpPr>
        <p:spPr>
          <a:xfrm>
            <a:off x="1243850" y="927925"/>
            <a:ext cx="354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Curated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Data Processing Charges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2044325" y="1939200"/>
            <a:ext cx="354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20GB of free storage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Up to 5 GB files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15671.png" id="117" name="Google Shape;117;p2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9752" y="2950475"/>
            <a:ext cx="1988230" cy="80656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2309325" y="2984300"/>
            <a:ext cx="6908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Datasets can be shared privately between users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Personal accounts limit 10GB per dataset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sf.png" id="123" name="Google Shape;123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744" y="2582659"/>
            <a:ext cx="915884" cy="66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enodo-gradient-square.svg.png" id="124" name="Google Shape;124;p2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760" y="4156326"/>
            <a:ext cx="1174533" cy="30776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1186875" y="2405375"/>
            <a:ext cx="7502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Project management tool that supports dataset upload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Free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5GB per file limit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1741725" y="3802313"/>
            <a:ext cx="3546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Developed by CERN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Free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50GB limit per dataset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P4hIbj4z_400x400.jpeg" id="127" name="Google Shape;127;p2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3750" y="715744"/>
            <a:ext cx="1023137" cy="737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1520925" y="2820175"/>
            <a:ext cx="354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9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1302300" y="576775"/>
            <a:ext cx="6539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Open-source web application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Free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Limit 2.5GB per file and 10GB per dataset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