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6858000" cx="12192000"/>
  <p:notesSz cx="6858000" cy="9144000"/>
  <p:embeddedFontLst>
    <p:embeddedFont>
      <p:font typeface="Montserrat"/>
      <p:regular r:id="rId33"/>
      <p:bold r:id="rId34"/>
      <p:italic r:id="rId35"/>
      <p:boldItalic r:id="rId36"/>
    </p:embeddedFont>
    <p:embeddedFont>
      <p:font typeface="Open Sans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EE8439C-2B13-49FD-B17B-17080F1083F8}">
  <a:tblStyle styleId="{AEE8439C-2B13-49FD-B17B-17080F1083F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AECE6"/>
          </a:solidFill>
        </a:fill>
      </a:tcStyle>
    </a:wholeTbl>
    <a:band1H>
      <a:tcTxStyle/>
      <a:tcStyle>
        <a:fill>
          <a:solidFill>
            <a:srgbClr val="F5D8CA"/>
          </a:solidFill>
        </a:fill>
      </a:tcStyle>
    </a:band1H>
    <a:band2H>
      <a:tcTxStyle/>
    </a:band2H>
    <a:band1V>
      <a:tcTxStyle/>
      <a:tcStyle>
        <a:fill>
          <a:solidFill>
            <a:srgbClr val="F5D8C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Montserrat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ontserrat-italic.fntdata"/><Relationship Id="rId12" Type="http://schemas.openxmlformats.org/officeDocument/2006/relationships/slide" Target="slides/slide7.xml"/><Relationship Id="rId34" Type="http://schemas.openxmlformats.org/officeDocument/2006/relationships/font" Target="fonts/Montserrat-bold.fntdata"/><Relationship Id="rId15" Type="http://schemas.openxmlformats.org/officeDocument/2006/relationships/slide" Target="slides/slide10.xml"/><Relationship Id="rId37" Type="http://schemas.openxmlformats.org/officeDocument/2006/relationships/font" Target="fonts/OpenSans-regular.fntdata"/><Relationship Id="rId14" Type="http://schemas.openxmlformats.org/officeDocument/2006/relationships/slide" Target="slides/slide9.xml"/><Relationship Id="rId36" Type="http://schemas.openxmlformats.org/officeDocument/2006/relationships/font" Target="fonts/Montserrat-boldItalic.fntdata"/><Relationship Id="rId17" Type="http://schemas.openxmlformats.org/officeDocument/2006/relationships/slide" Target="slides/slide12.xml"/><Relationship Id="rId39" Type="http://schemas.openxmlformats.org/officeDocument/2006/relationships/font" Target="fonts/OpenSans-italic.fntdata"/><Relationship Id="rId16" Type="http://schemas.openxmlformats.org/officeDocument/2006/relationships/slide" Target="slides/slide11.xml"/><Relationship Id="rId38" Type="http://schemas.openxmlformats.org/officeDocument/2006/relationships/font" Target="fonts/OpenSans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017c19256b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017c19256b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017c19256b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017c19256b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017c19256b_0_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017c19256b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017c19256b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017c19256b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017c19256b_0_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017c19256b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017c19256b_0_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017c19256b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017c19256b_0_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017c19256b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017c19256b_0_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017c19256b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017c19256b_0_1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017c19256b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017c19256b_0_1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017c19256b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017c19256b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017c19256b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017c19256b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017c19256b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017c19256b_0_1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017c19256b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017c19256b_0_1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017c19256b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017c19256b_0_1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017c19256b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017c19256b_0_1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2017c19256b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fc465e20ec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fc465e20e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fae9072f81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fae9072f8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0162bae795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0162bae79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017c19256b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017c19256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017c19256b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017c19256b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2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22" name="Google Shape;22;p2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1"/>
          <p:cNvSpPr txBox="1"/>
          <p:nvPr>
            <p:ph idx="1" type="body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6" name="Google Shape;86;p11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1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2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2"/>
          <p:cNvSpPr txBox="1"/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2"/>
          <p:cNvSpPr txBox="1"/>
          <p:nvPr>
            <p:ph idx="1" type="body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4" name="Google Shape;94;p12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2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2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lt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4"/>
          <p:cNvSpPr txBox="1"/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b="0"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" type="body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4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37" name="Google Shape;37;p4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" type="body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6"/>
          <p:cNvSpPr txBox="1"/>
          <p:nvPr>
            <p:ph idx="2" type="body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3" type="body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6"/>
          <p:cNvSpPr txBox="1"/>
          <p:nvPr>
            <p:ph idx="4" type="body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1" name="Google Shape;51;p6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8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8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9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9"/>
          <p:cNvSpPr txBox="1"/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" type="body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0" name="Google Shape;70;p9"/>
          <p:cNvSpPr txBox="1"/>
          <p:nvPr>
            <p:ph idx="2" type="body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1" name="Google Shape;71;p9"/>
          <p:cNvSpPr txBox="1"/>
          <p:nvPr>
            <p:ph idx="10" type="dt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9"/>
          <p:cNvSpPr txBox="1"/>
          <p:nvPr>
            <p:ph idx="11" type="ftr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9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0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0"/>
          <p:cNvSpPr txBox="1"/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78" name="Google Shape;78;p10"/>
          <p:cNvPicPr preferRelativeResize="0"/>
          <p:nvPr>
            <p:ph idx="2" type="pic"/>
          </p:nvPr>
        </p:nvPicPr>
        <p:blipFill/>
        <p:spPr>
          <a:xfrm>
            <a:off x="15" y="0"/>
            <a:ext cx="12191985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79" name="Google Shape;79;p10"/>
          <p:cNvSpPr txBox="1"/>
          <p:nvPr>
            <p:ph idx="1" type="body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0" name="Google Shape;80;p10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0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0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1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13" name="Google Shape;13;p1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6.png"/><Relationship Id="rId5" Type="http://schemas.openxmlformats.org/officeDocument/2006/relationships/image" Target="../media/image21.png"/><Relationship Id="rId6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Relationship Id="rId4" Type="http://schemas.openxmlformats.org/officeDocument/2006/relationships/image" Target="../media/image2.png"/><Relationship Id="rId5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biowikifarm.net/meta/Biowikifarm" TargetMode="External"/><Relationship Id="rId4" Type="http://schemas.openxmlformats.org/officeDocument/2006/relationships/hyperlink" Target="https://miraheze.org/" TargetMode="External"/><Relationship Id="rId5" Type="http://schemas.openxmlformats.org/officeDocument/2006/relationships/hyperlink" Target="https://neowiki.neoseeker.com/wiki/Alternative_To_Wikia" TargetMode="External"/><Relationship Id="rId6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repowiki.rcub.bg.ac.rs/index.php/Uputstvo_za_korisnike_repozitorijuma" TargetMode="External"/><Relationship Id="rId4" Type="http://schemas.openxmlformats.org/officeDocument/2006/relationships/hyperlink" Target="https://repowiki.rcub.bg.ac.rs/index.php/TRAP-RCUB_Repository_Infrastructure" TargetMode="External"/><Relationship Id="rId5" Type="http://schemas.openxmlformats.org/officeDocument/2006/relationships/image" Target="../media/image25.png"/><Relationship Id="rId6" Type="http://schemas.openxmlformats.org/officeDocument/2006/relationships/image" Target="../media/image27.png"/><Relationship Id="rId7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en.wikipedia.org/wiki/Digital_library" TargetMode="External"/><Relationship Id="rId4" Type="http://schemas.openxmlformats.org/officeDocument/2006/relationships/hyperlink" Target="https://en.wikipedia.org/wiki/Open_access" TargetMode="External"/><Relationship Id="rId5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8.png"/><Relationship Id="rId6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hyperlink" Target="https://unsplash.com/photos/smgTvepind4?utm_source=unsplash&amp;utm_medium=referral&amp;utm_content=creditCopyText" TargetMode="External"/><Relationship Id="rId5" Type="http://schemas.openxmlformats.org/officeDocument/2006/relationships/image" Target="../media/image26.png"/><Relationship Id="rId6" Type="http://schemas.openxmlformats.org/officeDocument/2006/relationships/hyperlink" Target="https://unsplash.com/@cwmonty?utm_source=unsplash&amp;utm_medium=referral&amp;utm_content=creditCopyText" TargetMode="External"/><Relationship Id="rId7" Type="http://schemas.openxmlformats.org/officeDocument/2006/relationships/hyperlink" Target="https://unsplash.com/@cwmonty?utm_source=unsplash&amp;utm_medium=referral&amp;utm_content=creditCopyText" TargetMode="External"/><Relationship Id="rId8" Type="http://schemas.openxmlformats.org/officeDocument/2006/relationships/hyperlink" Target="https://unsplash.com/photos/smgTvepind4?utm_source=unsplash&amp;utm_medium=referral&amp;utm_content=creditCopyText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jpg"/><Relationship Id="rId4" Type="http://schemas.openxmlformats.org/officeDocument/2006/relationships/image" Target="../media/image2.png"/><Relationship Id="rId5" Type="http://schemas.openxmlformats.org/officeDocument/2006/relationships/hyperlink" Target="https://unsplash.com/@olloweb?utm_source=unsplash&amp;utm_medium=referral&amp;utm_content=creditCopyText" TargetMode="External"/><Relationship Id="rId6" Type="http://schemas.openxmlformats.org/officeDocument/2006/relationships/hyperlink" Target="https://unsplash.com/@olloweb?utm_source=unsplash&amp;utm_medium=referral&amp;utm_content=creditCopyText" TargetMode="External"/><Relationship Id="rId7" Type="http://schemas.openxmlformats.org/officeDocument/2006/relationships/hyperlink" Target="https://unsplash.com/photos/Z2ImfOCafFk?utm_source=unsplash&amp;utm_medium=referral&amp;utm_content=creditCopyText" TargetMode="External"/><Relationship Id="rId8" Type="http://schemas.openxmlformats.org/officeDocument/2006/relationships/hyperlink" Target="https://unsplash.com/photos/Z2ImfOCafFk?utm_source=unsplash&amp;utm_medium=referral&amp;utm_content=creditCopyText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www.coalition-s.org/resources/rights-retention-strategy/" TargetMode="External"/><Relationship Id="rId4" Type="http://schemas.openxmlformats.org/officeDocument/2006/relationships/image" Target="../media/image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en.wikipedia.org/wiki/Institutional_repository" TargetMode="External"/><Relationship Id="rId4" Type="http://schemas.openxmlformats.org/officeDocument/2006/relationships/hyperlink" Target="https://aquadocs.org/" TargetMode="External"/><Relationship Id="rId5" Type="http://schemas.openxmlformats.org/officeDocument/2006/relationships/hyperlink" Target="https://zenodo.org/" TargetMode="External"/><Relationship Id="rId6" Type="http://schemas.openxmlformats.org/officeDocument/2006/relationships/hyperlink" Target="https://figshare.com/" TargetMode="External"/><Relationship Id="rId7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eifl.net/resources/eifl-webinar-enrich-your-dspace-repository-customized-tools" TargetMode="External"/><Relationship Id="rId4" Type="http://schemas.openxmlformats.org/officeDocument/2006/relationships/hyperlink" Target="https://docs.google.com/presentation/d/1CQSWYOAvryK-ZCMxXy_Gwg8aSoyeCexx_e_qvnjeO2I/edit#slide=id.g7a1c1ab41f_0_21" TargetMode="External"/><Relationship Id="rId5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2.png"/><Relationship Id="rId6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bit.ly/3tpUQQp" TargetMode="External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24.png"/><Relationship Id="rId5" Type="http://schemas.openxmlformats.org/officeDocument/2006/relationships/image" Target="../media/image2.png"/><Relationship Id="rId6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3"/>
          <p:cNvSpPr txBox="1"/>
          <p:nvPr>
            <p:ph idx="1" type="subTitle"/>
          </p:nvPr>
        </p:nvSpPr>
        <p:spPr>
          <a:xfrm>
            <a:off x="1234000" y="535446"/>
            <a:ext cx="101382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0" i="0" lang="sr-Latn-RS" cap="none">
                <a:solidFill>
                  <a:srgbClr val="4C4C4C"/>
                </a:solidFill>
                <a:latin typeface="Montserrat"/>
                <a:ea typeface="Montserrat"/>
                <a:cs typeface="Montserrat"/>
                <a:sym typeface="Montserrat"/>
              </a:rPr>
              <a:t>EIFL OPEN SCIENCE TRAIN-THE-TRAINER BOOTCAMP</a:t>
            </a:r>
            <a:endParaRPr b="0" i="0" cap="none">
              <a:solidFill>
                <a:srgbClr val="4C4C4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sr-Latn-RS" sz="2200">
                <a:solidFill>
                  <a:srgbClr val="4C4C4C"/>
                </a:solidFill>
                <a:latin typeface="Montserrat"/>
                <a:ea typeface="Montserrat"/>
                <a:cs typeface="Montserrat"/>
                <a:sym typeface="Montserrat"/>
              </a:rPr>
              <a:t>January 30th - February 3rd 2023</a:t>
            </a:r>
            <a:endParaRPr sz="2200"/>
          </a:p>
        </p:txBody>
      </p:sp>
      <p:pic>
        <p:nvPicPr>
          <p:cNvPr id="102" name="Google Shape;10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35659" y="1340604"/>
            <a:ext cx="4705164" cy="288913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3"/>
          <p:cNvSpPr txBox="1"/>
          <p:nvPr/>
        </p:nvSpPr>
        <p:spPr>
          <a:xfrm>
            <a:off x="266330" y="6525087"/>
            <a:ext cx="458975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r-Latn-R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picture: https://www.eifl.net/events/eifl-open-science-train-trainer-bootcamp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13"/>
          <p:cNvPicPr preferRelativeResize="0"/>
          <p:nvPr/>
        </p:nvPicPr>
        <p:blipFill rotWithShape="1">
          <a:blip r:embed="rId4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3"/>
          <p:cNvSpPr txBox="1"/>
          <p:nvPr/>
        </p:nvSpPr>
        <p:spPr>
          <a:xfrm>
            <a:off x="1233995" y="4296792"/>
            <a:ext cx="99075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r-Latn-R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REPOSITORIES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sr-Latn-R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Ljiljana Radisavljević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Librarian and Repository Manager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Institute for Vegetable Crops Smederevska Palanka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SERBIA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 of the team of the end-user support at the Computer Centre of Belgrade University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2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Trainig material</a:t>
            </a:r>
            <a:endParaRPr/>
          </a:p>
        </p:txBody>
      </p:sp>
      <p:sp>
        <p:nvSpPr>
          <p:cNvPr id="174" name="Google Shape;174;p22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sr-Latn-RS"/>
              <a:t>For repository managers:</a:t>
            </a:r>
            <a:endParaRPr b="1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-Latn-RS"/>
              <a:t>Detailed</a:t>
            </a:r>
            <a:r>
              <a:rPr lang="sr-Latn-RS"/>
              <a:t> USER MANUAL - constantly updated as the system grows</a:t>
            </a:r>
            <a:endParaRPr/>
          </a:p>
        </p:txBody>
      </p:sp>
      <p:pic>
        <p:nvPicPr>
          <p:cNvPr id="175" name="Google Shape;17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0324" y="2759174"/>
            <a:ext cx="3021400" cy="3379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5325" y="2759175"/>
            <a:ext cx="3138500" cy="351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9675" y="2759175"/>
            <a:ext cx="4592276" cy="138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2"/>
          <p:cNvPicPr preferRelativeResize="0"/>
          <p:nvPr/>
        </p:nvPicPr>
        <p:blipFill rotWithShape="1">
          <a:blip r:embed="rId6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6550" y="181275"/>
            <a:ext cx="7861601" cy="604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3"/>
          <p:cNvSpPr txBox="1"/>
          <p:nvPr/>
        </p:nvSpPr>
        <p:spPr>
          <a:xfrm>
            <a:off x="308275" y="985650"/>
            <a:ext cx="3330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600">
                <a:latin typeface="Calibri"/>
                <a:ea typeface="Calibri"/>
                <a:cs typeface="Calibri"/>
                <a:sym typeface="Calibri"/>
              </a:rPr>
              <a:t>Dublin Core fields explained in detail: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23"/>
          <p:cNvPicPr preferRelativeResize="0"/>
          <p:nvPr/>
        </p:nvPicPr>
        <p:blipFill rotWithShape="1">
          <a:blip r:embed="rId4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How to make collections and give privileges to registered users</a:t>
            </a:r>
            <a:endParaRPr/>
          </a:p>
        </p:txBody>
      </p:sp>
      <p:pic>
        <p:nvPicPr>
          <p:cNvPr id="191" name="Google Shape;19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7225" y="1942613"/>
            <a:ext cx="9718500" cy="382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4"/>
          <p:cNvPicPr preferRelativeResize="0"/>
          <p:nvPr/>
        </p:nvPicPr>
        <p:blipFill rotWithShape="1">
          <a:blip r:embed="rId4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Procedures (depositing, approving deposits, metadata corrections and updates</a:t>
            </a:r>
            <a:r>
              <a:rPr lang="sr-Latn-RS" sz="3800"/>
              <a:t>)</a:t>
            </a:r>
            <a:endParaRPr sz="3800"/>
          </a:p>
        </p:txBody>
      </p:sp>
      <p:pic>
        <p:nvPicPr>
          <p:cNvPr id="198" name="Google Shape;19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2325" y="1889800"/>
            <a:ext cx="9777151" cy="4068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5"/>
          <p:cNvPicPr preferRelativeResize="0"/>
          <p:nvPr/>
        </p:nvPicPr>
        <p:blipFill rotWithShape="1">
          <a:blip r:embed="rId4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6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Different versions of manuscripts and how to relate them (AAM, VoR)</a:t>
            </a:r>
            <a:endParaRPr/>
          </a:p>
        </p:txBody>
      </p:sp>
      <p:pic>
        <p:nvPicPr>
          <p:cNvPr id="205" name="Google Shape;20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2549" y="1868525"/>
            <a:ext cx="4938701" cy="4057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6"/>
          <p:cNvPicPr preferRelativeResize="0"/>
          <p:nvPr/>
        </p:nvPicPr>
        <p:blipFill rotWithShape="1">
          <a:blip r:embed="rId4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22850" y="2368266"/>
            <a:ext cx="5955951" cy="3334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7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How to map an item in other collections</a:t>
            </a:r>
            <a:endParaRPr/>
          </a:p>
        </p:txBody>
      </p:sp>
      <p:pic>
        <p:nvPicPr>
          <p:cNvPr id="213" name="Google Shape;21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4138" y="2017025"/>
            <a:ext cx="9383724" cy="429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7"/>
          <p:cNvPicPr preferRelativeResize="0"/>
          <p:nvPr/>
        </p:nvPicPr>
        <p:blipFill rotWithShape="1">
          <a:blip r:embed="rId4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8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r-Latn-RS" sz="3620"/>
              <a:t>Additional detailed information about other services, such as: Scopus, Web of Science, Core, Unpaywall ...</a:t>
            </a:r>
            <a:endParaRPr sz="3620"/>
          </a:p>
        </p:txBody>
      </p:sp>
      <p:pic>
        <p:nvPicPr>
          <p:cNvPr id="220" name="Google Shape;22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5174" y="1889800"/>
            <a:ext cx="9984725" cy="422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8"/>
          <p:cNvPicPr preferRelativeResize="0"/>
          <p:nvPr/>
        </p:nvPicPr>
        <p:blipFill rotWithShape="1">
          <a:blip r:embed="rId4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For Researchers</a:t>
            </a:r>
            <a:endParaRPr/>
          </a:p>
        </p:txBody>
      </p:sp>
      <p:sp>
        <p:nvSpPr>
          <p:cNvPr id="227" name="Google Shape;227;p29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OA policies and mandates (brief intro)</a:t>
            </a: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b="1" lang="sr-Latn-RS" sz="28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Repository features and functions - User manual</a:t>
            </a:r>
            <a:endParaRPr b="1" sz="2800"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Depositing</a:t>
            </a: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Self-archiving, VoR/AAM, Sherpa Romeo (brief intro)</a:t>
            </a: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Visibility, interoperability and integrations (aggregators, ORCID, Google Scholar)</a:t>
            </a: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Repositories vs. social media; repositories vs. failed national CRIS systems</a:t>
            </a: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Q&amp;A + deconstructing misconceptions</a:t>
            </a: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28" name="Google Shape;228;p29"/>
          <p:cNvPicPr preferRelativeResize="0"/>
          <p:nvPr/>
        </p:nvPicPr>
        <p:blipFill rotWithShape="1">
          <a:blip r:embed="rId3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0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User manual as a training material</a:t>
            </a:r>
            <a:endParaRPr/>
          </a:p>
        </p:txBody>
      </p:sp>
      <p:sp>
        <p:nvSpPr>
          <p:cNvPr id="234" name="Google Shape;234;p30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Using open-source software and crowdsourced materials to create a manual: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-"/>
            </a:pP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software: locally hosted MediaWiki;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case hosting is not available, alternatives include free mediawiki hosting options </a:t>
            </a: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sr-Latn-RS" sz="18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https://biowikifarm.net/meta/Biowikifarm</a:t>
            </a: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sr-Latn-RS" sz="18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https://miraheze.org/</a:t>
            </a: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sr-Latn-RS" sz="18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https://neowiki.neoseeker.com/wiki/Alternative_To_Wikia</a:t>
            </a: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-"/>
            </a:pP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Materials created by multiple trainers over a period of two years are compiled and edited.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Advantages: no cost, easy to edit and update, unlimited space for extensible materials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200"/>
              </a:spcAft>
              <a:buNone/>
            </a:pPr>
            <a:r>
              <a:t/>
            </a:r>
            <a:endParaRPr/>
          </a:p>
        </p:txBody>
      </p:sp>
      <p:pic>
        <p:nvPicPr>
          <p:cNvPr id="235" name="Google Shape;235;p30"/>
          <p:cNvPicPr preferRelativeResize="0"/>
          <p:nvPr/>
        </p:nvPicPr>
        <p:blipFill rotWithShape="1">
          <a:blip r:embed="rId6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1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User manual - online</a:t>
            </a:r>
            <a:endParaRPr/>
          </a:p>
        </p:txBody>
      </p:sp>
      <p:sp>
        <p:nvSpPr>
          <p:cNvPr id="241" name="Google Shape;241;p31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r-Latn-RS" u="sng">
                <a:solidFill>
                  <a:schemeClr val="hlink"/>
                </a:solidFill>
                <a:hlinkClick r:id="rId3"/>
              </a:rPr>
              <a:t>https://repowiki.rcub.bg.ac.rs/index.php/Uputstvo_za_korisnike_repozitorijuma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r-Latn-RS" u="sng">
                <a:solidFill>
                  <a:schemeClr val="hlink"/>
                </a:solidFill>
                <a:hlinkClick r:id="rId4"/>
              </a:rPr>
              <a:t>https://repowiki.rcub.bg.ac.rs/index.php/TRAP-RCUB_Repository_Infrastructure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200"/>
              </a:spcAft>
              <a:buNone/>
            </a:pPr>
            <a:r>
              <a:t/>
            </a:r>
            <a:endParaRPr/>
          </a:p>
        </p:txBody>
      </p:sp>
      <p:pic>
        <p:nvPicPr>
          <p:cNvPr id="242" name="Google Shape;242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09550" y="2651650"/>
            <a:ext cx="2924400" cy="356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45575" y="2885738"/>
            <a:ext cx="4133849" cy="309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1"/>
          <p:cNvPicPr preferRelativeResize="0"/>
          <p:nvPr/>
        </p:nvPicPr>
        <p:blipFill rotWithShape="1">
          <a:blip r:embed="rId7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/>
          <p:nvPr>
            <p:ph type="title"/>
          </p:nvPr>
        </p:nvSpPr>
        <p:spPr>
          <a:xfrm>
            <a:off x="1217275" y="678026"/>
            <a:ext cx="9818400" cy="802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sr-Latn-R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repository?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4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85000" lnSpcReduction="20000"/>
          </a:bodyPr>
          <a:lstStyle/>
          <a:p>
            <a:pPr indent="-377031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sr-Latn-RS" sz="2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 archive for collecting, preserving, and disseminating digital material</a:t>
            </a:r>
            <a:endParaRPr sz="2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77031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sr-Latn-RS" sz="2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sort of </a:t>
            </a:r>
            <a:r>
              <a:rPr b="1" i="1" lang="sr-Latn-RS" sz="2750">
                <a:solidFill>
                  <a:schemeClr val="dk1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digital library</a:t>
            </a:r>
            <a:r>
              <a:rPr lang="sr-Latn-RS" sz="2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2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(collecting, classifying, describing, curating, preserving, and providing access)</a:t>
            </a:r>
            <a:endParaRPr sz="2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77031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sr-Latn-RS" sz="27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true power of repositories lies in:</a:t>
            </a:r>
            <a:endParaRPr sz="275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5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77031" lvl="0" marL="9144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b="1" i="1" lang="sr-Latn-RS" sz="27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open access</a:t>
            </a:r>
            <a:r>
              <a:rPr lang="sr-Latn-RS" sz="27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sr-Latn-RS" sz="2750" u="sng">
                <a:solidFill>
                  <a:schemeClr val="hlink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  <a:hlinkClick r:id="rId4"/>
              </a:rPr>
              <a:t>Open access - Wikipedia</a:t>
            </a:r>
            <a:r>
              <a:rPr lang="sr-Latn-RS" sz="27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</a:t>
            </a:r>
            <a:endParaRPr sz="275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0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sr-Latn-RS" sz="26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free, immediate and permanent access to digitalized documents for anyone to use, download and distribute respecting the </a:t>
            </a:r>
            <a:r>
              <a:rPr lang="sr-Latn-RS" sz="26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authorship</a:t>
            </a:r>
            <a:r>
              <a:rPr lang="sr-Latn-RS" sz="26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rights)</a:t>
            </a:r>
            <a:endParaRPr sz="265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71633" lvl="0" marL="9144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ct val="100000"/>
              <a:buFont typeface="Arial"/>
              <a:buChar char="-"/>
            </a:pPr>
            <a:r>
              <a:rPr b="1" i="1" lang="sr-Latn-RS" sz="26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interoperability</a:t>
            </a:r>
            <a:r>
              <a:rPr lang="sr-Latn-RS" sz="26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(information exchange</a:t>
            </a:r>
            <a:r>
              <a:rPr lang="sr-Latn-RS" sz="27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 - </a:t>
            </a:r>
            <a:r>
              <a:rPr lang="sr-Latn-RS" sz="2700">
                <a:solidFill>
                  <a:srgbClr val="2021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connecting and tying together - the ability to interact </a:t>
            </a:r>
            <a:endParaRPr sz="27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5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64516"/>
              <a:buNone/>
            </a:pPr>
            <a:r>
              <a:t/>
            </a:r>
            <a:endParaRPr sz="3100"/>
          </a:p>
        </p:txBody>
      </p:sp>
      <p:pic>
        <p:nvPicPr>
          <p:cNvPr id="112" name="Google Shape;112;p14"/>
          <p:cNvPicPr preferRelativeResize="0"/>
          <p:nvPr/>
        </p:nvPicPr>
        <p:blipFill rotWithShape="1">
          <a:blip r:embed="rId5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850" y="419925"/>
            <a:ext cx="4890325" cy="509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9725" y="952775"/>
            <a:ext cx="5184925" cy="5379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06523" y="152400"/>
            <a:ext cx="4633075" cy="479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2"/>
          <p:cNvPicPr preferRelativeResize="0"/>
          <p:nvPr/>
        </p:nvPicPr>
        <p:blipFill rotWithShape="1">
          <a:blip r:embed="rId6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2775" y="1767500"/>
            <a:ext cx="7460400" cy="4080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3"/>
          <p:cNvSpPr txBox="1"/>
          <p:nvPr/>
        </p:nvSpPr>
        <p:spPr>
          <a:xfrm>
            <a:off x="962150" y="105200"/>
            <a:ext cx="9696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800">
                <a:latin typeface="Calibri"/>
                <a:ea typeface="Calibri"/>
                <a:cs typeface="Calibri"/>
                <a:sym typeface="Calibri"/>
              </a:rPr>
              <a:t>Zoom video calls - proved to be a very useful tool</a:t>
            </a:r>
            <a:endParaRPr sz="5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p33"/>
          <p:cNvPicPr preferRelativeResize="0"/>
          <p:nvPr/>
        </p:nvPicPr>
        <p:blipFill rotWithShape="1">
          <a:blip r:embed="rId4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85050" y="3655900"/>
            <a:ext cx="3344950" cy="24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3"/>
          <p:cNvSpPr txBox="1"/>
          <p:nvPr/>
        </p:nvSpPr>
        <p:spPr>
          <a:xfrm>
            <a:off x="8329375" y="5567438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100">
                <a:solidFill>
                  <a:schemeClr val="dk1"/>
                </a:solidFill>
              </a:rPr>
              <a:t>Photo by</a:t>
            </a:r>
            <a:r>
              <a:rPr lang="sr-Latn-RS" sz="1100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sr-Latn-RS" sz="1100" u="sng">
                <a:solidFill>
                  <a:schemeClr val="hlink"/>
                </a:solidFill>
                <a:hlinkClick r:id="rId7"/>
              </a:rPr>
              <a:t>Chris Montgomery</a:t>
            </a:r>
            <a:r>
              <a:rPr lang="sr-Latn-RS" sz="1100">
                <a:solidFill>
                  <a:schemeClr val="dk1"/>
                </a:solidFill>
              </a:rPr>
              <a:t> on</a:t>
            </a:r>
            <a:r>
              <a:rPr lang="sr-Latn-RS" sz="1100">
                <a:solidFill>
                  <a:schemeClr val="dk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sr-Latn-RS" sz="1100" u="sng">
                <a:solidFill>
                  <a:schemeClr val="hlink"/>
                </a:solidFill>
                <a:hlinkClick r:id="rId9"/>
              </a:rPr>
              <a:t>Unsplash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23950"/>
            <a:ext cx="12276900" cy="8047548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4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sr-Latn-R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0" i="0" lang="sr-Latn-RS" sz="4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raining challenges</a:t>
            </a:r>
            <a:endParaRPr/>
          </a:p>
        </p:txBody>
      </p:sp>
      <p:pic>
        <p:nvPicPr>
          <p:cNvPr id="268" name="Google Shape;268;p34"/>
          <p:cNvPicPr preferRelativeResize="0"/>
          <p:nvPr/>
        </p:nvPicPr>
        <p:blipFill rotWithShape="1">
          <a:blip r:embed="rId4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4"/>
          <p:cNvSpPr txBox="1"/>
          <p:nvPr/>
        </p:nvSpPr>
        <p:spPr>
          <a:xfrm>
            <a:off x="8714300" y="-67400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100">
                <a:solidFill>
                  <a:schemeClr val="dk1"/>
                </a:solidFill>
              </a:rPr>
              <a:t>Photo by</a:t>
            </a:r>
            <a:r>
              <a:rPr lang="sr-Latn-RS" sz="110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sr-Latn-RS" sz="1100" u="sng">
                <a:solidFill>
                  <a:schemeClr val="hlink"/>
                </a:solidFill>
                <a:hlinkClick r:id="rId6"/>
              </a:rPr>
              <a:t>Agence Olloweb</a:t>
            </a:r>
            <a:r>
              <a:rPr lang="sr-Latn-RS" sz="1100">
                <a:solidFill>
                  <a:schemeClr val="dk1"/>
                </a:solidFill>
              </a:rPr>
              <a:t> on</a:t>
            </a:r>
            <a:r>
              <a:rPr lang="sr-Latn-RS" sz="1100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sr-Latn-RS" sz="1100" u="sng">
                <a:solidFill>
                  <a:schemeClr val="hlink"/>
                </a:solidFill>
                <a:hlinkClick r:id="rId8"/>
              </a:rPr>
              <a:t>Unsplash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5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Misconceptions about copyright</a:t>
            </a:r>
            <a:endParaRPr/>
          </a:p>
        </p:txBody>
      </p:sp>
      <p:sp>
        <p:nvSpPr>
          <p:cNvPr id="275" name="Google Shape;275;p35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rmAutofit fontScale="92500" lnSpcReduction="20000"/>
          </a:bodyPr>
          <a:lstStyle/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58298" lvl="0" marL="457200" rtl="0" algn="l">
              <a:spcBef>
                <a:spcPts val="1200"/>
              </a:spcBef>
              <a:spcAft>
                <a:spcPts val="0"/>
              </a:spcAft>
              <a:buSzPct val="91694"/>
              <a:buChar char="-"/>
            </a:pPr>
            <a:r>
              <a:rPr lang="sr-Latn-RS" sz="2408"/>
              <a:t>Researchers think they can not publish unless they transfer their copyrights to publishers</a:t>
            </a:r>
            <a:endParaRPr sz="24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r-Latn-RS" sz="2408"/>
              <a:t>	Solution:</a:t>
            </a:r>
            <a:endParaRPr sz="24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r-Latn-RS" sz="2408"/>
              <a:t>	Good </a:t>
            </a:r>
            <a:r>
              <a:rPr lang="sr-Latn-RS" sz="2408"/>
              <a:t>knowledge</a:t>
            </a:r>
            <a:r>
              <a:rPr lang="sr-Latn-RS" sz="2408"/>
              <a:t> of</a:t>
            </a:r>
            <a:endParaRPr sz="2408"/>
          </a:p>
          <a:p>
            <a:pPr indent="-358298" lvl="0" marL="4572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sr-Latn-RS" sz="2208">
                <a:solidFill>
                  <a:schemeClr val="dk1"/>
                </a:solidFill>
              </a:rPr>
              <a:t>OA policies;</a:t>
            </a:r>
            <a:endParaRPr sz="2208">
              <a:solidFill>
                <a:schemeClr val="dk1"/>
              </a:solidFill>
            </a:endParaRPr>
          </a:p>
          <a:p>
            <a:pPr indent="-358298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sr-Latn-RS" sz="2208" u="sng">
                <a:solidFill>
                  <a:schemeClr val="hlink"/>
                </a:solidFill>
                <a:hlinkClick r:id="rId3"/>
              </a:rPr>
              <a:t>Rights Retention Strategy</a:t>
            </a:r>
            <a:r>
              <a:rPr lang="sr-Latn-RS" sz="2208">
                <a:solidFill>
                  <a:schemeClr val="dk1"/>
                </a:solidFill>
              </a:rPr>
              <a:t>;</a:t>
            </a:r>
            <a:endParaRPr sz="2208">
              <a:solidFill>
                <a:schemeClr val="dk1"/>
              </a:solidFill>
            </a:endParaRPr>
          </a:p>
          <a:p>
            <a:pPr indent="-358298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sr-Latn-RS" sz="2208">
                <a:solidFill>
                  <a:schemeClr val="dk1"/>
                </a:solidFill>
              </a:rPr>
              <a:t>intellectual property</a:t>
            </a:r>
            <a:endParaRPr sz="2208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200"/>
              </a:spcAft>
              <a:buNone/>
            </a:pPr>
            <a:r>
              <a:t/>
            </a:r>
            <a:endParaRPr/>
          </a:p>
        </p:txBody>
      </p:sp>
      <p:pic>
        <p:nvPicPr>
          <p:cNvPr id="276" name="Google Shape;276;p35"/>
          <p:cNvPicPr preferRelativeResize="0"/>
          <p:nvPr/>
        </p:nvPicPr>
        <p:blipFill rotWithShape="1">
          <a:blip r:embed="rId4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6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>
                <a:solidFill>
                  <a:schemeClr val="dk1"/>
                </a:solidFill>
              </a:rPr>
              <a:t>One trainer and many trainees and questions</a:t>
            </a:r>
            <a:endParaRPr/>
          </a:p>
        </p:txBody>
      </p:sp>
      <p:sp>
        <p:nvSpPr>
          <p:cNvPr id="282" name="Google Shape;282;p36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-"/>
            </a:pPr>
            <a:r>
              <a:rPr lang="sr-Latn-RS" sz="2200">
                <a:solidFill>
                  <a:schemeClr val="dk1"/>
                </a:solidFill>
              </a:rPr>
              <a:t>Many topics - not enough time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-"/>
            </a:pPr>
            <a:r>
              <a:rPr lang="sr-Latn-RS" sz="2200">
                <a:solidFill>
                  <a:schemeClr val="dk1"/>
                </a:solidFill>
              </a:rPr>
              <a:t>Wide range of important things to know 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-"/>
            </a:pPr>
            <a:r>
              <a:rPr lang="sr-Latn-RS" sz="2200">
                <a:solidFill>
                  <a:schemeClr val="dk1"/>
                </a:solidFill>
              </a:rPr>
              <a:t>Too many questions, not enough time to reach to everyone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200">
                <a:solidFill>
                  <a:schemeClr val="dk1"/>
                </a:solidFill>
              </a:rPr>
              <a:t>Solutions: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</a:pPr>
            <a:r>
              <a:rPr lang="sr-Latn-RS" sz="2200">
                <a:solidFill>
                  <a:schemeClr val="dk1"/>
                </a:solidFill>
              </a:rPr>
              <a:t>Team work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</a:pPr>
            <a:r>
              <a:rPr lang="sr-Latn-RS" sz="2200">
                <a:solidFill>
                  <a:schemeClr val="dk1"/>
                </a:solidFill>
              </a:rPr>
              <a:t>Include Librarian (RM)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</a:pPr>
            <a:r>
              <a:rPr lang="sr-Latn-RS" sz="2200">
                <a:solidFill>
                  <a:schemeClr val="dk1"/>
                </a:solidFill>
              </a:rPr>
              <a:t>Always anser questions for the chat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</a:pPr>
            <a:r>
              <a:rPr lang="sr-Latn-RS" sz="2200">
                <a:solidFill>
                  <a:schemeClr val="dk1"/>
                </a:solidFill>
              </a:rPr>
              <a:t>User support 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</a:pPr>
            <a:r>
              <a:rPr lang="sr-Latn-RS" sz="2200">
                <a:solidFill>
                  <a:schemeClr val="dk1"/>
                </a:solidFill>
              </a:rPr>
              <a:t>Follow-up trainings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283" name="Google Shape;283;p36"/>
          <p:cNvPicPr preferRelativeResize="0"/>
          <p:nvPr/>
        </p:nvPicPr>
        <p:blipFill rotWithShape="1">
          <a:blip r:embed="rId3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>
                <a:solidFill>
                  <a:schemeClr val="dk1"/>
                </a:solidFill>
              </a:rPr>
              <a:t>Challenge: </a:t>
            </a:r>
            <a:r>
              <a:rPr lang="sr-Latn-RS">
                <a:solidFill>
                  <a:schemeClr val="dk1"/>
                </a:solidFill>
              </a:rPr>
              <a:t>technical issues</a:t>
            </a:r>
            <a:endParaRPr/>
          </a:p>
        </p:txBody>
      </p:sp>
      <p:sp>
        <p:nvSpPr>
          <p:cNvPr id="289" name="Google Shape;289;p37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sr-Latn-RS" sz="2700" u="sng"/>
              <a:t>no internet connection</a:t>
            </a:r>
            <a:endParaRPr b="1" sz="2700" u="sng"/>
          </a:p>
          <a:p>
            <a:pPr indent="-387350" lvl="0" marL="4572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-"/>
            </a:pPr>
            <a:r>
              <a:rPr lang="sr-Latn-RS" sz="2500">
                <a:solidFill>
                  <a:schemeClr val="dk1"/>
                </a:solidFill>
              </a:rPr>
              <a:t>PDF user manual</a:t>
            </a:r>
            <a:endParaRPr sz="2500">
              <a:solidFill>
                <a:schemeClr val="dk1"/>
              </a:solidFill>
            </a:endParaRPr>
          </a:p>
          <a:p>
            <a:pPr indent="-3873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-"/>
            </a:pPr>
            <a:r>
              <a:rPr lang="sr-Latn-RS" sz="2500">
                <a:solidFill>
                  <a:schemeClr val="dk1"/>
                </a:solidFill>
              </a:rPr>
              <a:t>slides to play off line</a:t>
            </a:r>
            <a:endParaRPr sz="2500">
              <a:solidFill>
                <a:schemeClr val="dk1"/>
              </a:solidFill>
            </a:endParaRPr>
          </a:p>
          <a:p>
            <a:pPr indent="-3873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-"/>
            </a:pPr>
            <a:r>
              <a:rPr lang="sr-Latn-RS" sz="2500">
                <a:solidFill>
                  <a:schemeClr val="dk1"/>
                </a:solidFill>
              </a:rPr>
              <a:t>help from your team - someone from your team can “step in”</a:t>
            </a:r>
            <a:endParaRPr sz="2500">
              <a:solidFill>
                <a:schemeClr val="dk1"/>
              </a:solidFill>
            </a:endParaRPr>
          </a:p>
          <a:p>
            <a:pPr indent="-3873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-"/>
            </a:pPr>
            <a:r>
              <a:rPr lang="sr-Latn-RS" sz="2500">
                <a:solidFill>
                  <a:schemeClr val="dk1"/>
                </a:solidFill>
              </a:rPr>
              <a:t>alternative communication chanel (viber)</a:t>
            </a:r>
            <a:endParaRPr sz="2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sr-Latn-RS" sz="2500" u="sng">
                <a:solidFill>
                  <a:schemeClr val="dk1"/>
                </a:solidFill>
              </a:rPr>
              <a:t>no electricity</a:t>
            </a:r>
            <a:endParaRPr b="1" sz="2500" u="sng">
              <a:solidFill>
                <a:schemeClr val="dk1"/>
              </a:solidFill>
            </a:endParaRPr>
          </a:p>
          <a:p>
            <a:pPr indent="-3873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-"/>
            </a:pPr>
            <a:r>
              <a:rPr lang="sr-Latn-RS" sz="2500">
                <a:solidFill>
                  <a:schemeClr val="dk1"/>
                </a:solidFill>
              </a:rPr>
              <a:t>printed material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290" name="Google Shape;290;p37"/>
          <p:cNvPicPr preferRelativeResize="0"/>
          <p:nvPr/>
        </p:nvPicPr>
        <p:blipFill rotWithShape="1">
          <a:blip r:embed="rId3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8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N</a:t>
            </a:r>
            <a:r>
              <a:rPr lang="sr-Latn-RS"/>
              <a:t>ot the same level of knowledge</a:t>
            </a:r>
            <a:endParaRPr/>
          </a:p>
        </p:txBody>
      </p:sp>
      <p:sp>
        <p:nvSpPr>
          <p:cNvPr id="296" name="Google Shape;296;p38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r-Latn-RS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sr-Latn-RS"/>
              <a:t>  	</a:t>
            </a:r>
            <a:r>
              <a:rPr b="1" lang="sr-Latn-RS" sz="2300" u="sng"/>
              <a:t>Researchers</a:t>
            </a:r>
            <a:endParaRPr b="1" sz="2300" u="sng"/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SzPts val="2100"/>
              <a:buChar char="-"/>
            </a:pPr>
            <a:r>
              <a:rPr lang="sr-Latn-RS" sz="2300"/>
              <a:t>Not keeping track of all new issues regarding publishing</a:t>
            </a:r>
            <a:endParaRPr sz="23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sr-Latn-RS" sz="2300"/>
              <a:t>Possible solutions: </a:t>
            </a:r>
            <a:endParaRPr i="1" sz="2300"/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SzPts val="2100"/>
              <a:buChar char="-"/>
            </a:pPr>
            <a:r>
              <a:rPr lang="sr-Latn-RS" sz="2300"/>
              <a:t>follow up trainings regarding other issues</a:t>
            </a:r>
            <a:endParaRPr sz="23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sr-Latn-RS" sz="2300"/>
              <a:t>Training of the young academics and researchers</a:t>
            </a:r>
            <a:endParaRPr sz="2300"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sr-Latn-RS" sz="2300" u="sng"/>
              <a:t>Repository managers</a:t>
            </a:r>
            <a:endParaRPr b="1" sz="2300" u="sng"/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SzPts val="2100"/>
              <a:buChar char="-"/>
            </a:pPr>
            <a:r>
              <a:rPr lang="sr-Latn-RS" sz="2300"/>
              <a:t>Not motivated for another obligation</a:t>
            </a:r>
            <a:endParaRPr sz="23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sr-Latn-RS" sz="2300"/>
              <a:t>Not educated in this field and unable to understand</a:t>
            </a:r>
            <a:endParaRPr sz="2300"/>
          </a:p>
        </p:txBody>
      </p:sp>
      <p:pic>
        <p:nvPicPr>
          <p:cNvPr id="297" name="Google Shape;297;p38"/>
          <p:cNvPicPr preferRelativeResize="0"/>
          <p:nvPr/>
        </p:nvPicPr>
        <p:blipFill rotWithShape="1">
          <a:blip r:embed="rId3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9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Why deposit?</a:t>
            </a:r>
            <a:endParaRPr/>
          </a:p>
        </p:txBody>
      </p:sp>
      <p:sp>
        <p:nvSpPr>
          <p:cNvPr id="303" name="Google Shape;303;p39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300"/>
              <a:buFont typeface="Arial"/>
              <a:buChar char="-"/>
            </a:pPr>
            <a:r>
              <a:rPr lang="sr-Latn-RS" sz="2500">
                <a:latin typeface="Arial"/>
                <a:ea typeface="Arial"/>
                <a:cs typeface="Arial"/>
                <a:sym typeface="Arial"/>
              </a:rPr>
              <a:t>Increase impact - higher chance to get cited</a:t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-"/>
            </a:pPr>
            <a:r>
              <a:rPr lang="sr-Latn-RS" sz="2500">
                <a:latin typeface="Arial"/>
                <a:ea typeface="Arial"/>
                <a:cs typeface="Arial"/>
                <a:sym typeface="Arial"/>
              </a:rPr>
              <a:t>Increase </a:t>
            </a:r>
            <a:r>
              <a:rPr lang="sr-Latn-RS" sz="2500">
                <a:latin typeface="Arial"/>
                <a:ea typeface="Arial"/>
                <a:cs typeface="Arial"/>
                <a:sym typeface="Arial"/>
              </a:rPr>
              <a:t>opportunity</a:t>
            </a:r>
            <a:r>
              <a:rPr lang="sr-Latn-RS" sz="2500">
                <a:latin typeface="Arial"/>
                <a:ea typeface="Arial"/>
                <a:cs typeface="Arial"/>
                <a:sym typeface="Arial"/>
              </a:rPr>
              <a:t> - more collaboration and funding </a:t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-"/>
            </a:pPr>
            <a:r>
              <a:rPr lang="sr-Latn-RS" sz="2500">
                <a:latin typeface="Arial"/>
                <a:ea typeface="Arial"/>
                <a:cs typeface="Arial"/>
                <a:sym typeface="Arial"/>
              </a:rPr>
              <a:t>Increase readership - making research </a:t>
            </a:r>
            <a:r>
              <a:rPr lang="sr-Latn-RS" sz="2500">
                <a:latin typeface="Arial"/>
                <a:ea typeface="Arial"/>
                <a:cs typeface="Arial"/>
                <a:sym typeface="Arial"/>
              </a:rPr>
              <a:t>freely</a:t>
            </a:r>
            <a:r>
              <a:rPr lang="sr-Latn-RS" sz="2500">
                <a:latin typeface="Arial"/>
                <a:ea typeface="Arial"/>
                <a:cs typeface="Arial"/>
                <a:sym typeface="Arial"/>
              </a:rPr>
              <a:t> available to readers </a:t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-"/>
            </a:pPr>
            <a:r>
              <a:rPr lang="sr-Latn-RS" sz="2500">
                <a:latin typeface="Arial"/>
                <a:ea typeface="Arial"/>
                <a:cs typeface="Arial"/>
                <a:sym typeface="Arial"/>
              </a:rPr>
              <a:t>Increase visibility </a:t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200"/>
              </a:spcAft>
              <a:buNone/>
            </a:pPr>
            <a:r>
              <a:t/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39"/>
          <p:cNvPicPr preferRelativeResize="0"/>
          <p:nvPr/>
        </p:nvPicPr>
        <p:blipFill rotWithShape="1">
          <a:blip r:embed="rId3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/>
          <p:nvPr>
            <p:ph type="title"/>
          </p:nvPr>
        </p:nvSpPr>
        <p:spPr>
          <a:xfrm>
            <a:off x="1097275" y="1037652"/>
            <a:ext cx="10058400" cy="69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-Latn-RS">
                <a:latin typeface="Arial"/>
                <a:ea typeface="Arial"/>
                <a:cs typeface="Arial"/>
                <a:sym typeface="Arial"/>
              </a:rPr>
              <a:t>Typology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5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9144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Latn-RS" sz="250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Institutional</a:t>
            </a:r>
            <a:r>
              <a:rPr lang="sr-Latn-RS" sz="250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sr-Latn-RS" sz="2500" u="sng">
                <a:solidFill>
                  <a:schemeClr val="hlink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  <a:hlinkClick r:id="rId3"/>
              </a:rPr>
              <a:t>Institutional repository - Wikipedia</a:t>
            </a:r>
            <a:r>
              <a:rPr lang="sr-Latn-RS" sz="250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 - contains </a:t>
            </a:r>
            <a:r>
              <a:rPr lang="sr-Latn-RS" sz="25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intellectual output of an institution, particularly a research institution </a:t>
            </a:r>
            <a:endParaRPr sz="25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9144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solidFill>
                <a:srgbClr val="333333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9144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Latn-RS" sz="250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Thematic</a:t>
            </a:r>
            <a:r>
              <a:rPr lang="sr-Latn-RS" sz="250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sr-Latn-RS" sz="250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 Disciplinary</a:t>
            </a:r>
            <a:r>
              <a:rPr lang="sr-Latn-RS" sz="250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sr-Latn-RS" sz="2500">
                <a:solidFill>
                  <a:srgbClr val="1E1E1E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material in the same scientific field (chemistry, biology, spacial planning…) for example: </a:t>
            </a:r>
            <a:r>
              <a:rPr lang="sr-Latn-RS" sz="2500" u="sng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4"/>
              </a:rPr>
              <a:t>AquaDocs</a:t>
            </a:r>
            <a:endParaRPr sz="2500">
              <a:solidFill>
                <a:srgbClr val="1E1E1E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9144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solidFill>
                <a:srgbClr val="333333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9144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Latn-RS" sz="250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Generalist </a:t>
            </a:r>
            <a:r>
              <a:rPr lang="sr-Latn-RS" sz="250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- general purpose open repositories - </a:t>
            </a:r>
            <a:r>
              <a:rPr lang="sr-Latn-RS" sz="2500">
                <a:solidFill>
                  <a:srgbClr val="20212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enable researchers from all disciplines to share and preserve their research outputs, regardless of size, format or subject.</a:t>
            </a:r>
            <a:endParaRPr sz="2500">
              <a:solidFill>
                <a:srgbClr val="333333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9144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-Latn-RS" sz="250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sr-Latn-RS" sz="2500" u="sng">
                <a:solidFill>
                  <a:schemeClr val="hlink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  <a:hlinkClick r:id="rId5"/>
              </a:rPr>
              <a:t>Zenodo</a:t>
            </a:r>
            <a:r>
              <a:rPr lang="sr-Latn-RS" sz="250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sr-Latn-RS" sz="2500" u="sng">
                <a:solidFill>
                  <a:schemeClr val="hlink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  <a:hlinkClick r:id="rId6"/>
              </a:rPr>
              <a:t>Figshare</a:t>
            </a:r>
            <a:r>
              <a:rPr lang="sr-Latn-RS" sz="250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 etc.) 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15"/>
          <p:cNvPicPr preferRelativeResize="0"/>
          <p:nvPr/>
        </p:nvPicPr>
        <p:blipFill rotWithShape="1">
          <a:blip r:embed="rId7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725" y="257050"/>
            <a:ext cx="6094251" cy="533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45900" y="1289975"/>
            <a:ext cx="5208649" cy="4606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6"/>
          <p:cNvPicPr preferRelativeResize="0"/>
          <p:nvPr/>
        </p:nvPicPr>
        <p:blipFill rotWithShape="1">
          <a:blip r:embed="rId5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t/>
            </a:r>
            <a:endParaRPr/>
          </a:p>
        </p:txBody>
      </p:sp>
      <p:graphicFrame>
        <p:nvGraphicFramePr>
          <p:cNvPr id="132" name="Google Shape;132;p17"/>
          <p:cNvGraphicFramePr/>
          <p:nvPr/>
        </p:nvGraphicFramePr>
        <p:xfrm>
          <a:off x="1012627" y="27061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{AEE8439C-2B13-49FD-B17B-17080F1083F8}</a:tableStyleId>
              </a:tblPr>
              <a:tblGrid>
                <a:gridCol w="2547925"/>
                <a:gridCol w="1538275"/>
                <a:gridCol w="2690225"/>
                <a:gridCol w="3342925"/>
              </a:tblGrid>
              <a:tr h="350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Context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76200" marB="76200" marR="76200" marL="7620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Audience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76200" marB="76200" marR="76200" marL="762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Format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76200" marB="76200" marR="76200" marL="762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Topics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76200" marB="76200" marR="76200" marL="76200"/>
                </a:tc>
              </a:tr>
              <a:tr h="102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 institutional repository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76200" marB="76200" marR="76200" marL="762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Researchers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76200" marB="76200" marR="76200" marL="76200" anchor="ctr"/>
                </a:tc>
                <a:tc>
                  <a:txBody>
                    <a:bodyPr/>
                    <a:lstStyle/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Lecture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Demo</a:t>
                      </a:r>
                      <a:endParaRPr/>
                    </a:p>
                  </a:txBody>
                  <a:tcPr marT="76200" marB="76200" marR="76200" marL="76200"/>
                </a:tc>
                <a:tc>
                  <a:txBody>
                    <a:bodyPr/>
                    <a:lstStyle/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Benefits of Open Access / Open Science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Repositories and visibility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Good practice examples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Repositories vs. social media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Zenodo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Q&amp;A</a:t>
                      </a:r>
                      <a:endParaRPr/>
                    </a:p>
                  </a:txBody>
                  <a:tcPr marT="76200" marB="76200" marR="76200" marL="76200"/>
                </a:tc>
              </a:tr>
              <a:tr h="1290725">
                <a:tc row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Institutional repository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76200" marB="76200" marR="76200" marL="762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Repository managers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76200" marB="76200" marR="76200" marL="76200" anchor="ctr"/>
                </a:tc>
                <a:tc>
                  <a:txBody>
                    <a:bodyPr/>
                    <a:lstStyle/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One-on-one training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Hands-on training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Consultations</a:t>
                      </a:r>
                      <a:endParaRPr/>
                    </a:p>
                  </a:txBody>
                  <a:tcPr marT="76200" marB="76200" marR="76200" marL="76200" anchor="ctr"/>
                </a:tc>
                <a:tc>
                  <a:txBody>
                    <a:bodyPr/>
                    <a:lstStyle/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OA policies and mandates (in detail)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Self-archiving policies, VoR/AAM, Sherpa Romeo (in detail)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Procedures (depositing, approving deposits, metadata corrections and updates, </a:t>
                      </a:r>
                      <a:r>
                        <a:rPr b="0" i="0" lang="sr-Latn-RS" sz="1100" u="sng" cap="none" strike="noStrike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3"/>
                        </a:rPr>
                        <a:t>additional tools and services</a:t>
                      </a: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Tips and tricks</a:t>
                      </a:r>
                      <a:endParaRPr/>
                    </a:p>
                  </a:txBody>
                  <a:tcPr marT="76200" marB="76200" marR="76200" marL="76200" anchor="ctr"/>
                </a:tc>
              </a:tr>
              <a:tr h="17983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Researchers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76200" marB="76200" marR="76200" marL="76200" anchor="ctr"/>
                </a:tc>
                <a:tc>
                  <a:txBody>
                    <a:bodyPr/>
                    <a:lstStyle/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Lecture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Demo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Hands-on training</a:t>
                      </a:r>
                      <a:endParaRPr/>
                    </a:p>
                  </a:txBody>
                  <a:tcPr marT="76200" marB="76200" marR="76200" marL="76200" anchor="ctr"/>
                </a:tc>
                <a:tc>
                  <a:txBody>
                    <a:bodyPr/>
                    <a:lstStyle/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OA policies and mandates (brief intro)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Repository features and functions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Depositing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Self-archiving, VoR/AAM, Sherpa Romeo (brief intro)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Visibility, interoperability and integrations (aggregators, ORCID, Google Scholar)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Repositories vs. social media; repositories vs. failed national CRIS systems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Q&amp;A + deconstructing misconceptions</a:t>
                      </a:r>
                      <a:endParaRPr/>
                    </a:p>
                  </a:txBody>
                  <a:tcPr marT="76200" marB="76200" marR="76200" marL="76200" anchor="ctr"/>
                </a:tc>
              </a:tr>
              <a:tr h="9369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Decision-</a:t>
                      </a:r>
                      <a:b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</a:b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makers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76200" marB="76200" marR="76200" marL="76200" anchor="ctr"/>
                </a:tc>
                <a:tc>
                  <a:txBody>
                    <a:bodyPr/>
                    <a:lstStyle/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Lecture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Consultations</a:t>
                      </a:r>
                      <a:endParaRPr/>
                    </a:p>
                  </a:txBody>
                  <a:tcPr marT="76200" marB="76200" marR="76200" marL="76200" anchor="ctr"/>
                </a:tc>
                <a:tc>
                  <a:txBody>
                    <a:bodyPr/>
                    <a:lstStyle/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OA policies and mandates 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Repository features and functions (brief intro)</a:t>
                      </a:r>
                      <a:endParaRPr/>
                    </a:p>
                    <a:p>
                      <a:pPr indent="-6985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b="0" i="0" lang="sr-Latn-RS" sz="11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Visibility, interoperability and integrations</a:t>
                      </a:r>
                      <a:endParaRPr/>
                    </a:p>
                  </a:txBody>
                  <a:tcPr marT="76200" marB="76200" marR="76200" marL="76200" anchor="ctr"/>
                </a:tc>
              </a:tr>
            </a:tbl>
          </a:graphicData>
        </a:graphic>
      </p:graphicFrame>
      <p:sp>
        <p:nvSpPr>
          <p:cNvPr id="133" name="Google Shape;133;p17"/>
          <p:cNvSpPr txBox="1"/>
          <p:nvPr/>
        </p:nvSpPr>
        <p:spPr>
          <a:xfrm>
            <a:off x="301841" y="6436312"/>
            <a:ext cx="118901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Table by Milica Ševkušić: </a:t>
            </a:r>
            <a:r>
              <a:rPr lang="sr-Latn-RS" sz="1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https://docs.google.com/presentation/d/1CQSWYOAvryK-ZCMxXy_Gwg8aSoyeCexx_e_qvnjeO2I/edit#slide=id.g7a1c1ab41f_0_21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17"/>
          <p:cNvPicPr preferRelativeResize="0"/>
          <p:nvPr/>
        </p:nvPicPr>
        <p:blipFill rotWithShape="1">
          <a:blip r:embed="rId5">
            <a:alphaModFix/>
          </a:blip>
          <a:srcRect b="0" l="-11234" r="0" t="-35281"/>
          <a:stretch/>
        </p:blipFill>
        <p:spPr>
          <a:xfrm>
            <a:off x="11032625" y="58711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 txBox="1"/>
          <p:nvPr>
            <p:ph type="title"/>
          </p:nvPr>
        </p:nvSpPr>
        <p:spPr>
          <a:xfrm>
            <a:off x="1128150" y="909625"/>
            <a:ext cx="9935700" cy="8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sr-Latn-R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0" i="0" lang="sr-Latn-RS" sz="44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ow to structure the training</a:t>
            </a:r>
            <a:endParaRPr/>
          </a:p>
        </p:txBody>
      </p:sp>
      <p:sp>
        <p:nvSpPr>
          <p:cNvPr id="140" name="Google Shape;140;p18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-375443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b="1" lang="sr-Latn-R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Basic information</a:t>
            </a: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about the repository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544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available to </a:t>
            </a:r>
            <a:r>
              <a:rPr b="1" lang="sr-Latn-R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unregistered</a:t>
            </a: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users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544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available to </a:t>
            </a:r>
            <a:r>
              <a:rPr b="1" lang="sr-Latn-R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registered </a:t>
            </a: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users?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544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</a:t>
            </a:r>
            <a:r>
              <a:rPr b="1" lang="sr-Latn-R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b="1" sz="25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544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</a:t>
            </a:r>
            <a:r>
              <a:rPr b="1" lang="sr-Latn-R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register</a:t>
            </a:r>
            <a:endParaRPr b="1" sz="25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544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</a:t>
            </a:r>
            <a:r>
              <a:rPr b="1" lang="sr-Latn-R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deposit / submit</a:t>
            </a: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(entry of metadata and document)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544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b="1" lang="sr-Latn-R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</a:t>
            </a: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sr-Latn-R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licenses</a:t>
            </a: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data protection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544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Which </a:t>
            </a:r>
            <a:r>
              <a:rPr b="1" lang="sr-Latn-R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version</a:t>
            </a: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the publication may be deposited in the repository?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544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b="1" lang="sr-Latn-R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Visibility</a:t>
            </a:r>
            <a:endParaRPr b="1" sz="25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544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sr-Latn-R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 </a:t>
            </a:r>
            <a:r>
              <a:rPr b="1" lang="sr-Latn-R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</a:t>
            </a:r>
            <a:endParaRPr b="1" sz="25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18"/>
          <p:cNvPicPr preferRelativeResize="0"/>
          <p:nvPr/>
        </p:nvPicPr>
        <p:blipFill rotWithShape="1">
          <a:blip r:embed="rId3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57227" y="2631388"/>
            <a:ext cx="2592373" cy="8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10325" y="1752613"/>
            <a:ext cx="2021425" cy="68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46162" y="3734050"/>
            <a:ext cx="1404838" cy="8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 txBox="1"/>
          <p:nvPr>
            <p:ph type="title"/>
          </p:nvPr>
        </p:nvSpPr>
        <p:spPr>
          <a:xfrm>
            <a:off x="1097275" y="955230"/>
            <a:ext cx="9977100" cy="78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sr-Latn-R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0" i="0" lang="sr-Latn-RS" sz="4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ow to prepare training materials</a:t>
            </a:r>
            <a:endParaRPr/>
          </a:p>
        </p:txBody>
      </p:sp>
      <p:sp>
        <p:nvSpPr>
          <p:cNvPr id="150" name="Google Shape;150;p19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-3746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-"/>
            </a:pPr>
            <a:r>
              <a:rPr lang="sr-Latn-RS" sz="2500">
                <a:latin typeface="Arial"/>
                <a:ea typeface="Arial"/>
                <a:cs typeface="Arial"/>
                <a:sym typeface="Arial"/>
              </a:rPr>
              <a:t>Detalied material with screenshots  </a:t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-3873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-"/>
            </a:pPr>
            <a:r>
              <a:rPr lang="sr-Latn-RS" sz="2500">
                <a:latin typeface="Arial"/>
                <a:ea typeface="Arial"/>
                <a:cs typeface="Arial"/>
                <a:sym typeface="Arial"/>
              </a:rPr>
              <a:t>Separate material for RM and end-users</a:t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-3873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-"/>
            </a:pPr>
            <a:r>
              <a:rPr lang="sr-Latn-RS" sz="2500">
                <a:latin typeface="Arial"/>
                <a:ea typeface="Arial"/>
                <a:cs typeface="Arial"/>
                <a:sym typeface="Arial"/>
              </a:rPr>
              <a:t>User - manual (for RM and for Researchers)</a:t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-3873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-"/>
            </a:pPr>
            <a:r>
              <a:rPr lang="sr-Latn-RS" sz="2500">
                <a:latin typeface="Arial"/>
                <a:ea typeface="Arial"/>
                <a:cs typeface="Arial"/>
                <a:sym typeface="Arial"/>
              </a:rPr>
              <a:t>Internal share of training videos</a:t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-3873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-"/>
            </a:pPr>
            <a:r>
              <a:rPr lang="sr-Latn-RS" sz="2500">
                <a:latin typeface="Arial"/>
                <a:ea typeface="Arial"/>
                <a:cs typeface="Arial"/>
                <a:sym typeface="Arial"/>
              </a:rPr>
              <a:t>Publicaly available if agreed so</a:t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457200" lvl="0" marL="1371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1" name="Google Shape;151;p19"/>
          <p:cNvPicPr preferRelativeResize="0"/>
          <p:nvPr/>
        </p:nvPicPr>
        <p:blipFill rotWithShape="1">
          <a:blip r:embed="rId3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For Repository Managers</a:t>
            </a:r>
            <a:endParaRPr/>
          </a:p>
        </p:txBody>
      </p:sp>
      <p:sp>
        <p:nvSpPr>
          <p:cNvPr id="157" name="Google Shape;157;p20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-"/>
            </a:pPr>
            <a:r>
              <a:rPr lang="sr-Latn-R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One-on-one trainings</a:t>
            </a:r>
            <a:endParaRPr sz="3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-"/>
            </a:pPr>
            <a:r>
              <a:rPr lang="sr-Latn-R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Hands-on trainings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-"/>
            </a:pPr>
            <a:r>
              <a:rPr lang="sr-Latn-R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many training as they need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-"/>
            </a:pPr>
            <a:r>
              <a:rPr lang="sr-Latn-R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Consultations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-"/>
            </a:pPr>
            <a:r>
              <a:rPr lang="sr-Latn-R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Zoom meetings with possibility to record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 manual for repository managers, on Google Drive, easily updated and extensible: </a:t>
            </a:r>
            <a:r>
              <a:rPr lang="sr-Latn-RS" sz="2800" u="sng">
                <a:solidFill>
                  <a:srgbClr val="003C7E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https://bit.ly/3tpUQQp</a:t>
            </a:r>
            <a:r>
              <a:rPr lang="sr-Latn-R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8" name="Google Shape;158;p20"/>
          <p:cNvPicPr preferRelativeResize="0"/>
          <p:nvPr/>
        </p:nvPicPr>
        <p:blipFill rotWithShape="1">
          <a:blip r:embed="rId4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08350" y="1948900"/>
            <a:ext cx="4775300" cy="3540226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1"/>
          <p:cNvSpPr txBox="1"/>
          <p:nvPr/>
        </p:nvSpPr>
        <p:spPr>
          <a:xfrm>
            <a:off x="1311875" y="1122500"/>
            <a:ext cx="223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521150" y="696725"/>
            <a:ext cx="11237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800">
                <a:latin typeface="Calibri"/>
                <a:ea typeface="Calibri"/>
                <a:cs typeface="Calibri"/>
                <a:sym typeface="Calibri"/>
              </a:rPr>
              <a:t>Open access policies and mandates in detail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83650" y="2083974"/>
            <a:ext cx="3119175" cy="40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1"/>
          <p:cNvPicPr preferRelativeResize="0"/>
          <p:nvPr/>
        </p:nvPicPr>
        <p:blipFill rotWithShape="1">
          <a:blip r:embed="rId5">
            <a:alphaModFix/>
          </a:blip>
          <a:srcRect b="0" l="-11234" r="0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8000" y="1948890"/>
            <a:ext cx="3119175" cy="4315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Retrospect">
  <a:themeElements>
    <a:clrScheme name="Retrospec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