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61" r:id="rId3"/>
    <p:sldId id="262" r:id="rId4"/>
    <p:sldId id="263" r:id="rId5"/>
    <p:sldId id="264" r:id="rId6"/>
    <p:sldId id="266" r:id="rId7"/>
    <p:sldId id="267" r:id="rId8"/>
    <p:sldId id="268" r:id="rId9"/>
    <p:sldId id="269" r:id="rId10"/>
    <p:sldId id="270" r:id="rId11"/>
    <p:sldId id="271" r:id="rId12"/>
  </p:sldIdLst>
  <p:sldSz cx="9144000" cy="5143500" type="screen16x9"/>
  <p:notesSz cx="6858000" cy="9144000"/>
  <p:embeddedFontLst>
    <p:embeddedFont>
      <p:font typeface="Merriweather" panose="020B0604020202020204" charset="-18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Robo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110DFC5-E7AA-4F33-ACB7-DBED88E4AAB0}">
  <a:tblStyle styleId="{1110DFC5-E7AA-4F33-ACB7-DBED88E4AAB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20" y="6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7550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16789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84d0928da3_1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84d0928da3_1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0260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851a91026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851a91026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33051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84d0928da3_1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84d0928da3_1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48287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84d0928da3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84d0928da3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20135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84d0928da3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84d0928da3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21557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84d0928da3_0_1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84d0928da3_0_1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70174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84d0928da3_0_1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84d0928da3_0_1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85101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84d0928da3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84d0928da3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53195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84d0928da3_1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84d0928da3_1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2131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84d0928da3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84d0928da3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9719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Verdana"/>
              <a:buNone/>
              <a:defRPr sz="280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Char char="●"/>
              <a:defRPr sz="13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○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■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●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○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■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●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○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Verdana"/>
              <a:buChar char="■"/>
              <a:defRPr sz="1100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hyperlink" Target="https://www.bikeprinciples.org/#n_career-spaning-guidance/" TargetMode="External"/><Relationship Id="rId4" Type="http://schemas.openxmlformats.org/officeDocument/2006/relationships/hyperlink" Target="https://www.bikeprinciples.org/#m_diagnostic-assessment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bikeprinciples.org/#a_professionalize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.png"/><Relationship Id="rId5" Type="http://schemas.openxmlformats.org/officeDocument/2006/relationships/hyperlink" Target="https://www.bikeprinciples.org/#c_microcredentialing/" TargetMode="External"/><Relationship Id="rId4" Type="http://schemas.openxmlformats.org/officeDocument/2006/relationships/hyperlink" Target="https://www.bikeprinciples.org/#b_centralize-assessment-evaluation/" TargetMode="External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hyperlink" Target="https://www.bikeprinciples.org/#d_equity-inclusion-ethics/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hyperlink" Target="https://www.bikeprinciples.org/#f_funder-actionable/" TargetMode="External"/><Relationship Id="rId4" Type="http://schemas.openxmlformats.org/officeDocument/2006/relationships/hyperlink" Target="https://www.bikeprinciples.org/#e_inequity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hyperlink" Target="https://www.bikeprinciples.org/#g_economic-models/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hyperlink" Target="https://www.bikeprinciples.org/#i_apply-fair/" TargetMode="External"/><Relationship Id="rId4" Type="http://schemas.openxmlformats.org/officeDocument/2006/relationships/hyperlink" Target="https://www.bikeprinciples.org/#h_hi-fi-models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keprinciples.org/#k_badging/" TargetMode="Externa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hyperlink" Target="https://www.bikeprinciples.org/#l_implement-catalytic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The Bicycle Principles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7" dirty="0"/>
              <a:t>for Effective, Inclusive and Career-spanning Short-Format Training (SFT)</a:t>
            </a:r>
            <a:endParaRPr sz="1577" dirty="0"/>
          </a:p>
        </p:txBody>
      </p:sp>
      <p:pic>
        <p:nvPicPr>
          <p:cNvPr id="65" name="Google Shape;65;p13"/>
          <p:cNvPicPr preferRelativeResize="0"/>
          <p:nvPr/>
        </p:nvPicPr>
        <p:blipFill rotWithShape="1">
          <a:blip r:embed="rId3">
            <a:alphaModFix/>
          </a:blip>
          <a:srcRect l="21698" t="8197" r="19736" b="9000"/>
          <a:stretch/>
        </p:blipFill>
        <p:spPr>
          <a:xfrm>
            <a:off x="311700" y="1512575"/>
            <a:ext cx="2448300" cy="2304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6" name="Google Shape;66;p13"/>
          <p:cNvSpPr txBox="1"/>
          <p:nvPr/>
        </p:nvSpPr>
        <p:spPr>
          <a:xfrm>
            <a:off x="3912825" y="3462725"/>
            <a:ext cx="4742100" cy="13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7" b="1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Lisanna</a:t>
            </a:r>
            <a:r>
              <a:rPr lang="en-GB" sz="1577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Paladin</a:t>
            </a:r>
            <a:endParaRPr sz="1577" b="1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7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EMBL Bio-IT | bio-it.embl.de </a:t>
            </a:r>
            <a:endParaRPr sz="1577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7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Bioinformatics Community Project Manager</a:t>
            </a:r>
            <a:endParaRPr sz="1577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 sz="1577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577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With feedback from </a:t>
            </a:r>
            <a:r>
              <a:rPr lang="en-GB" sz="1577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Celia van </a:t>
            </a:r>
            <a:r>
              <a:rPr lang="en-GB" sz="1577" b="1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Gelder</a:t>
            </a:r>
            <a:endParaRPr sz="1577" b="1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97875" y="2397425"/>
            <a:ext cx="1984075" cy="198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Recommendations</a:t>
            </a:r>
            <a:endParaRPr/>
          </a:p>
        </p:txBody>
      </p:sp>
      <p:sp>
        <p:nvSpPr>
          <p:cNvPr id="194" name="Google Shape;194;p27"/>
          <p:cNvSpPr txBox="1"/>
          <p:nvPr/>
        </p:nvSpPr>
        <p:spPr>
          <a:xfrm>
            <a:off x="311725" y="1808150"/>
            <a:ext cx="5298000" cy="19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M. Support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integration of diagnostic assessment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into short-format training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N. Encourage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evidence-based guidance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to support career-spanning learning</a:t>
            </a:r>
            <a:endParaRPr/>
          </a:p>
        </p:txBody>
      </p:sp>
      <p:sp>
        <p:nvSpPr>
          <p:cNvPr id="195" name="Google Shape;195;p27"/>
          <p:cNvSpPr txBox="1"/>
          <p:nvPr/>
        </p:nvSpPr>
        <p:spPr>
          <a:xfrm>
            <a:off x="5736350" y="2507850"/>
            <a:ext cx="2440200" cy="22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FA4E7"/>
                </a:solidFill>
                <a:latin typeface="Verdana"/>
                <a:ea typeface="Verdana"/>
                <a:cs typeface="Verdana"/>
                <a:sym typeface="Verdana"/>
              </a:rPr>
              <a:t>Feedback</a:t>
            </a: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FA4E7"/>
                </a:solidFill>
                <a:latin typeface="Verdana"/>
                <a:ea typeface="Verdana"/>
                <a:cs typeface="Verdana"/>
                <a:sym typeface="Verdana"/>
              </a:rPr>
              <a:t>Best evidence</a:t>
            </a: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96" name="Google Shape;196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30900" y="1113325"/>
            <a:ext cx="1920100" cy="1920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8"/>
          <p:cNvSpPr txBox="1">
            <a:spLocks noGrp="1"/>
          </p:cNvSpPr>
          <p:nvPr>
            <p:ph type="title"/>
          </p:nvPr>
        </p:nvSpPr>
        <p:spPr>
          <a:xfrm>
            <a:off x="311700" y="311125"/>
            <a:ext cx="8520600" cy="268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u="sng"/>
              <a:t>My personal summary</a:t>
            </a:r>
            <a:endParaRPr sz="2000" u="sng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Essential </a:t>
            </a:r>
            <a:r>
              <a:rPr lang="en-GB" sz="2000" b="1"/>
              <a:t>role of the institution</a:t>
            </a:r>
            <a:r>
              <a:rPr lang="en-GB" sz="2000"/>
              <a:t> to facilitate this process</a:t>
            </a:r>
            <a:endParaRPr sz="2000"/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en-GB" sz="2000"/>
              <a:t>Assess what makes learning </a:t>
            </a:r>
            <a:r>
              <a:rPr lang="en-GB" sz="2000" b="1"/>
              <a:t>effective and inclusive</a:t>
            </a:r>
            <a:endParaRPr sz="2000" b="1"/>
          </a:p>
        </p:txBody>
      </p:sp>
      <p:pic>
        <p:nvPicPr>
          <p:cNvPr id="202" name="Google Shape;20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7925" y="3065450"/>
            <a:ext cx="1528401" cy="152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57025" y="1965575"/>
            <a:ext cx="1350051" cy="1350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311750" y="373975"/>
            <a:ext cx="82683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Short-format training (SFT) definition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______________________________</a:t>
            </a:r>
            <a:endParaRPr sz="2400"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311700" y="1740425"/>
            <a:ext cx="8196600" cy="317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Instruction in disciplinary skills and knowledge over a </a:t>
            </a:r>
            <a:r>
              <a:rPr lang="en-GB" sz="1400" b="1">
                <a:latin typeface="Verdana"/>
                <a:ea typeface="Verdana"/>
                <a:cs typeface="Verdana"/>
                <a:sym typeface="Verdana"/>
              </a:rPr>
              <a:t>relatively short duration</a:t>
            </a: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 (i.e., hours, days, or a few weeks). 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800"/>
              </a:spcBef>
              <a:spcAft>
                <a:spcPts val="0"/>
              </a:spcAft>
              <a:buSzPts val="1400"/>
              <a:buFont typeface="Verdana"/>
              <a:buChar char="●"/>
            </a:pP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Generally happens </a:t>
            </a:r>
            <a:r>
              <a:rPr lang="en-GB" sz="1400" b="1">
                <a:latin typeface="Verdana"/>
                <a:ea typeface="Verdana"/>
                <a:cs typeface="Verdana"/>
                <a:sym typeface="Verdana"/>
              </a:rPr>
              <a:t>outside of a formal degree-granting program</a:t>
            </a: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. 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Verdana"/>
              <a:buChar char="●"/>
            </a:pPr>
            <a:r>
              <a:rPr lang="en-GB" sz="1400" b="1">
                <a:latin typeface="Verdana"/>
                <a:ea typeface="Verdana"/>
                <a:cs typeface="Verdana"/>
                <a:sym typeface="Verdana"/>
              </a:rPr>
              <a:t>Content is determined by instructors </a:t>
            </a: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or instructional designers.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Verdana"/>
              <a:buChar char="●"/>
            </a:pP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Tends to be </a:t>
            </a:r>
            <a:r>
              <a:rPr lang="en-GB" sz="1400" b="1">
                <a:latin typeface="Verdana"/>
                <a:ea typeface="Verdana"/>
                <a:cs typeface="Verdana"/>
                <a:sym typeface="Verdana"/>
              </a:rPr>
              <a:t>stand-alone</a:t>
            </a: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, not requiring formal prerequisites or required subsequent SFT. 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Verdana"/>
              <a:buChar char="●"/>
            </a:pP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Typically delivered to a group of learners who </a:t>
            </a:r>
            <a:r>
              <a:rPr lang="en-GB" sz="1400" b="1">
                <a:latin typeface="Verdana"/>
                <a:ea typeface="Verdana"/>
                <a:cs typeface="Verdana"/>
                <a:sym typeface="Verdana"/>
              </a:rPr>
              <a:t>enroll because of their interest </a:t>
            </a: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in the topic, rather than a mandate.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Verdana"/>
              <a:buChar char="●"/>
            </a:pP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Typically </a:t>
            </a:r>
            <a:r>
              <a:rPr lang="en-GB" sz="1400" b="1">
                <a:latin typeface="Verdana"/>
                <a:ea typeface="Verdana"/>
                <a:cs typeface="Verdana"/>
                <a:sym typeface="Verdana"/>
              </a:rPr>
              <a:t>developed and delivered by domain experts</a:t>
            </a:r>
            <a:r>
              <a:rPr lang="en-GB" sz="1400">
                <a:latin typeface="Verdana"/>
                <a:ea typeface="Verdana"/>
                <a:cs typeface="Verdana"/>
                <a:sym typeface="Verdana"/>
              </a:rPr>
              <a:t> outside of and separately from an institutional teaching role.</a:t>
            </a:r>
            <a:endParaRPr sz="1400"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spcBef>
                <a:spcPts val="800"/>
              </a:spcBef>
              <a:spcAft>
                <a:spcPts val="1200"/>
              </a:spcAft>
              <a:buNone/>
            </a:pPr>
            <a:endParaRPr sz="1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All Short Format Training should…</a:t>
            </a:r>
            <a:endParaRPr sz="2400"/>
          </a:p>
        </p:txBody>
      </p:sp>
      <p:sp>
        <p:nvSpPr>
          <p:cNvPr id="120" name="Google Shape;120;p19"/>
          <p:cNvSpPr txBox="1">
            <a:spLocks noGrp="1"/>
          </p:cNvSpPr>
          <p:nvPr>
            <p:ph type="body" idx="1"/>
          </p:nvPr>
        </p:nvSpPr>
        <p:spPr>
          <a:xfrm>
            <a:off x="311725" y="1581900"/>
            <a:ext cx="54570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</a:t>
            </a:r>
            <a:r>
              <a:rPr lang="en-GB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Best Evidence</a:t>
            </a: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grounded in findings from the education sciences and formally evaluated instruction.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Promote </a:t>
            </a:r>
            <a:r>
              <a:rPr lang="en-GB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Catalytic</a:t>
            </a: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learning; prepare learners to succeed when the application of knowledge, skills, and abilities requires further self-directed study.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</a:t>
            </a:r>
            <a:r>
              <a:rPr lang="en-GB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Effective</a:t>
            </a: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provide evidence (i.e., from assessment, evaluation) to learners that they have made progress in achieving programmatic and learning goals.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 </a:t>
            </a:r>
            <a:r>
              <a:rPr lang="en-GB" sz="1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Inclusive</a:t>
            </a:r>
            <a:r>
              <a:rPr lang="en-GB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; maximize the ability of all learners to participate in and benefit from the learning experience.</a:t>
            </a: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800"/>
              </a:spcBef>
              <a:spcAft>
                <a:spcPts val="1200"/>
              </a:spcAft>
              <a:buNone/>
            </a:pPr>
            <a:endParaRPr sz="1400"/>
          </a:p>
        </p:txBody>
      </p:sp>
      <p:grpSp>
        <p:nvGrpSpPr>
          <p:cNvPr id="121" name="Google Shape;121;p19"/>
          <p:cNvGrpSpPr/>
          <p:nvPr/>
        </p:nvGrpSpPr>
        <p:grpSpPr>
          <a:xfrm>
            <a:off x="5768750" y="1542238"/>
            <a:ext cx="3343500" cy="3180362"/>
            <a:chOff x="5844950" y="1847038"/>
            <a:chExt cx="3343500" cy="3180362"/>
          </a:xfrm>
        </p:grpSpPr>
        <p:pic>
          <p:nvPicPr>
            <p:cNvPr id="122" name="Google Shape;122;p19"/>
            <p:cNvPicPr preferRelativeResize="0"/>
            <p:nvPr/>
          </p:nvPicPr>
          <p:blipFill rotWithShape="1">
            <a:blip r:embed="rId3">
              <a:alphaModFix/>
            </a:blip>
            <a:srcRect t="30967" r="57804"/>
            <a:stretch/>
          </p:blipFill>
          <p:spPr>
            <a:xfrm>
              <a:off x="6027218" y="1847038"/>
              <a:ext cx="2978949" cy="2850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3" name="Google Shape;123;p19"/>
            <p:cNvSpPr txBox="1"/>
            <p:nvPr/>
          </p:nvSpPr>
          <p:spPr>
            <a:xfrm>
              <a:off x="5844950" y="4658100"/>
              <a:ext cx="3343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 sz="1200" b="1">
                  <a:solidFill>
                    <a:srgbClr val="2FA4E7"/>
                  </a:solidFill>
                  <a:latin typeface="Verdana"/>
                  <a:ea typeface="Verdana"/>
                  <a:cs typeface="Verdana"/>
                  <a:sym typeface="Verdana"/>
                </a:rPr>
                <a:t>The “unicycle” - fine for going alone</a:t>
              </a:r>
              <a:endParaRPr sz="1200" b="1">
                <a:solidFill>
                  <a:srgbClr val="2FA4E7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0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/>
              <a:t>Community principles (when STF happens in)...</a:t>
            </a:r>
            <a:endParaRPr sz="2400"/>
          </a:p>
        </p:txBody>
      </p:sp>
      <p:sp>
        <p:nvSpPr>
          <p:cNvPr id="129" name="Google Shape;129;p20"/>
          <p:cNvSpPr txBox="1">
            <a:spLocks noGrp="1"/>
          </p:cNvSpPr>
          <p:nvPr>
            <p:ph type="body" idx="1"/>
          </p:nvPr>
        </p:nvSpPr>
        <p:spPr>
          <a:xfrm>
            <a:off x="311700" y="1658100"/>
            <a:ext cx="50970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Verdana"/>
              <a:buAutoNum type="arabicPeriod"/>
            </a:pPr>
            <a:r>
              <a:rPr lang="en-GB" sz="1400" b="1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Reach</a:t>
            </a:r>
            <a:r>
              <a:rPr lang="en-GB" sz="14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: include new types and larger audiences of </a:t>
            </a:r>
            <a:r>
              <a:rPr lang="en-GB" sz="1400" i="1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learners</a:t>
            </a:r>
            <a:r>
              <a:rPr lang="en-GB" sz="14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400"/>
              <a:buFont typeface="Verdana"/>
              <a:buAutoNum type="arabicPeriod"/>
            </a:pPr>
            <a:r>
              <a:rPr lang="en-GB" sz="1400" b="1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Scale</a:t>
            </a:r>
            <a:r>
              <a:rPr lang="en-GB" sz="14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: increase delivery of short-format training by new groups and larger numbers of </a:t>
            </a:r>
            <a:r>
              <a:rPr lang="en-GB" sz="1400" i="1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instructors and instructional developers</a:t>
            </a:r>
            <a:r>
              <a:rPr lang="en-GB" sz="14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400">
              <a:solidFill>
                <a:srgbClr val="333333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spcBef>
                <a:spcPts val="1000"/>
              </a:spcBef>
              <a:spcAft>
                <a:spcPts val="1000"/>
              </a:spcAft>
              <a:buClr>
                <a:srgbClr val="333333"/>
              </a:buClr>
              <a:buSzPts val="1400"/>
              <a:buFont typeface="Verdana"/>
              <a:buAutoNum type="arabicPeriod"/>
            </a:pPr>
            <a:r>
              <a:rPr lang="en-GB" sz="1400" b="1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Sustain</a:t>
            </a:r>
            <a:r>
              <a:rPr lang="en-GB" sz="1400">
                <a:solidFill>
                  <a:srgbClr val="333333"/>
                </a:solidFill>
                <a:latin typeface="Verdana"/>
                <a:ea typeface="Verdana"/>
                <a:cs typeface="Verdana"/>
                <a:sym typeface="Verdana"/>
              </a:rPr>
              <a:t>: work to maintain the availability, usability, relevance, and reliability of learning materials as well as supporting the supporting infrastructures, trainers, and communities which enable effective and inclusive training.</a:t>
            </a:r>
            <a:endParaRPr sz="1400"/>
          </a:p>
        </p:txBody>
      </p:sp>
      <p:pic>
        <p:nvPicPr>
          <p:cNvPr id="130" name="Google Shape;130;p20"/>
          <p:cNvPicPr preferRelativeResize="0"/>
          <p:nvPr/>
        </p:nvPicPr>
        <p:blipFill rotWithShape="1">
          <a:blip r:embed="rId3">
            <a:alphaModFix/>
          </a:blip>
          <a:srcRect l="54255" t="29923" r="1717" b="2695"/>
          <a:stretch/>
        </p:blipFill>
        <p:spPr>
          <a:xfrm>
            <a:off x="5872250" y="1652538"/>
            <a:ext cx="3108275" cy="2782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0"/>
          <p:cNvSpPr txBox="1"/>
          <p:nvPr/>
        </p:nvSpPr>
        <p:spPr>
          <a:xfrm>
            <a:off x="5844488" y="4401200"/>
            <a:ext cx="3163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F9900"/>
                </a:solidFill>
                <a:latin typeface="Verdana"/>
                <a:ea typeface="Verdana"/>
                <a:cs typeface="Verdana"/>
                <a:sym typeface="Verdana"/>
              </a:rPr>
              <a:t>The “bicycle” - good for going far</a:t>
            </a:r>
            <a:endParaRPr sz="1200" b="1">
              <a:solidFill>
                <a:srgbClr val="FF99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1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85740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/>
              <a:t>www.bikeprinciples.org</a:t>
            </a:r>
            <a:endParaRPr sz="1800"/>
          </a:p>
        </p:txBody>
      </p:sp>
      <p:pic>
        <p:nvPicPr>
          <p:cNvPr id="137" name="Google Shape;13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42113" y="116400"/>
            <a:ext cx="7059775" cy="412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Recommendations</a:t>
            </a:r>
            <a:endParaRPr/>
          </a:p>
        </p:txBody>
      </p:sp>
      <p:sp>
        <p:nvSpPr>
          <p:cNvPr id="149" name="Google Shape;149;p23"/>
          <p:cNvSpPr txBox="1"/>
          <p:nvPr/>
        </p:nvSpPr>
        <p:spPr>
          <a:xfrm>
            <a:off x="295200" y="1796400"/>
            <a:ext cx="5583900" cy="30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A.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Professionalize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the training of short-format training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instructors and instructional designers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B.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Centralize infrastructure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for short-format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training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assessment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and evaluation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C. Support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microcredentialing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of short-format training instructors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150" name="Google Shape;150;p23"/>
          <p:cNvGrpSpPr/>
          <p:nvPr/>
        </p:nvGrpSpPr>
        <p:grpSpPr>
          <a:xfrm>
            <a:off x="5835300" y="1120425"/>
            <a:ext cx="1670401" cy="2076099"/>
            <a:chOff x="6433300" y="1196625"/>
            <a:chExt cx="1670401" cy="2076099"/>
          </a:xfrm>
        </p:grpSpPr>
        <p:pic>
          <p:nvPicPr>
            <p:cNvPr id="151" name="Google Shape;151;p23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433300" y="1196625"/>
              <a:ext cx="1670401" cy="167040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2" name="Google Shape;152;p2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6654450" y="2012500"/>
              <a:ext cx="1260224" cy="126022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53" name="Google Shape;153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156350" y="2190250"/>
            <a:ext cx="1517950" cy="1517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980250" y="2921400"/>
            <a:ext cx="1670401" cy="1670401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3"/>
          <p:cNvSpPr txBox="1"/>
          <p:nvPr/>
        </p:nvSpPr>
        <p:spPr>
          <a:xfrm>
            <a:off x="5553425" y="4477400"/>
            <a:ext cx="3454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F9900"/>
                </a:solidFill>
                <a:latin typeface="Verdana"/>
                <a:ea typeface="Verdana"/>
                <a:cs typeface="Verdana"/>
                <a:sym typeface="Verdana"/>
              </a:rPr>
              <a:t>Institutional role in certifying training</a:t>
            </a:r>
            <a:endParaRPr sz="1200" b="1">
              <a:solidFill>
                <a:srgbClr val="FF99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Recommendations</a:t>
            </a:r>
            <a:endParaRPr/>
          </a:p>
        </p:txBody>
      </p:sp>
      <p:sp>
        <p:nvSpPr>
          <p:cNvPr id="161" name="Google Shape;161;p24"/>
          <p:cNvSpPr txBox="1"/>
          <p:nvPr/>
        </p:nvSpPr>
        <p:spPr>
          <a:xfrm>
            <a:off x="246375" y="1655325"/>
            <a:ext cx="6070500" cy="252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D. 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Operationalize equitable and inclusive practice in short-format training as an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ethical obligation</a:t>
            </a: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E. Deploy short-format training to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counter inequity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F. Make the Bicycle Principles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actionable for funders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2" name="Google Shape;162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754350" y="1293725"/>
            <a:ext cx="1483200" cy="1483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84875" y="1845875"/>
            <a:ext cx="1350051" cy="1350051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4"/>
          <p:cNvSpPr txBox="1"/>
          <p:nvPr/>
        </p:nvSpPr>
        <p:spPr>
          <a:xfrm>
            <a:off x="5947225" y="3155825"/>
            <a:ext cx="319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FA4E7"/>
                </a:solidFill>
                <a:latin typeface="Verdana"/>
                <a:ea typeface="Verdana"/>
                <a:cs typeface="Verdana"/>
                <a:sym typeface="Verdana"/>
              </a:rPr>
              <a:t>An ethical approach to training</a:t>
            </a: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65" name="Google Shape;165;p24"/>
          <p:cNvSpPr txBox="1"/>
          <p:nvPr/>
        </p:nvSpPr>
        <p:spPr>
          <a:xfrm>
            <a:off x="6429425" y="4557775"/>
            <a:ext cx="1936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F9900"/>
                </a:solidFill>
                <a:latin typeface="Verdana"/>
                <a:ea typeface="Verdana"/>
                <a:cs typeface="Verdana"/>
                <a:sym typeface="Verdana"/>
              </a:rPr>
              <a:t>Outreach to funders</a:t>
            </a:r>
            <a:endParaRPr sz="1200" b="1">
              <a:solidFill>
                <a:srgbClr val="FF99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66" name="Google Shape;166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728900" y="3433250"/>
            <a:ext cx="1405450" cy="140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Recommendations</a:t>
            </a:r>
            <a:endParaRPr/>
          </a:p>
        </p:txBody>
      </p:sp>
      <p:sp>
        <p:nvSpPr>
          <p:cNvPr id="172" name="Google Shape;172;p25"/>
          <p:cNvSpPr txBox="1"/>
          <p:nvPr/>
        </p:nvSpPr>
        <p:spPr>
          <a:xfrm>
            <a:off x="295200" y="1644000"/>
            <a:ext cx="5821500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G. Clarify the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economic models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that enable short-format training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H.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Document models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for high-fidelity reaching, scaling, and or sustaining of short-format training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marR="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I. Apply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FAIR principles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5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to training materials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3" name="Google Shape;173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40500" y="1262075"/>
            <a:ext cx="1427775" cy="142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272950" y="1949450"/>
            <a:ext cx="1559375" cy="155937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25"/>
          <p:cNvSpPr txBox="1"/>
          <p:nvPr/>
        </p:nvSpPr>
        <p:spPr>
          <a:xfrm>
            <a:off x="6413350" y="4228250"/>
            <a:ext cx="2145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F9900"/>
                </a:solidFill>
                <a:latin typeface="Verdana"/>
                <a:ea typeface="Verdana"/>
                <a:cs typeface="Verdana"/>
                <a:sym typeface="Verdana"/>
              </a:rPr>
              <a:t>Planning </a:t>
            </a:r>
            <a:r>
              <a:rPr lang="en-GB" sz="1200" b="1">
                <a:solidFill>
                  <a:srgbClr val="2FA4E7"/>
                </a:solidFill>
                <a:latin typeface="Verdana"/>
                <a:ea typeface="Verdana"/>
                <a:cs typeface="Verdana"/>
                <a:sym typeface="Verdana"/>
              </a:rPr>
              <a:t>(at all levels)</a:t>
            </a: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76" name="Google Shape;176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260950" y="2903500"/>
            <a:ext cx="1270662" cy="12706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Recommendations</a:t>
            </a:r>
            <a:endParaRPr/>
          </a:p>
        </p:txBody>
      </p:sp>
      <p:sp>
        <p:nvSpPr>
          <p:cNvPr id="182" name="Google Shape;182;p26"/>
          <p:cNvSpPr txBox="1"/>
          <p:nvPr/>
        </p:nvSpPr>
        <p:spPr>
          <a:xfrm>
            <a:off x="371400" y="1796400"/>
            <a:ext cx="5291100" cy="264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J. Encourage interoperable short-format training </a:t>
            </a:r>
            <a:r>
              <a:rPr lang="en-GB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registries</a:t>
            </a:r>
            <a:endParaRPr b="1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K.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Communicate standards of instruction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through badging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Font typeface="Verdana"/>
              <a:buChar char="●"/>
            </a:pP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L. Develop an </a:t>
            </a:r>
            <a:r>
              <a:rPr lang="en-GB" b="1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implementation strategy</a:t>
            </a:r>
            <a:r>
              <a:rPr lang="en-GB">
                <a:solidFill>
                  <a:schemeClr val="dk1"/>
                </a:solidFill>
                <a:uFill>
                  <a:noFill/>
                </a:uFill>
                <a:latin typeface="Verdana"/>
                <a:ea typeface="Verdana"/>
                <a:cs typeface="Verdana"/>
                <a:sym typeface="Verdana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for Catalytic Learning</a:t>
            </a:r>
            <a:endParaRPr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83" name="Google Shape;18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9300" y="1291750"/>
            <a:ext cx="1478774" cy="1478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58600" y="1872951"/>
            <a:ext cx="1414676" cy="1414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178825" y="3183175"/>
            <a:ext cx="1478774" cy="1478774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26"/>
          <p:cNvSpPr txBox="1"/>
          <p:nvPr/>
        </p:nvSpPr>
        <p:spPr>
          <a:xfrm>
            <a:off x="5821500" y="3106975"/>
            <a:ext cx="2440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FF9900"/>
                </a:solidFill>
                <a:latin typeface="Verdana"/>
                <a:ea typeface="Verdana"/>
                <a:cs typeface="Verdana"/>
                <a:sym typeface="Verdana"/>
              </a:rPr>
              <a:t>Institutional role (again!)</a:t>
            </a: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87" name="Google Shape;187;p26"/>
          <p:cNvSpPr txBox="1"/>
          <p:nvPr/>
        </p:nvSpPr>
        <p:spPr>
          <a:xfrm>
            <a:off x="6001575" y="4393200"/>
            <a:ext cx="2440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rgbClr val="2FA4E7"/>
                </a:solidFill>
                <a:latin typeface="Verdana"/>
                <a:ea typeface="Verdana"/>
                <a:cs typeface="Verdana"/>
                <a:sym typeface="Verdana"/>
              </a:rPr>
              <a:t>Make learning useful</a:t>
            </a:r>
            <a:endParaRPr sz="1200" b="1">
              <a:solidFill>
                <a:srgbClr val="2FA4E7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507</Words>
  <Application>Microsoft Office PowerPoint</Application>
  <PresentationFormat>On-screen Show (16:9)</PresentationFormat>
  <Paragraphs>76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Merriweather</vt:lpstr>
      <vt:lpstr>Verdana</vt:lpstr>
      <vt:lpstr>Roboto</vt:lpstr>
      <vt:lpstr>Arial</vt:lpstr>
      <vt:lpstr>Paradigm</vt:lpstr>
      <vt:lpstr>The Bicycle Principles for Effective, Inclusive and Career-spanning Short-Format Training (SFT)</vt:lpstr>
      <vt:lpstr>Short-format training (SFT) definition ______________________________</vt:lpstr>
      <vt:lpstr>All Short Format Training should…</vt:lpstr>
      <vt:lpstr>Community principles (when STF happens in)...</vt:lpstr>
      <vt:lpstr>PowerPoint Presentation</vt:lpstr>
      <vt:lpstr>Recommendations</vt:lpstr>
      <vt:lpstr>Recommendations</vt:lpstr>
      <vt:lpstr>Recommendations</vt:lpstr>
      <vt:lpstr>Recommendations</vt:lpstr>
      <vt:lpstr>Recommendations</vt:lpstr>
      <vt:lpstr>My personal summary  Essential role of the institution to facilitate this process Assess what makes learning effective and inclusive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Bicycle Principles for Effective, Inclusive and Career-spanning Short-Format Training (SFT)</dc:title>
  <dc:creator>Iryna Kuchma</dc:creator>
  <cp:lastModifiedBy>Microsoft account</cp:lastModifiedBy>
  <cp:revision>4</cp:revision>
  <dcterms:modified xsi:type="dcterms:W3CDTF">2023-02-02T18:32:37Z</dcterms:modified>
</cp:coreProperties>
</file>