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1"/>
    <p:sldMasterId id="2147483994" r:id="rId2"/>
    <p:sldMasterId id="2147484004" r:id="rId3"/>
  </p:sldMasterIdLst>
  <p:notesMasterIdLst>
    <p:notesMasterId r:id="rId17"/>
  </p:notesMasterIdLst>
  <p:handoutMasterIdLst>
    <p:handoutMasterId r:id="rId18"/>
  </p:handoutMasterIdLst>
  <p:sldIdLst>
    <p:sldId id="848" r:id="rId4"/>
    <p:sldId id="840" r:id="rId5"/>
    <p:sldId id="841" r:id="rId6"/>
    <p:sldId id="842" r:id="rId7"/>
    <p:sldId id="843" r:id="rId8"/>
    <p:sldId id="849" r:id="rId9"/>
    <p:sldId id="844" r:id="rId10"/>
    <p:sldId id="845" r:id="rId11"/>
    <p:sldId id="846" r:id="rId12"/>
    <p:sldId id="851" r:id="rId13"/>
    <p:sldId id="853" r:id="rId14"/>
    <p:sldId id="854" r:id="rId15"/>
    <p:sldId id="855" r:id="rId16"/>
  </p:sldIdLst>
  <p:sldSz cx="12192000" cy="6858000"/>
  <p:notesSz cx="6858000" cy="9144000"/>
  <p:embeddedFontLs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algun Gothic" panose="020B0503020000020004" pitchFamily="34" charset="-127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05"/>
    <a:srgbClr val="222080"/>
    <a:srgbClr val="E65646"/>
    <a:srgbClr val="F2CA80"/>
    <a:srgbClr val="AEC0B9"/>
    <a:srgbClr val="73603D"/>
    <a:srgbClr val="BF8A49"/>
    <a:srgbClr val="5A6770"/>
    <a:srgbClr val="058A4B"/>
    <a:srgbClr val="73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82614" autoAdjust="0"/>
  </p:normalViewPr>
  <p:slideViewPr>
    <p:cSldViewPr snapToGrid="0">
      <p:cViewPr varScale="1">
        <p:scale>
          <a:sx n="57" d="100"/>
          <a:sy n="57" d="100"/>
        </p:scale>
        <p:origin x="936" y="28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36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23561"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=""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=""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6" r="27083"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=""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=""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=""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26861"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=""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=""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=""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=""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=""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=""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=""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=""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=""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=""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2" name="Text Placeholder 38">
            <a:extLst>
              <a:ext uri="{FF2B5EF4-FFF2-40B4-BE49-F238E27FC236}">
                <a16:creationId xmlns=""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=""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4" name="Text Placeholder 38">
            <a:extLst>
              <a:ext uri="{FF2B5EF4-FFF2-40B4-BE49-F238E27FC236}">
                <a16:creationId xmlns=""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=""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=""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1"/>
            <a:ext cx="9088181" cy="346412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=""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 17">
            <a:extLst>
              <a:ext uri="{FF2B5EF4-FFF2-40B4-BE49-F238E27FC236}">
                <a16:creationId xmlns="" xmlns:a16="http://schemas.microsoft.com/office/drawing/2014/main" id="{93E54A54-93AE-D741-84E7-C429DC13E169}"/>
              </a:ext>
            </a:extLst>
          </p:cNvPr>
          <p:cNvSpPr/>
          <p:nvPr userDrawn="1"/>
        </p:nvSpPr>
        <p:spPr bwMode="auto">
          <a:xfrm>
            <a:off x="981960" y="0"/>
            <a:ext cx="2557992" cy="1912983"/>
          </a:xfrm>
          <a:custGeom>
            <a:avLst/>
            <a:gdLst>
              <a:gd name="connsiteX0" fmla="*/ 174406 w 2557992"/>
              <a:gd name="connsiteY0" fmla="*/ 0 h 1912983"/>
              <a:gd name="connsiteX1" fmla="*/ 2383586 w 2557992"/>
              <a:gd name="connsiteY1" fmla="*/ 0 h 1912983"/>
              <a:gd name="connsiteX2" fmla="*/ 2457482 w 2557992"/>
              <a:gd name="connsiteY2" fmla="*/ 136144 h 1912983"/>
              <a:gd name="connsiteX3" fmla="*/ 2557992 w 2557992"/>
              <a:gd name="connsiteY3" fmla="*/ 633987 h 1912983"/>
              <a:gd name="connsiteX4" fmla="*/ 1278996 w 2557992"/>
              <a:gd name="connsiteY4" fmla="*/ 1912983 h 1912983"/>
              <a:gd name="connsiteX5" fmla="*/ 0 w 2557992"/>
              <a:gd name="connsiteY5" fmla="*/ 633987 h 1912983"/>
              <a:gd name="connsiteX6" fmla="*/ 100510 w 2557992"/>
              <a:gd name="connsiteY6" fmla="*/ 136144 h 19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992" h="1912983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=""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=""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=""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1" y="2654706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=""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=""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3602670"/>
            <a:ext cx="4038646" cy="251771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E143EE-2B07-A54A-AB71-B37212919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37147E0C-FC5C-9E4E-B4D4-693C5175F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7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=""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=""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=""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=""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=""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=""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‹#›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=""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grpSp>
        <p:nvGrpSpPr>
          <p:cNvPr id="21" name="그룹 33">
            <a:extLst>
              <a:ext uri="{FF2B5EF4-FFF2-40B4-BE49-F238E27FC236}">
                <a16:creationId xmlns=""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=""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=""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=""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=""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=""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=""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=""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=""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=""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=""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=""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=""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2230EDC4-B976-4448-9342-42D2413F8D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999" y="115200"/>
            <a:ext cx="11041200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rgbClr val="262E5F"/>
                </a:solidFill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127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24333"/>
            <a:ext cx="908517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5258"/>
            <a:ext cx="85344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036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34263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767" y="2017298"/>
            <a:ext cx="103632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15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767" y="1019344"/>
            <a:ext cx="103632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accent3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97043" y="332660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2441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72051"/>
            <a:ext cx="995256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2097755"/>
            <a:ext cx="4957233" cy="282349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566835" y="2097757"/>
            <a:ext cx="4995333" cy="282349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595959"/>
                </a:solidFill>
              </a:defRPr>
            </a:lvl1pPr>
            <a:lvl2pPr>
              <a:defRPr sz="1500">
                <a:solidFill>
                  <a:srgbClr val="595959"/>
                </a:solidFill>
              </a:defRPr>
            </a:lvl2pPr>
            <a:lvl3pPr>
              <a:defRPr sz="135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05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8210" y="31678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9118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29789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358775"/>
            <a:ext cx="73152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4296527"/>
            <a:ext cx="73152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28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5120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81478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1062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184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85333" y="1143001"/>
            <a:ext cx="965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4050" dirty="0">
                <a:solidFill>
                  <a:srgbClr val="FFFFFF"/>
                </a:solidFill>
                <a:latin typeface="Open Sans"/>
                <a:cs typeface="Open Sans"/>
              </a:rPr>
              <a:t>“Quote here. Quote here. Quote here. Quote here. Quote here. Quote here.”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80002" y="4801542"/>
            <a:ext cx="620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800" b="1" dirty="0">
                <a:solidFill>
                  <a:srgbClr val="FFFFFF"/>
                </a:solidFill>
                <a:latin typeface="Open Sans"/>
                <a:cs typeface="Open Sans"/>
              </a:rPr>
              <a:t>-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2080862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9" y="5422268"/>
            <a:ext cx="6777867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1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7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13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03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3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6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7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=""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5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06635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9575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7119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54784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05969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47618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39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=""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=""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=""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6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89" r:id="rId3"/>
    <p:sldLayoutId id="2147483985" r:id="rId4"/>
    <p:sldLayoutId id="2147483982" r:id="rId5"/>
    <p:sldLayoutId id="2147483990" r:id="rId6"/>
    <p:sldLayoutId id="2147483986" r:id="rId7"/>
    <p:sldLayoutId id="2147483992" r:id="rId8"/>
    <p:sldLayoutId id="2147483934" r:id="rId9"/>
    <p:sldLayoutId id="2147483987" r:id="rId10"/>
    <p:sldLayoutId id="2147483988" r:id="rId11"/>
    <p:sldLayoutId id="2147483935" r:id="rId12"/>
    <p:sldLayoutId id="2147483983" r:id="rId13"/>
    <p:sldLayoutId id="2147483991" r:id="rId14"/>
    <p:sldLayoutId id="2147483936" r:id="rId15"/>
    <p:sldLayoutId id="2147483937" r:id="rId16"/>
    <p:sldLayoutId id="2147483938" r:id="rId17"/>
    <p:sldLayoutId id="2147483939" r:id="rId18"/>
    <p:sldLayoutId id="2147483944" r:id="rId19"/>
    <p:sldLayoutId id="2147483973" r:id="rId20"/>
    <p:sldLayoutId id="2147483974" r:id="rId21"/>
    <p:sldLayoutId id="2147483979" r:id="rId22"/>
    <p:sldLayoutId id="2147483980" r:id="rId23"/>
    <p:sldLayoutId id="2147483981" r:id="rId24"/>
    <p:sldLayoutId id="2147483975" r:id="rId25"/>
    <p:sldLayoutId id="2147483976" r:id="rId26"/>
    <p:sldLayoutId id="2147483958" r:id="rId27"/>
    <p:sldLayoutId id="2147483977" r:id="rId28"/>
    <p:sldLayoutId id="2147483978" r:id="rId29"/>
    <p:sldLayoutId id="2147483984" r:id="rId30"/>
    <p:sldLayoutId id="2147483993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3" y="53072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5259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079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66012" y="3"/>
            <a:ext cx="3825989" cy="2379579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" y="6000753"/>
            <a:ext cx="3372445" cy="714375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29762"/>
            <a:ext cx="12213167" cy="2471398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6" y="5676595"/>
            <a:ext cx="4487405" cy="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3750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333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oi.org/10.5281/zenodo.7520222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oi.org/10.5281/zenodo.7520222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520222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371/journal.pcbi.10078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europe-training.github.io/ELIXIR-TrP-FAIR-training-handbook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v2Tg2GlN7OW4LB_maimxoTtmNujwuX-/edit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751" y="1909933"/>
            <a:ext cx="9028074" cy="1086098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How to make </a:t>
            </a:r>
            <a:r>
              <a:rPr lang="en-US" sz="9600" b="1" dirty="0" smtClean="0">
                <a:solidFill>
                  <a:schemeClr val="tx1"/>
                </a:solidFill>
              </a:rPr>
              <a:t>your training </a:t>
            </a:r>
            <a:r>
              <a:rPr lang="en-US" sz="9600" b="1" dirty="0" smtClean="0">
                <a:solidFill>
                  <a:schemeClr val="tx1"/>
                </a:solidFill>
              </a:rPr>
              <a:t>materials FAIR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0134" y="5664943"/>
            <a:ext cx="252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  <p:pic>
        <p:nvPicPr>
          <p:cNvPr id="1026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09" y="5301791"/>
            <a:ext cx="990600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5555" y="3787438"/>
            <a:ext cx="8382000" cy="1086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2422" y="4564655"/>
            <a:ext cx="8382000" cy="1086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Iryna Kuchma, Open Access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Programme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Manager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83" y="5512069"/>
            <a:ext cx="4230551" cy="13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4130" y="193675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/>
                <a:hlinkClick r:id="rId2"/>
              </a:rPr>
              <a:t>https://</a:t>
            </a:r>
            <a:r>
              <a:rPr lang="en-US" dirty="0" smtClean="0">
                <a:solidFill>
                  <a:srgbClr val="333333"/>
                </a:solidFill>
                <a:latin typeface="Roboto"/>
                <a:hlinkClick r:id="rId2"/>
              </a:rPr>
              <a:t>doi.org/10.5281/zenodo.7520222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544"/>
            <a:ext cx="12192000" cy="55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519" y="6132500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9" y="0"/>
            <a:ext cx="111884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8093" y="6482086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8" y="0"/>
            <a:ext cx="10034684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41449" y="6370573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59080" y="563383"/>
            <a:ext cx="7897091" cy="8572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  <a:t>Thank you! Questions?</a:t>
            </a:r>
            <a:b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  <a:t>Your thoughts?</a:t>
            </a: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74731" y="5572125"/>
            <a:ext cx="61722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 err="1">
                <a:solidFill>
                  <a:prstClr val="white"/>
                </a:solidFill>
                <a:latin typeface="Open Sans"/>
                <a:cs typeface="Open Sans"/>
              </a:rPr>
              <a:t>www.eifl.net</a:t>
            </a:r>
            <a:endParaRPr lang="en-US" sz="2250" dirty="0">
              <a:solidFill>
                <a:prstClr val="white"/>
              </a:solidFill>
              <a:latin typeface="Open Sans"/>
              <a:cs typeface="Open San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1525" y="3625613"/>
            <a:ext cx="6172200" cy="1768092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prstClr val="white"/>
                </a:solidFill>
                <a:cs typeface="Calibri" panose="020F0502020204030204" pitchFamily="34" charset="0"/>
              </a:rPr>
              <a:t>Contact: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iryna.kuchma@eifl.net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prstClr val="white"/>
                </a:solidFill>
              </a:rPr>
              <a:t>@</a:t>
            </a:r>
            <a:r>
              <a:rPr lang="en-US" sz="3600" dirty="0" err="1">
                <a:solidFill>
                  <a:prstClr val="white"/>
                </a:solidFill>
              </a:rPr>
              <a:t>irynakuchma</a:t>
            </a:r>
            <a:endParaRPr lang="en-US" sz="28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084" y="4747374"/>
            <a:ext cx="576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@</a:t>
            </a:r>
            <a:r>
              <a:rPr lang="en-US" sz="3600" dirty="0" err="1">
                <a:solidFill>
                  <a:schemeClr val="bg1"/>
                </a:solidFill>
              </a:rPr>
              <a:t>irynakuchma@mstdn.social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3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7564" y="1062995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doi.org/10.1371/journal.pcbi.1007854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</a:rPr>
              <a:t> </a:t>
            </a:r>
            <a:endParaRPr lang="en-US" b="0" i="0" dirty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3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" y="305057"/>
            <a:ext cx="10872326" cy="5754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417" y="6211669"/>
            <a:ext cx="11406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Figure 1: Ten rules for making training materials FAIR. Taken from Garcia et al 2020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doi.org/10.1371/journal.pcbi.1007854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0" y="166659"/>
            <a:ext cx="10929192" cy="6691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570" y="6057433"/>
            <a:ext cx="1140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1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: 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4" y="0"/>
            <a:ext cx="9412060" cy="6632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1470" y="5657671"/>
            <a:ext cx="460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2: 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12192000" cy="558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537" y="6116665"/>
            <a:ext cx="847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https://elixir-europe-training.github.io/ELIXIR-TrP-FAIR-training-handbook</a:t>
            </a:r>
            <a:r>
              <a:rPr lang="en-US" dirty="0" smtClean="0">
                <a:hlinkClick r:id="rId3"/>
              </a:rPr>
              <a:t>/#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85"/>
            <a:ext cx="12192000" cy="5393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484" y="6245642"/>
            <a:ext cx="835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https://docs.google.com/document/d/1Bv2Tg2GlN7OW4LB_maimxoTtmNujwuX-/</a:t>
            </a:r>
            <a:r>
              <a:rPr lang="en-US" dirty="0" smtClean="0">
                <a:hlinkClick r:id="rId3"/>
              </a:rPr>
              <a:t>edit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489" y="6420989"/>
            <a:ext cx="1206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www.rd-alliance.org/group/education-and-training-handling-research-data-ig/outcomes/recommendations-minimal-metadata-set</a:t>
            </a:r>
            <a:r>
              <a:rPr lang="pl-PL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17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hVRhBQ5EMsCbzvtDsz3A_f4owqEEa7LuhBTB9R1YHVqzmPuNzRDxGhjhFBbG2mEmlf8Z9_T5SjJmDu9CEqWntTX8Mwt8iax8e2LPJOYgttIo1xCmJXeQdckO8mixtOeOZSW5ec9sVohCMsc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8" y="0"/>
            <a:ext cx="97038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96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Figure 1: Minimum set of metadata for learning resources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3557" y="63963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4020202020204" charset="0"/>
                <a:hlinkClick r:id="rId3"/>
              </a:rPr>
              <a:t>10.15497/RDA00073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2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56462</TotalTime>
  <Words>129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Helvetica</vt:lpstr>
      <vt:lpstr>Calibri</vt:lpstr>
      <vt:lpstr>Open Sans</vt:lpstr>
      <vt:lpstr>Helvetica Neue</vt:lpstr>
      <vt:lpstr>Calibri Light</vt:lpstr>
      <vt:lpstr>Arial</vt:lpstr>
      <vt:lpstr>Roboto</vt:lpstr>
      <vt:lpstr>Malgun Gothic</vt:lpstr>
      <vt:lpstr>Office Theme</vt:lpstr>
      <vt:lpstr>3_Custom Design</vt:lpstr>
      <vt:lpstr>4_Custom Design</vt:lpstr>
      <vt:lpstr>How to make your training materials FAIR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 Your thoughts? </vt:lpstr>
    </vt:vector>
  </TitlesOfParts>
  <Manager>Slide Members</Manager>
  <Company>YESFORM Co.,Ltd.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Microsoft account</cp:lastModifiedBy>
  <cp:revision>278</cp:revision>
  <dcterms:created xsi:type="dcterms:W3CDTF">2019-01-07T08:59:06Z</dcterms:created>
  <dcterms:modified xsi:type="dcterms:W3CDTF">2023-11-15T21:54:45Z</dcterms:modified>
  <cp:category>www.slidemembers.com</cp:category>
</cp:coreProperties>
</file>