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E8439C-2B13-49FD-B17B-17080F1083F8}">
  <a:tblStyle styleId="{AEE8439C-2B13-49FD-B17B-17080F1083F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fill>
          <a:solidFill>
            <a:srgbClr val="F5D8CA"/>
          </a:solidFill>
        </a:fill>
      </a:tcStyle>
    </a:band1H>
    <a:band2H>
      <a:tcTxStyle/>
    </a:band2H>
    <a:band1V>
      <a:tcTxStyle/>
      <a:tcStyle>
        <a:fill>
          <a:solidFill>
            <a:srgbClr val="F5D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17c19256b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17c19256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17c19256b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17c19256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17c19256b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17c19256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17c19256b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017c19256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17c19256b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17c19256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17c19256b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17c19256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17c19256b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17c19256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17c19256b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17c19256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17c19256b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17c19256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17c19256b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017c19256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17c19256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017c1925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17c19256b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17c19256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17c19256b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017c19256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017c19256b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017c19256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017c19256b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017c19256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17c19256b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017c19256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fc465e20e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fc465e20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ae9072f8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ae9072f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162bae79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162bae7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17c19256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017c19256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17c19256b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17c19256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0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biowikifarm.net/meta/Biowikifarm" TargetMode="External"/><Relationship Id="rId4" Type="http://schemas.openxmlformats.org/officeDocument/2006/relationships/hyperlink" Target="https://miraheze.org/" TargetMode="External"/><Relationship Id="rId5" Type="http://schemas.openxmlformats.org/officeDocument/2006/relationships/hyperlink" Target="https://neowiki.neoseeker.com/wiki/Alternative_To_Wikia" TargetMode="External"/><Relationship Id="rId6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repowiki.rcub.bg.ac.rs/index.php/Uputstvo_za_korisnike_repozitorijuma" TargetMode="External"/><Relationship Id="rId4" Type="http://schemas.openxmlformats.org/officeDocument/2006/relationships/hyperlink" Target="https://repowiki.rcub.bg.ac.rs/index.php/TRAP-RCUB_Repository_Infrastructure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Digital_library" TargetMode="External"/><Relationship Id="rId4" Type="http://schemas.openxmlformats.org/officeDocument/2006/relationships/hyperlink" Target="https://en.wikipedia.org/wiki/Open_access" TargetMode="External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hyperlink" Target="https://unsplash.com/photos/smgTvepind4?utm_source=unsplash&amp;utm_medium=referral&amp;utm_content=creditCopyText" TargetMode="External"/><Relationship Id="rId5" Type="http://schemas.openxmlformats.org/officeDocument/2006/relationships/image" Target="../media/image26.png"/><Relationship Id="rId6" Type="http://schemas.openxmlformats.org/officeDocument/2006/relationships/hyperlink" Target="https://unsplash.com/@cwmonty?utm_source=unsplash&amp;utm_medium=referral&amp;utm_content=creditCopyText" TargetMode="External"/><Relationship Id="rId7" Type="http://schemas.openxmlformats.org/officeDocument/2006/relationships/hyperlink" Target="https://unsplash.com/@cwmonty?utm_source=unsplash&amp;utm_medium=referral&amp;utm_content=creditCopyText" TargetMode="External"/><Relationship Id="rId8" Type="http://schemas.openxmlformats.org/officeDocument/2006/relationships/hyperlink" Target="https://unsplash.com/photos/smgTvepind4?utm_source=unsplash&amp;utm_medium=referral&amp;utm_content=creditCopyTex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2.png"/><Relationship Id="rId5" Type="http://schemas.openxmlformats.org/officeDocument/2006/relationships/hyperlink" Target="https://unsplash.com/@olloweb?utm_source=unsplash&amp;utm_medium=referral&amp;utm_content=creditCopyText" TargetMode="External"/><Relationship Id="rId6" Type="http://schemas.openxmlformats.org/officeDocument/2006/relationships/hyperlink" Target="https://unsplash.com/@olloweb?utm_source=unsplash&amp;utm_medium=referral&amp;utm_content=creditCopyText" TargetMode="External"/><Relationship Id="rId7" Type="http://schemas.openxmlformats.org/officeDocument/2006/relationships/hyperlink" Target="https://unsplash.com/photos/Z2ImfOCafFk?utm_source=unsplash&amp;utm_medium=referral&amp;utm_content=creditCopyText" TargetMode="External"/><Relationship Id="rId8" Type="http://schemas.openxmlformats.org/officeDocument/2006/relationships/hyperlink" Target="https://unsplash.com/photos/Z2ImfOCafFk?utm_source=unsplash&amp;utm_medium=referral&amp;utm_content=creditCopyText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coalition-s.org/resources/rights-retention-strategy/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Institutional_repository" TargetMode="External"/><Relationship Id="rId4" Type="http://schemas.openxmlformats.org/officeDocument/2006/relationships/hyperlink" Target="https://aquadocs.org/" TargetMode="External"/><Relationship Id="rId5" Type="http://schemas.openxmlformats.org/officeDocument/2006/relationships/hyperlink" Target="https://zenodo.org/" TargetMode="External"/><Relationship Id="rId6" Type="http://schemas.openxmlformats.org/officeDocument/2006/relationships/hyperlink" Target="https://figshare.com/" TargetMode="External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ifl.net/resources/eifl-webinar-enrich-your-dspace-repository-customized-tools" TargetMode="External"/><Relationship Id="rId4" Type="http://schemas.openxmlformats.org/officeDocument/2006/relationships/hyperlink" Target="https://docs.google.com/presentation/d/1CQSWYOAvryK-ZCMxXy_Gwg8aSoyeCexx_e_qvnjeO2I/edit#slide=id.g7a1c1ab41f_0_21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it.ly/3tpUQQp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1234000" y="535446"/>
            <a:ext cx="101382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sr-Latn-RS" cap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EIFL OPEN SCIENCE TRAIN-THE-TRAINER BOOTCAMP</a:t>
            </a:r>
            <a:endParaRPr b="0" i="0" cap="none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r-Latn-RS" sz="22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January 30th - February 3rd 2023</a:t>
            </a:r>
            <a:endParaRPr sz="2200"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659" y="1340604"/>
            <a:ext cx="4705164" cy="288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266330" y="6525087"/>
            <a:ext cx="45897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Latn-R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picture: https://www.eifl.net/events/eifl-open-science-train-trainer-bootcamp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1233995" y="4296792"/>
            <a:ext cx="9907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r-Latn-R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Ljiljana Radisavljević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Librarian and Repository Manager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 for Vegetable Crops Smederevska Palanka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SERBIA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the team of the end-user support at the Computer Centre of Belgrade University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Trainig material</a:t>
            </a:r>
            <a:endParaRPr/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r-Latn-RS"/>
              <a:t>For repository managers: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r-Latn-RS"/>
              <a:t>Detailed</a:t>
            </a:r>
            <a:r>
              <a:rPr lang="sr-Latn-RS"/>
              <a:t> USER MANUAL - constantly updated as the system grows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324" y="2759174"/>
            <a:ext cx="3021400" cy="337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325" y="2759175"/>
            <a:ext cx="3138500" cy="35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9675" y="2759175"/>
            <a:ext cx="4592276" cy="13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6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550" y="181275"/>
            <a:ext cx="7861601" cy="604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308275" y="985650"/>
            <a:ext cx="333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>
                <a:latin typeface="Calibri"/>
                <a:ea typeface="Calibri"/>
                <a:cs typeface="Calibri"/>
                <a:sym typeface="Calibri"/>
              </a:rPr>
              <a:t>Dublin Core fields explained in detail: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How to make collections and give privileges to registered users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225" y="1942613"/>
            <a:ext cx="9718500" cy="38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Procedures (depositing, approving deposits, metadata corrections and updates</a:t>
            </a:r>
            <a:r>
              <a:rPr lang="sr-Latn-RS" sz="3800"/>
              <a:t>)</a:t>
            </a:r>
            <a:endParaRPr sz="3800"/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325" y="1889800"/>
            <a:ext cx="9777151" cy="406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Different versions of manuscripts and how to relate them (AAM, VoR)</a:t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549" y="1868525"/>
            <a:ext cx="4938701" cy="40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850" y="2368266"/>
            <a:ext cx="5955951" cy="333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How to map an item in other collections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138" y="2017025"/>
            <a:ext cx="9383724" cy="42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-Latn-RS" sz="3620"/>
              <a:t>Additional detailed information about other services, such as: Scopus, Web of Science, Core, Unpaywall ...</a:t>
            </a:r>
            <a:endParaRPr sz="3620"/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174" y="1889800"/>
            <a:ext cx="9984725" cy="422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For Researchers</a:t>
            </a:r>
            <a:endParaRPr/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OA policies and mandates (brief intro)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b="1" lang="sr-Latn-RS" sz="2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Repository features and functions - User manual</a:t>
            </a:r>
            <a:endParaRPr b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Depositing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Self-archiving, VoR/AAM, Sherpa Romeo (brief intro)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Visibility, interoperability and integrations (aggregators, ORCID, Google Scholar)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Repositories vs. social media; repositories vs. failed national CRIS systems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Q&amp;A + deconstructing misconceptions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User manual as a training material</a:t>
            </a:r>
            <a:endParaRPr/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open-source software and crowdsourced materials to create a manual: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software: locally hosted MediaWiki;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case hosting is not available, alternatives include free mediawiki hosting options </a:t>
            </a: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sr-Latn-RS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https://biowikifarm.net/meta/Biowikifarm</a:t>
            </a: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r-Latn-RS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https://miraheze.org/</a:t>
            </a: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r-Latn-RS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https://neowiki.neoseeker.com/wiki/Alternative_To_Wikia</a:t>
            </a: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created by multiple trainers over a period of two years are compiled and edited.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Advantages: no cost, easy to edit and update, unlimited space for extensible materials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 rotWithShape="1">
          <a:blip r:embed="rId6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User manual - online</a:t>
            </a:r>
            <a:endParaRPr/>
          </a:p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u="sng">
                <a:solidFill>
                  <a:schemeClr val="hlink"/>
                </a:solidFill>
                <a:hlinkClick r:id="rId3"/>
              </a:rPr>
              <a:t>https://repowiki.rcub.bg.ac.rs/index.php/Uputstvo_za_korisnike_repozitorijuma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u="sng">
                <a:solidFill>
                  <a:schemeClr val="hlink"/>
                </a:solidFill>
                <a:hlinkClick r:id="rId4"/>
              </a:rPr>
              <a:t>https://repowiki.rcub.bg.ac.rs/index.php/TRAP-RCUB_Repository_Infrastructure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50" y="2651650"/>
            <a:ext cx="2924400" cy="35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5575" y="2885738"/>
            <a:ext cx="4133849" cy="30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7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217275" y="678026"/>
            <a:ext cx="98184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sr-Latn-R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repository?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377031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archive for collecting, preserving, and disseminating digital material</a:t>
            </a:r>
            <a:endParaRPr sz="2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7031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sort of </a:t>
            </a:r>
            <a:r>
              <a:rPr b="1" i="1" lang="sr-Latn-RS" sz="27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digital library</a:t>
            </a:r>
            <a:r>
              <a:rPr lang="sr-Latn-RS" sz="2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(collecting, classifying, describing, curating, preserving, and providing access)</a:t>
            </a:r>
            <a:endParaRPr sz="2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7031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7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true power of repositories lies in:</a:t>
            </a:r>
            <a:endParaRPr sz="27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7031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1" lang="sr-Latn-RS" sz="27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open access</a:t>
            </a:r>
            <a:r>
              <a:rPr lang="sr-Latn-RS" sz="27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r-Latn-RS" sz="275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Open access - Wikipedia</a:t>
            </a:r>
            <a:r>
              <a:rPr lang="sr-Latn-RS" sz="27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7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sr-Latn-RS" sz="26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free, immediate and permanent access to digitalized documents for anyone to use, download and distribute respecting the </a:t>
            </a:r>
            <a:r>
              <a:rPr lang="sr-Latn-RS" sz="26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authorship</a:t>
            </a:r>
            <a:r>
              <a:rPr lang="sr-Latn-RS" sz="26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rights)</a:t>
            </a:r>
            <a:endParaRPr sz="26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633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-"/>
            </a:pPr>
            <a:r>
              <a:rPr b="1" i="1" lang="sr-Latn-RS" sz="26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lang="sr-Latn-RS" sz="26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(information exchange</a:t>
            </a:r>
            <a:r>
              <a:rPr lang="sr-Latn-RS" sz="2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sr-Latn-RS" sz="2700">
                <a:solidFill>
                  <a:srgbClr val="2021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connecting and tying together - the ability to interact </a:t>
            </a:r>
            <a:endParaRPr sz="2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516"/>
              <a:buNone/>
            </a:pPr>
            <a:r>
              <a:t/>
            </a:r>
            <a:endParaRPr sz="3100"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5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50" y="419925"/>
            <a:ext cx="4890325" cy="50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725" y="952775"/>
            <a:ext cx="5184925" cy="537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6523" y="152400"/>
            <a:ext cx="4633075" cy="479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6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775" y="1767500"/>
            <a:ext cx="7460400" cy="40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/>
          <p:nvPr/>
        </p:nvSpPr>
        <p:spPr>
          <a:xfrm>
            <a:off x="962150" y="105200"/>
            <a:ext cx="96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>
                <a:latin typeface="Calibri"/>
                <a:ea typeface="Calibri"/>
                <a:cs typeface="Calibri"/>
                <a:sym typeface="Calibri"/>
              </a:rPr>
              <a:t>Zoom video calls - proved to be a very useful tool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5050" y="3655900"/>
            <a:ext cx="3344950" cy="24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>
            <a:off x="8329375" y="5567438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100">
                <a:solidFill>
                  <a:schemeClr val="dk1"/>
                </a:solidFill>
              </a:rPr>
              <a:t>Photo by</a:t>
            </a:r>
            <a:r>
              <a:rPr lang="sr-Latn-RS" sz="11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sr-Latn-RS" sz="1100" u="sng">
                <a:solidFill>
                  <a:schemeClr val="hlink"/>
                </a:solidFill>
                <a:hlinkClick r:id="rId7"/>
              </a:rPr>
              <a:t>Chris Montgomery</a:t>
            </a:r>
            <a:r>
              <a:rPr lang="sr-Latn-RS" sz="1100">
                <a:solidFill>
                  <a:schemeClr val="dk1"/>
                </a:solidFill>
              </a:rPr>
              <a:t> on</a:t>
            </a:r>
            <a:r>
              <a:rPr lang="sr-Latn-RS" sz="11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sr-Latn-RS" sz="1100" u="sng">
                <a:solidFill>
                  <a:schemeClr val="hlink"/>
                </a:solidFill>
                <a:hlinkClick r:id="rId9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3950"/>
            <a:ext cx="12276900" cy="804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sr-Latn-R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sr-Latn-RS" sz="4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raining challenges</a:t>
            </a:r>
            <a:endParaRPr/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/>
        </p:nvSpPr>
        <p:spPr>
          <a:xfrm>
            <a:off x="8714300" y="-67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100">
                <a:solidFill>
                  <a:schemeClr val="dk1"/>
                </a:solidFill>
              </a:rPr>
              <a:t>Photo by</a:t>
            </a:r>
            <a:r>
              <a:rPr lang="sr-Latn-RS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sr-Latn-RS" sz="1100" u="sng">
                <a:solidFill>
                  <a:schemeClr val="hlink"/>
                </a:solidFill>
                <a:hlinkClick r:id="rId6"/>
              </a:rPr>
              <a:t>Agence Olloweb</a:t>
            </a:r>
            <a:r>
              <a:rPr lang="sr-Latn-RS" sz="1100">
                <a:solidFill>
                  <a:schemeClr val="dk1"/>
                </a:solidFill>
              </a:rPr>
              <a:t> on</a:t>
            </a:r>
            <a:r>
              <a:rPr lang="sr-Latn-RS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sr-Latn-RS" sz="1100" u="sng">
                <a:solidFill>
                  <a:schemeClr val="hlink"/>
                </a:solidFill>
                <a:hlinkClick r:id="rId8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Misconceptions about copyright</a:t>
            </a:r>
            <a:endParaRPr/>
          </a:p>
        </p:txBody>
      </p:sp>
      <p:sp>
        <p:nvSpPr>
          <p:cNvPr id="275" name="Google Shape;275;p3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8298" lvl="0" marL="457200" rtl="0" algn="l">
              <a:spcBef>
                <a:spcPts val="1200"/>
              </a:spcBef>
              <a:spcAft>
                <a:spcPts val="0"/>
              </a:spcAft>
              <a:buSzPct val="91694"/>
              <a:buChar char="-"/>
            </a:pPr>
            <a:r>
              <a:rPr lang="sr-Latn-RS" sz="2408"/>
              <a:t>Researchers think they can not publish unless they transfer their copyrights to publishers</a:t>
            </a:r>
            <a:endParaRPr sz="24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sz="2408"/>
              <a:t>	Solution:</a:t>
            </a:r>
            <a:endParaRPr sz="24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sz="2408"/>
              <a:t>	Good </a:t>
            </a:r>
            <a:r>
              <a:rPr lang="sr-Latn-RS" sz="2408"/>
              <a:t>knowledge</a:t>
            </a:r>
            <a:r>
              <a:rPr lang="sr-Latn-RS" sz="2408"/>
              <a:t> of</a:t>
            </a:r>
            <a:endParaRPr sz="2408"/>
          </a:p>
          <a:p>
            <a:pPr indent="-358298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208">
                <a:solidFill>
                  <a:schemeClr val="dk1"/>
                </a:solidFill>
              </a:rPr>
              <a:t>OA policies;</a:t>
            </a:r>
            <a:endParaRPr sz="2208">
              <a:solidFill>
                <a:schemeClr val="dk1"/>
              </a:solidFill>
            </a:endParaRPr>
          </a:p>
          <a:p>
            <a:pPr indent="-35829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208" u="sng">
                <a:solidFill>
                  <a:schemeClr val="hlink"/>
                </a:solidFill>
                <a:hlinkClick r:id="rId3"/>
              </a:rPr>
              <a:t>Rights Retention Strategy</a:t>
            </a:r>
            <a:r>
              <a:rPr lang="sr-Latn-RS" sz="2208">
                <a:solidFill>
                  <a:schemeClr val="dk1"/>
                </a:solidFill>
              </a:rPr>
              <a:t>;</a:t>
            </a:r>
            <a:endParaRPr sz="2208">
              <a:solidFill>
                <a:schemeClr val="dk1"/>
              </a:solidFill>
            </a:endParaRPr>
          </a:p>
          <a:p>
            <a:pPr indent="-35829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208">
                <a:solidFill>
                  <a:schemeClr val="dk1"/>
                </a:solidFill>
              </a:rPr>
              <a:t>intellectual property</a:t>
            </a:r>
            <a:endParaRPr sz="22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>
                <a:solidFill>
                  <a:schemeClr val="dk1"/>
                </a:solidFill>
              </a:rPr>
              <a:t>One trainer and many trainees and questions</a:t>
            </a:r>
            <a:endParaRPr/>
          </a:p>
        </p:txBody>
      </p:sp>
      <p:sp>
        <p:nvSpPr>
          <p:cNvPr id="282" name="Google Shape;282;p36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sr-Latn-RS" sz="2200">
                <a:solidFill>
                  <a:schemeClr val="dk1"/>
                </a:solidFill>
              </a:rPr>
              <a:t>Many topics - not enough time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sr-Latn-RS" sz="2200">
                <a:solidFill>
                  <a:schemeClr val="dk1"/>
                </a:solidFill>
              </a:rPr>
              <a:t>Wide range of important things to know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sr-Latn-RS" sz="2200">
                <a:solidFill>
                  <a:schemeClr val="dk1"/>
                </a:solidFill>
              </a:rPr>
              <a:t>Too many questions, not enough time to reach to everyone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>
                <a:solidFill>
                  <a:schemeClr val="dk1"/>
                </a:solidFill>
              </a:rPr>
              <a:t>Solutions: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sr-Latn-RS" sz="2200">
                <a:solidFill>
                  <a:schemeClr val="dk1"/>
                </a:solidFill>
              </a:rPr>
              <a:t>Team work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sr-Latn-RS" sz="2200">
                <a:solidFill>
                  <a:schemeClr val="dk1"/>
                </a:solidFill>
              </a:rPr>
              <a:t>Include Librarian (RM)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sr-Latn-RS" sz="2200">
                <a:solidFill>
                  <a:schemeClr val="dk1"/>
                </a:solidFill>
              </a:rPr>
              <a:t>Always anser questions for the chat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sr-Latn-RS" sz="2200">
                <a:solidFill>
                  <a:schemeClr val="dk1"/>
                </a:solidFill>
              </a:rPr>
              <a:t>User support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sr-Latn-RS" sz="2200">
                <a:solidFill>
                  <a:schemeClr val="dk1"/>
                </a:solidFill>
              </a:rPr>
              <a:t>Follow-up trainings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>
                <a:solidFill>
                  <a:schemeClr val="dk1"/>
                </a:solidFill>
              </a:rPr>
              <a:t>Challenge: </a:t>
            </a:r>
            <a:r>
              <a:rPr lang="sr-Latn-RS">
                <a:solidFill>
                  <a:schemeClr val="dk1"/>
                </a:solidFill>
              </a:rPr>
              <a:t>technical issues</a:t>
            </a:r>
            <a:endParaRPr/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r-Latn-RS" sz="2700" u="sng"/>
              <a:t>no internet connection</a:t>
            </a:r>
            <a:endParaRPr b="1" sz="2700" u="sng"/>
          </a:p>
          <a:p>
            <a:pPr indent="-3873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</a:rPr>
              <a:t>PDF user manual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</a:rPr>
              <a:t>slides to play off line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</a:rPr>
              <a:t>help from your team - someone from your team can “step in”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sr-Latn-RS" sz="2500">
                <a:solidFill>
                  <a:schemeClr val="dk1"/>
                </a:solidFill>
              </a:rPr>
              <a:t>alternative communication chanel (viber)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2500" u="sng">
                <a:solidFill>
                  <a:schemeClr val="dk1"/>
                </a:solidFill>
              </a:rPr>
              <a:t>no electricity</a:t>
            </a:r>
            <a:endParaRPr b="1" sz="2500" u="sng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sr-Latn-RS" sz="2500">
                <a:solidFill>
                  <a:schemeClr val="dk1"/>
                </a:solidFill>
              </a:rPr>
              <a:t>printed material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290" name="Google Shape;290;p37"/>
          <p:cNvPicPr preferRelativeResize="0"/>
          <p:nvPr/>
        </p:nvPicPr>
        <p:blipFill rotWithShape="1">
          <a:blip r:embed="rId3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N</a:t>
            </a:r>
            <a:r>
              <a:rPr lang="sr-Latn-RS"/>
              <a:t>ot the same level of knowledge</a:t>
            </a:r>
            <a:endParaRPr/>
          </a:p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r-Latn-RS"/>
              <a:t>  	</a:t>
            </a:r>
            <a:r>
              <a:rPr b="1" lang="sr-Latn-RS" sz="2300" u="sng"/>
              <a:t>Researchers</a:t>
            </a:r>
            <a:endParaRPr b="1" sz="2300" u="sng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sr-Latn-RS" sz="2300"/>
              <a:t>Not keeping track of all new issues regarding publishing</a:t>
            </a:r>
            <a:endParaRPr sz="2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sr-Latn-RS" sz="2300"/>
              <a:t>Possible solutions: </a:t>
            </a:r>
            <a:endParaRPr i="1" sz="23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sr-Latn-RS" sz="2300"/>
              <a:t>follow up trainings regarding other issues</a:t>
            </a:r>
            <a:endParaRPr sz="23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r-Latn-RS" sz="2300"/>
              <a:t>Training of the young academics and researchers</a:t>
            </a:r>
            <a:endParaRPr sz="23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r-Latn-RS" sz="2300" u="sng"/>
              <a:t>Repository managers</a:t>
            </a:r>
            <a:endParaRPr b="1" sz="2300" u="sng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sr-Latn-RS" sz="2300"/>
              <a:t>Not motivated for another obligation</a:t>
            </a:r>
            <a:endParaRPr sz="23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r-Latn-RS" sz="2300"/>
              <a:t>Not educated in this field and unable to understand</a:t>
            </a:r>
            <a:endParaRPr sz="2300"/>
          </a:p>
        </p:txBody>
      </p:sp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Why deposit?</a:t>
            </a:r>
            <a:endParaRPr/>
          </a:p>
        </p:txBody>
      </p:sp>
      <p:sp>
        <p:nvSpPr>
          <p:cNvPr id="303" name="Google Shape;303;p39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Increase impact - higher chance to get cited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Increase </a:t>
            </a: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opportunity</a:t>
            </a: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 - more collaboration and funding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Increase readership - making research </a:t>
            </a: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freely</a:t>
            </a: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 available to readers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Increase visibility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39"/>
          <p:cNvPicPr preferRelativeResize="0"/>
          <p:nvPr/>
        </p:nvPicPr>
        <p:blipFill rotWithShape="1">
          <a:blip r:embed="rId3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097275" y="1037652"/>
            <a:ext cx="10058400" cy="69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>
                <a:latin typeface="Arial"/>
                <a:ea typeface="Arial"/>
                <a:cs typeface="Arial"/>
                <a:sym typeface="Arial"/>
              </a:rPr>
              <a:t>Typology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Institutional</a:t>
            </a: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r-Latn-RS" sz="25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Institutional repository - Wikipedia</a:t>
            </a: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 - contains </a:t>
            </a:r>
            <a:r>
              <a:rPr lang="sr-Latn-RS" sz="25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intellectual output of an institution, particularly a research institution </a:t>
            </a:r>
            <a:endParaRPr sz="25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Thematic</a:t>
            </a: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 Disciplinary</a:t>
            </a: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sr-Latn-RS" sz="2500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material in the same scientific field (chemistry, biology, spacial planning…) for example: </a:t>
            </a:r>
            <a:r>
              <a:rPr lang="sr-Latn-RS" sz="25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AquaDocs</a:t>
            </a:r>
            <a:endParaRPr sz="250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Generalist </a:t>
            </a: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 general purpose open repositories - </a:t>
            </a:r>
            <a:r>
              <a:rPr lang="sr-Latn-RS" sz="2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enable researchers from all disciplines to share and preserve their research outputs, regardless of size, format or subject.</a:t>
            </a:r>
            <a:endParaRPr sz="250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sr-Latn-RS" sz="25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Zenodo</a:t>
            </a: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r-Latn-RS" sz="25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Figshare</a:t>
            </a:r>
            <a:r>
              <a:rPr lang="sr-Latn-RS" sz="25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etc.)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7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25" y="257050"/>
            <a:ext cx="6094251" cy="5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900" y="1289975"/>
            <a:ext cx="5208649" cy="46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5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32" name="Google Shape;132;p17"/>
          <p:cNvGraphicFramePr/>
          <p:nvPr/>
        </p:nvGraphicFramePr>
        <p:xfrm>
          <a:off x="1012627" y="270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{AEE8439C-2B13-49FD-B17B-17080F1083F8}</a:tableStyleId>
              </a:tblPr>
              <a:tblGrid>
                <a:gridCol w="2547925"/>
                <a:gridCol w="1538275"/>
                <a:gridCol w="2690225"/>
                <a:gridCol w="3342925"/>
              </a:tblGrid>
              <a:tr h="35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Context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Audience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Topics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/>
                </a:tc>
              </a:tr>
              <a:tr h="102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institutional repository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Researchers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Lecture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Demo</a:t>
                      </a:r>
                      <a:endParaRPr/>
                    </a:p>
                  </a:txBody>
                  <a:tcPr marT="76200" marB="76200" marR="76200" marL="76200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Benefits of Open Access / Open Science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Repositories and visibility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 practice examples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Repositories vs. social media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Zenodo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Q&amp;A</a:t>
                      </a:r>
                      <a:endParaRPr/>
                    </a:p>
                  </a:txBody>
                  <a:tcPr marT="76200" marB="76200" marR="76200" marL="76200"/>
                </a:tc>
              </a:tr>
              <a:tr h="1290725"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Institutional repository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 managers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One-on-one training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Hands-on training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Consultations</a:t>
                      </a:r>
                      <a:endParaRPr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 policies and mandates (in detail)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Self-archiving policies, VoR/AAM, Sherpa Romeo (in detail)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Procedures (depositing, approving deposits, metadata corrections and updates, </a:t>
                      </a:r>
                      <a:r>
                        <a:rPr b="0" i="0" lang="sr-Latn-RS" sz="1100" u="sng" cap="none" strike="noStrik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additional tools and services</a:t>
                      </a: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Tips and tricks</a:t>
                      </a:r>
                      <a:endParaRPr/>
                    </a:p>
                  </a:txBody>
                  <a:tcPr marT="76200" marB="76200" marR="76200" marL="76200" anchor="ctr"/>
                </a:tc>
              </a:tr>
              <a:tr h="1798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Researchers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Lecture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Demo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Hands-on training</a:t>
                      </a:r>
                      <a:endParaRPr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 policies and mandates (brief intro)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 features and functions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Depositing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Self-archiving, VoR/AAM, Sherpa Romeo (brief intro)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Visibility, interoperability and integrations (aggregators, ORCID, Google Scholar)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Repositories vs. social media; repositories vs. failed national CRIS systems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Q&amp;A + deconstructing misconceptions</a:t>
                      </a:r>
                      <a:endParaRPr/>
                    </a:p>
                  </a:txBody>
                  <a:tcPr marT="76200" marB="76200" marR="76200" marL="76200" anchor="ctr"/>
                </a:tc>
              </a:tr>
              <a:tr h="9369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Decision-</a:t>
                      </a:r>
                      <a:b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makers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Lecture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Consultations</a:t>
                      </a:r>
                      <a:endParaRPr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 policies and mandates 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 features and functions (brief intro)</a:t>
                      </a:r>
                      <a:endParaRPr/>
                    </a:p>
                    <a:p>
                      <a:pPr indent="-698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sr-Latn-RS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Visibility, interoperability and integrations</a:t>
                      </a:r>
                      <a:endParaRPr/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133" name="Google Shape;133;p17"/>
          <p:cNvSpPr txBox="1"/>
          <p:nvPr/>
        </p:nvSpPr>
        <p:spPr>
          <a:xfrm>
            <a:off x="301841" y="6436312"/>
            <a:ext cx="118901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by Milica Ševkušić: </a:t>
            </a:r>
            <a:r>
              <a:rPr lang="sr-Latn-R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https://docs.google.com/presentation/d/1CQSWYOAvryK-ZCMxXy_Gwg8aSoyeCexx_e_qvnjeO2I/edit#slide=id.g7a1c1ab41f_0_21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 b="0" l="-11234" r="0" t="-35281"/>
          <a:stretch/>
        </p:blipFill>
        <p:spPr>
          <a:xfrm>
            <a:off x="11032625" y="58711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1128150" y="909625"/>
            <a:ext cx="99357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sr-Latn-R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sr-Latn-RS" sz="4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to structure the training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375443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information</a:t>
            </a: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the repository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available to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unregistered</a:t>
            </a: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available to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registered </a:t>
            </a: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users?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endParaRPr b="1" sz="25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</a:t>
            </a:r>
            <a:endParaRPr b="1" sz="25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 / submit</a:t>
            </a: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(entry of metadata and document)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</a:t>
            </a: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licenses</a:t>
            </a: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data protection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version</a:t>
            </a: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publication may be deposited in the repository?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Visibility</a:t>
            </a:r>
            <a:endParaRPr b="1" sz="25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54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sr-Latn-R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</a:t>
            </a:r>
            <a:r>
              <a:rPr b="1" lang="sr-Latn-RS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b="1" sz="25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7227" y="2631388"/>
            <a:ext cx="2592373" cy="8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0325" y="1752613"/>
            <a:ext cx="2021425" cy="6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6162" y="3734050"/>
            <a:ext cx="1404838" cy="8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1097275" y="955230"/>
            <a:ext cx="99771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sr-Latn-R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sr-Latn-RS" sz="4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to prepare training materials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Detalied material with screenshots 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Separate material for RM and end-users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User - manual (for RM and for Researchers)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Internal share of training videos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-"/>
            </a:pPr>
            <a:r>
              <a:rPr lang="sr-Latn-RS" sz="2500">
                <a:latin typeface="Arial"/>
                <a:ea typeface="Arial"/>
                <a:cs typeface="Arial"/>
                <a:sym typeface="Arial"/>
              </a:rPr>
              <a:t>Publicaly available if agreed so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For Repository Managers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sr-Latn-R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One-on-one trainings</a:t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sr-Latn-R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Hands-on trainings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sr-Latn-R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many training as they need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sr-Latn-R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Consultations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sr-Latn-R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Zoom meetings with possibility to record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manual for repository managers, on Google Drive, easily updated and extensible: </a:t>
            </a:r>
            <a:r>
              <a:rPr lang="sr-Latn-RS" sz="2800" u="sng">
                <a:solidFill>
                  <a:srgbClr val="003C7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https://bit.ly/3tpUQQp</a:t>
            </a:r>
            <a:r>
              <a:rPr lang="sr-Latn-R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350" y="1948900"/>
            <a:ext cx="4775300" cy="354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1311875" y="1122500"/>
            <a:ext cx="22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521150" y="696725"/>
            <a:ext cx="11237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>
                <a:latin typeface="Calibri"/>
                <a:ea typeface="Calibri"/>
                <a:cs typeface="Calibri"/>
                <a:sym typeface="Calibri"/>
              </a:rPr>
              <a:t>Open access policies and mandates in detail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3650" y="2083974"/>
            <a:ext cx="3119175" cy="40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5">
            <a:alphaModFix/>
          </a:blip>
          <a:srcRect b="0" l="-11234" r="0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000" y="1948890"/>
            <a:ext cx="3119175" cy="431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