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13716000" cx="24384000"/>
  <p:notesSz cx="6858000" cy="9144000"/>
  <p:embeddedFontLst>
    <p:embeddedFont>
      <p:font typeface="Sometype Mono"/>
      <p:regular r:id="rId22"/>
      <p:bold r:id="rId23"/>
      <p:italic r:id="rId24"/>
      <p:boldItalic r:id="rId25"/>
    </p:embeddedFont>
    <p:embeddedFont>
      <p:font typeface="Montserrat"/>
      <p:regular r:id="rId26"/>
      <p:bold r:id="rId27"/>
      <p:italic r:id="rId28"/>
      <p:boldItalic r:id="rId29"/>
    </p:embeddedFont>
    <p:embeddedFont>
      <p:font typeface="Helvetica Neue"/>
      <p:regular r:id="rId30"/>
      <p:bold r:id="rId31"/>
      <p:italic r:id="rId32"/>
      <p:boldItalic r:id="rId33"/>
    </p:embeddedFont>
    <p:embeddedFont>
      <p:font typeface="Sometype Mono Medium"/>
      <p:regular r:id="rId34"/>
      <p:bold r:id="rId35"/>
      <p:italic r:id="rId36"/>
      <p:boldItalic r:id="rId37"/>
    </p:embeddedFont>
    <p:embeddedFont>
      <p:font typeface="Open Sans"/>
      <p:regular r:id="rId38"/>
      <p:bold r:id="rId39"/>
      <p:italic r:id="rId40"/>
      <p:boldItalic r:id="rId4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42" roundtripDataSignature="AMtx7mhogJA4OMQXinloVm80qFw7v/LHt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F7776C0-C319-4F41-987D-34780298D6A6}">
  <a:tblStyle styleId="{CF7776C0-C319-4F41-987D-34780298D6A6}" styleName="Table_0"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</a:band1H>
    <a:band2H>
      <a:tcTxStyle b="off" i="off"/>
      <a:tcStyle>
        <a:fill>
          <a:solidFill>
            <a:srgbClr val="E3E5E8"/>
          </a:solidFill>
        </a:fill>
      </a:tcStyle>
    </a:band2H>
    <a:band1V>
      <a:tcTxStyle/>
    </a:band1V>
    <a:band2V>
      <a:tcTxStyle/>
    </a:band2V>
    <a:lastCol>
      <a:tcTxStyle/>
    </a:lastCol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381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381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381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OpenSans-italic.fntdata"/><Relationship Id="rId20" Type="http://schemas.openxmlformats.org/officeDocument/2006/relationships/slide" Target="slides/slide15.xml"/><Relationship Id="rId42" Type="http://customschemas.google.com/relationships/presentationmetadata" Target="metadata"/><Relationship Id="rId41" Type="http://schemas.openxmlformats.org/officeDocument/2006/relationships/font" Target="fonts/OpenSans-boldItalic.fntdata"/><Relationship Id="rId22" Type="http://schemas.openxmlformats.org/officeDocument/2006/relationships/font" Target="fonts/SometypeMono-regular.fntdata"/><Relationship Id="rId21" Type="http://schemas.openxmlformats.org/officeDocument/2006/relationships/slide" Target="slides/slide16.xml"/><Relationship Id="rId24" Type="http://schemas.openxmlformats.org/officeDocument/2006/relationships/font" Target="fonts/SometypeMono-italic.fntdata"/><Relationship Id="rId23" Type="http://schemas.openxmlformats.org/officeDocument/2006/relationships/font" Target="fonts/SometypeMono-bold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Montserrat-regular.fntdata"/><Relationship Id="rId25" Type="http://schemas.openxmlformats.org/officeDocument/2006/relationships/font" Target="fonts/SometypeMono-boldItalic.fntdata"/><Relationship Id="rId28" Type="http://schemas.openxmlformats.org/officeDocument/2006/relationships/font" Target="fonts/Montserrat-italic.fntdata"/><Relationship Id="rId27" Type="http://schemas.openxmlformats.org/officeDocument/2006/relationships/font" Target="fonts/Montserrat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Montserrat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HelveticaNeue-bold.fntdata"/><Relationship Id="rId30" Type="http://schemas.openxmlformats.org/officeDocument/2006/relationships/font" Target="fonts/HelveticaNeue-regular.fntdata"/><Relationship Id="rId11" Type="http://schemas.openxmlformats.org/officeDocument/2006/relationships/slide" Target="slides/slide6.xml"/><Relationship Id="rId33" Type="http://schemas.openxmlformats.org/officeDocument/2006/relationships/font" Target="fonts/HelveticaNeue-boldItalic.fntdata"/><Relationship Id="rId10" Type="http://schemas.openxmlformats.org/officeDocument/2006/relationships/slide" Target="slides/slide5.xml"/><Relationship Id="rId32" Type="http://schemas.openxmlformats.org/officeDocument/2006/relationships/font" Target="fonts/HelveticaNeue-italic.fntdata"/><Relationship Id="rId13" Type="http://schemas.openxmlformats.org/officeDocument/2006/relationships/slide" Target="slides/slide8.xml"/><Relationship Id="rId35" Type="http://schemas.openxmlformats.org/officeDocument/2006/relationships/font" Target="fonts/SometypeMonoMedium-bold.fntdata"/><Relationship Id="rId12" Type="http://schemas.openxmlformats.org/officeDocument/2006/relationships/slide" Target="slides/slide7.xml"/><Relationship Id="rId34" Type="http://schemas.openxmlformats.org/officeDocument/2006/relationships/font" Target="fonts/SometypeMonoMedium-regular.fntdata"/><Relationship Id="rId15" Type="http://schemas.openxmlformats.org/officeDocument/2006/relationships/slide" Target="slides/slide10.xml"/><Relationship Id="rId37" Type="http://schemas.openxmlformats.org/officeDocument/2006/relationships/font" Target="fonts/SometypeMonoMedium-boldItalic.fntdata"/><Relationship Id="rId14" Type="http://schemas.openxmlformats.org/officeDocument/2006/relationships/slide" Target="slides/slide9.xml"/><Relationship Id="rId36" Type="http://schemas.openxmlformats.org/officeDocument/2006/relationships/font" Target="fonts/SometypeMonoMedium-italic.fntdata"/><Relationship Id="rId17" Type="http://schemas.openxmlformats.org/officeDocument/2006/relationships/slide" Target="slides/slide12.xml"/><Relationship Id="rId39" Type="http://schemas.openxmlformats.org/officeDocument/2006/relationships/font" Target="fonts/OpenSans-bold.fntdata"/><Relationship Id="rId16" Type="http://schemas.openxmlformats.org/officeDocument/2006/relationships/slide" Target="slides/slide11.xml"/><Relationship Id="rId38" Type="http://schemas.openxmlformats.org/officeDocument/2006/relationships/font" Target="fonts/OpenSans-regular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28600" lvl="5" marL="27432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228600" lvl="6" marL="32004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228600" lvl="7" marL="36576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228600" lvl="8" marL="41148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99e08a8839_1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299e08a8839_1_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299e08a8839_1_9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299e08a8839_1_9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99e08a8839_1_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299e08a8839_1_1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299e08a8839_1_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299e08a8839_1_2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299e08a8839_1_4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299e08a8839_1_4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299e08a8839_1_5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299e08a8839_1_5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99e08a8839_1_6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299e08a8839_1_6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x">
  <p:cSld name="TITLE_AND_BODY">
    <p:bg>
      <p:bgPr>
        <a:solidFill>
          <a:srgbClr val="F9F9F9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/>
          <p:nvPr/>
        </p:nvSpPr>
        <p:spPr>
          <a:xfrm>
            <a:off x="-812800" y="8077200"/>
            <a:ext cx="5283200" cy="5283200"/>
          </a:xfrm>
          <a:prstGeom prst="ellipse">
            <a:avLst/>
          </a:prstGeom>
          <a:solidFill>
            <a:srgbClr val="FFD1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9F9"/>
              </a:buClr>
              <a:buSzPts val="4800"/>
              <a:buFont typeface="Open Sans"/>
              <a:buNone/>
            </a:pPr>
            <a:r>
              <a:t/>
            </a:r>
            <a:endParaRPr b="0" i="0" sz="4800" u="none" cap="none" strike="noStrike">
              <a:solidFill>
                <a:srgbClr val="F9F9F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" name="Google Shape;11;p18"/>
          <p:cNvSpPr/>
          <p:nvPr/>
        </p:nvSpPr>
        <p:spPr>
          <a:xfrm>
            <a:off x="22961040" y="-190506"/>
            <a:ext cx="5080001" cy="5080001"/>
          </a:xfrm>
          <a:prstGeom prst="ellipse">
            <a:avLst/>
          </a:prstGeom>
          <a:noFill/>
          <a:ln cap="flat" cmpd="sng" w="254000">
            <a:solidFill>
              <a:srgbClr val="90D4D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9F9"/>
              </a:buClr>
              <a:buSzPts val="4800"/>
              <a:buFont typeface="Open Sans"/>
              <a:buNone/>
            </a:pPr>
            <a:r>
              <a:t/>
            </a:r>
            <a:endParaRPr b="0" i="0" sz="4800" u="none" cap="none" strike="noStrike">
              <a:solidFill>
                <a:srgbClr val="F9F9F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2" name="Google Shape;12;p18"/>
          <p:cNvGrpSpPr/>
          <p:nvPr/>
        </p:nvGrpSpPr>
        <p:grpSpPr>
          <a:xfrm>
            <a:off x="15018316" y="2620529"/>
            <a:ext cx="9974736" cy="11935714"/>
            <a:chOff x="0" y="-2"/>
            <a:chExt cx="9974735" cy="11935712"/>
          </a:xfrm>
        </p:grpSpPr>
        <p:sp>
          <p:nvSpPr>
            <p:cNvPr id="13" name="Google Shape;13;p18"/>
            <p:cNvSpPr/>
            <p:nvPr/>
          </p:nvSpPr>
          <p:spPr>
            <a:xfrm>
              <a:off x="2050484" y="2008619"/>
              <a:ext cx="5892801" cy="8064507"/>
            </a:xfrm>
            <a:prstGeom prst="rect">
              <a:avLst/>
            </a:prstGeom>
            <a:solidFill>
              <a:srgbClr val="3B80B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9F9F9"/>
                </a:buClr>
                <a:buSzPts val="4800"/>
                <a:buFont typeface="Open Sans"/>
                <a:buNone/>
              </a:pPr>
              <a:r>
                <a:t/>
              </a:r>
              <a:endParaRPr b="0" i="0" sz="4800" u="none" cap="none" strike="noStrike">
                <a:solidFill>
                  <a:srgbClr val="F9F9F9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grpSp>
          <p:nvGrpSpPr>
            <p:cNvPr id="14" name="Google Shape;14;p18"/>
            <p:cNvGrpSpPr/>
            <p:nvPr/>
          </p:nvGrpSpPr>
          <p:grpSpPr>
            <a:xfrm>
              <a:off x="0" y="-2"/>
              <a:ext cx="9974735" cy="11935712"/>
              <a:chOff x="0" y="-1"/>
              <a:chExt cx="9974734" cy="11935711"/>
            </a:xfrm>
          </p:grpSpPr>
          <p:sp>
            <p:nvSpPr>
              <p:cNvPr id="15" name="Google Shape;15;p18"/>
              <p:cNvSpPr/>
              <p:nvPr/>
            </p:nvSpPr>
            <p:spPr>
              <a:xfrm rot="-1800000">
                <a:off x="-406961" y="2046727"/>
                <a:ext cx="8350254" cy="609601"/>
              </a:xfrm>
              <a:prstGeom prst="rect">
                <a:avLst/>
              </a:prstGeom>
              <a:solidFill>
                <a:srgbClr val="F9F9F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9F9F9"/>
                  </a:buClr>
                  <a:buSzPts val="4800"/>
                  <a:buFont typeface="Open Sans"/>
                  <a:buNone/>
                </a:pPr>
                <a:r>
                  <a:t/>
                </a:r>
                <a:endParaRPr b="0" i="0" sz="4800" u="none" cap="none" strike="noStrike">
                  <a:solidFill>
                    <a:srgbClr val="F9F9F9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16" name="Google Shape;16;p18"/>
              <p:cNvSpPr/>
              <p:nvPr/>
            </p:nvSpPr>
            <p:spPr>
              <a:xfrm rot="-1800000">
                <a:off x="-561" y="3212837"/>
                <a:ext cx="8350254" cy="609601"/>
              </a:xfrm>
              <a:prstGeom prst="rect">
                <a:avLst/>
              </a:prstGeom>
              <a:solidFill>
                <a:srgbClr val="F9F9F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9F9F9"/>
                  </a:buClr>
                  <a:buSzPts val="4800"/>
                  <a:buFont typeface="Open Sans"/>
                  <a:buNone/>
                </a:pPr>
                <a:r>
                  <a:t/>
                </a:r>
                <a:endParaRPr b="0" i="0" sz="4800" u="none" cap="none" strike="noStrike">
                  <a:solidFill>
                    <a:srgbClr val="F9F9F9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17" name="Google Shape;17;p18"/>
              <p:cNvSpPr/>
              <p:nvPr/>
            </p:nvSpPr>
            <p:spPr>
              <a:xfrm rot="-1800000">
                <a:off x="405839" y="4402581"/>
                <a:ext cx="8350254" cy="609601"/>
              </a:xfrm>
              <a:prstGeom prst="rect">
                <a:avLst/>
              </a:prstGeom>
              <a:solidFill>
                <a:srgbClr val="F9F9F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9F9F9"/>
                  </a:buClr>
                  <a:buSzPts val="4800"/>
                  <a:buFont typeface="Open Sans"/>
                  <a:buNone/>
                </a:pPr>
                <a:r>
                  <a:t/>
                </a:r>
                <a:endParaRPr b="0" i="0" sz="4800" u="none" cap="none" strike="noStrike">
                  <a:solidFill>
                    <a:srgbClr val="F9F9F9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18" name="Google Shape;18;p18"/>
              <p:cNvSpPr/>
              <p:nvPr/>
            </p:nvSpPr>
            <p:spPr>
              <a:xfrm rot="-1800000">
                <a:off x="812239" y="5621781"/>
                <a:ext cx="8350254" cy="609601"/>
              </a:xfrm>
              <a:prstGeom prst="rect">
                <a:avLst/>
              </a:prstGeom>
              <a:solidFill>
                <a:srgbClr val="F9F9F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9F9F9"/>
                  </a:buClr>
                  <a:buSzPts val="4800"/>
                  <a:buFont typeface="Open Sans"/>
                  <a:buNone/>
                </a:pPr>
                <a:r>
                  <a:t/>
                </a:r>
                <a:endParaRPr b="0" i="0" sz="4800" u="none" cap="none" strike="noStrike">
                  <a:solidFill>
                    <a:srgbClr val="F9F9F9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19" name="Google Shape;19;p18"/>
              <p:cNvSpPr/>
              <p:nvPr/>
            </p:nvSpPr>
            <p:spPr>
              <a:xfrm rot="-1800000">
                <a:off x="1218639" y="6840981"/>
                <a:ext cx="8350254" cy="609601"/>
              </a:xfrm>
              <a:prstGeom prst="rect">
                <a:avLst/>
              </a:prstGeom>
              <a:solidFill>
                <a:srgbClr val="F9F9F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9F9F9"/>
                  </a:buClr>
                  <a:buSzPts val="4800"/>
                  <a:buFont typeface="Open Sans"/>
                  <a:buNone/>
                </a:pPr>
                <a:r>
                  <a:t/>
                </a:r>
                <a:endParaRPr b="0" i="0" sz="4800" u="none" cap="none" strike="noStrike">
                  <a:solidFill>
                    <a:srgbClr val="F9F9F9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0" name="Google Shape;20;p18"/>
              <p:cNvSpPr/>
              <p:nvPr/>
            </p:nvSpPr>
            <p:spPr>
              <a:xfrm rot="-1800000">
                <a:off x="1625039" y="8060181"/>
                <a:ext cx="8350254" cy="609601"/>
              </a:xfrm>
              <a:prstGeom prst="rect">
                <a:avLst/>
              </a:prstGeom>
              <a:solidFill>
                <a:srgbClr val="F9F9F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9F9F9"/>
                  </a:buClr>
                  <a:buSzPts val="4800"/>
                  <a:buFont typeface="Open Sans"/>
                  <a:buNone/>
                </a:pPr>
                <a:r>
                  <a:t/>
                </a:r>
                <a:endParaRPr b="0" i="0" sz="4800" u="none" cap="none" strike="noStrike">
                  <a:solidFill>
                    <a:srgbClr val="F9F9F9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1" name="Google Shape;21;p18"/>
              <p:cNvSpPr/>
              <p:nvPr/>
            </p:nvSpPr>
            <p:spPr>
              <a:xfrm rot="-1800000">
                <a:off x="2031439" y="9279381"/>
                <a:ext cx="8350255" cy="609601"/>
              </a:xfrm>
              <a:prstGeom prst="rect">
                <a:avLst/>
              </a:prstGeom>
              <a:solidFill>
                <a:srgbClr val="F9F9F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9F9F9"/>
                  </a:buClr>
                  <a:buSzPts val="4800"/>
                  <a:buFont typeface="Open Sans"/>
                  <a:buNone/>
                </a:pPr>
                <a:r>
                  <a:t/>
                </a:r>
                <a:endParaRPr b="0" i="0" sz="4800" u="none" cap="none" strike="noStrike">
                  <a:solidFill>
                    <a:srgbClr val="F9F9F9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</p:grpSp>
      <p:sp>
        <p:nvSpPr>
          <p:cNvPr id="22" name="Google Shape;22;p18"/>
          <p:cNvSpPr/>
          <p:nvPr/>
        </p:nvSpPr>
        <p:spPr>
          <a:xfrm>
            <a:off x="609609" y="3549653"/>
            <a:ext cx="4063999" cy="3048001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3B80B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9F9"/>
              </a:buClr>
              <a:buSzPts val="4800"/>
              <a:buFont typeface="Open Sans"/>
              <a:buNone/>
            </a:pPr>
            <a:r>
              <a:t/>
            </a:r>
            <a:endParaRPr b="0" i="0" sz="4800" u="none" cap="none" strike="noStrike">
              <a:solidFill>
                <a:srgbClr val="F9F9F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" name="Google Shape;23;p18"/>
          <p:cNvSpPr/>
          <p:nvPr/>
        </p:nvSpPr>
        <p:spPr>
          <a:xfrm>
            <a:off x="2438400" y="1822454"/>
            <a:ext cx="19507200" cy="10160001"/>
          </a:xfrm>
          <a:prstGeom prst="rect">
            <a:avLst/>
          </a:prstGeom>
          <a:noFill/>
          <a:ln cap="sq" cmpd="sng" w="254000">
            <a:solidFill>
              <a:srgbClr val="604A7B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9F9"/>
              </a:buClr>
              <a:buSzPts val="4800"/>
              <a:buFont typeface="Open Sans"/>
              <a:buNone/>
            </a:pPr>
            <a:r>
              <a:t/>
            </a:r>
            <a:endParaRPr b="0" i="0" sz="4800" u="none" cap="none" strike="noStrike">
              <a:solidFill>
                <a:srgbClr val="F9F9F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" name="Google Shape;24;p18"/>
          <p:cNvSpPr/>
          <p:nvPr/>
        </p:nvSpPr>
        <p:spPr>
          <a:xfrm>
            <a:off x="1422409" y="2533654"/>
            <a:ext cx="4064000" cy="3048001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3B80B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9F9"/>
              </a:buClr>
              <a:buSzPts val="4800"/>
              <a:buFont typeface="Open Sans"/>
              <a:buNone/>
            </a:pPr>
            <a:r>
              <a:t/>
            </a:r>
            <a:endParaRPr b="0" i="0" sz="4800" u="none" cap="none" strike="noStrike">
              <a:solidFill>
                <a:srgbClr val="F9F9F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5" name="Google Shape;25;p18"/>
          <p:cNvSpPr txBox="1"/>
          <p:nvPr>
            <p:ph type="title"/>
          </p:nvPr>
        </p:nvSpPr>
        <p:spPr>
          <a:xfrm>
            <a:off x="3251200" y="2349498"/>
            <a:ext cx="17973674" cy="732994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242E"/>
              </a:buClr>
              <a:buSzPts val="12000"/>
              <a:buFont typeface="Montserrat"/>
              <a:buNone/>
              <a:defRPr b="0" sz="12000">
                <a:solidFill>
                  <a:srgbClr val="1A242E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6" name="Google Shape;26;p18"/>
          <p:cNvSpPr/>
          <p:nvPr/>
        </p:nvSpPr>
        <p:spPr>
          <a:xfrm>
            <a:off x="15443200" y="8223253"/>
            <a:ext cx="2438400" cy="2438401"/>
          </a:xfrm>
          <a:prstGeom prst="ellipse">
            <a:avLst/>
          </a:prstGeom>
          <a:noFill/>
          <a:ln cap="flat" cmpd="sng" w="254000">
            <a:solidFill>
              <a:srgbClr val="FFD14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9F9"/>
              </a:buClr>
              <a:buSzPts val="4800"/>
              <a:buFont typeface="Open Sans"/>
              <a:buNone/>
            </a:pPr>
            <a:r>
              <a:t/>
            </a:r>
            <a:endParaRPr b="0" i="0" sz="4800" u="none" cap="none" strike="noStrike">
              <a:solidFill>
                <a:srgbClr val="F9F9F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" name="Google Shape;27;p18"/>
          <p:cNvSpPr/>
          <p:nvPr/>
        </p:nvSpPr>
        <p:spPr>
          <a:xfrm rot="5400000">
            <a:off x="5275229" y="10109206"/>
            <a:ext cx="422345" cy="1219201"/>
          </a:xfrm>
          <a:prstGeom prst="rect">
            <a:avLst/>
          </a:prstGeom>
          <a:solidFill>
            <a:srgbClr val="90D4D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9F9"/>
              </a:buClr>
              <a:buSzPts val="4800"/>
              <a:buFont typeface="Open Sans"/>
              <a:buNone/>
            </a:pPr>
            <a:r>
              <a:t/>
            </a:r>
            <a:endParaRPr b="0" i="0" sz="4800" u="none" cap="none" strike="noStrike">
              <a:solidFill>
                <a:srgbClr val="F9F9F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8" name="Google Shape;28;p18"/>
          <p:cNvSpPr/>
          <p:nvPr/>
        </p:nvSpPr>
        <p:spPr>
          <a:xfrm>
            <a:off x="18084801" y="-32306"/>
            <a:ext cx="515973" cy="3029506"/>
          </a:xfrm>
          <a:prstGeom prst="rect">
            <a:avLst/>
          </a:prstGeom>
          <a:solidFill>
            <a:srgbClr val="F96A6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9F9"/>
              </a:buClr>
              <a:buSzPts val="4800"/>
              <a:buFont typeface="Open Sans"/>
              <a:buNone/>
            </a:pPr>
            <a:r>
              <a:t/>
            </a:r>
            <a:endParaRPr b="0" i="0" sz="4800" u="none" cap="none" strike="noStrike">
              <a:solidFill>
                <a:srgbClr val="F9F9F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" name="Google Shape;29;p18"/>
          <p:cNvSpPr/>
          <p:nvPr/>
        </p:nvSpPr>
        <p:spPr>
          <a:xfrm>
            <a:off x="18991225" y="-32306"/>
            <a:ext cx="515973" cy="3029506"/>
          </a:xfrm>
          <a:prstGeom prst="rect">
            <a:avLst/>
          </a:prstGeom>
          <a:solidFill>
            <a:srgbClr val="F96A6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9F9"/>
              </a:buClr>
              <a:buSzPts val="4800"/>
              <a:buFont typeface="Open Sans"/>
              <a:buNone/>
            </a:pPr>
            <a:r>
              <a:t/>
            </a:r>
            <a:endParaRPr b="0" i="0" sz="4800" u="none" cap="none" strike="noStrike">
              <a:solidFill>
                <a:srgbClr val="F9F9F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" name="Google Shape;30;p18"/>
          <p:cNvSpPr txBox="1"/>
          <p:nvPr>
            <p:ph idx="12" type="sldNum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Photo Alt">
  <p:cSld name="Title &amp; Photo Al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7"/>
          <p:cNvSpPr/>
          <p:nvPr>
            <p:ph idx="2" type="pic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  <a:noFill/>
          <a:ln>
            <a:noFill/>
          </a:ln>
        </p:spPr>
      </p:sp>
      <p:sp>
        <p:nvSpPr>
          <p:cNvPr id="66" name="Google Shape;66;p27"/>
          <p:cNvSpPr txBox="1"/>
          <p:nvPr>
            <p:ph type="title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67" name="Google Shape;67;p27"/>
          <p:cNvSpPr txBox="1"/>
          <p:nvPr>
            <p:ph idx="1" type="body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68" name="Google Shape;68;p27"/>
          <p:cNvSpPr txBox="1"/>
          <p:nvPr>
            <p:ph idx="12" type="sldNum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Bullets">
  <p:cSld name="Title &amp; Bullets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8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71" name="Google Shape;71;p28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72" name="Google Shape;72;p28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369189" lvl="0" marL="457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73" name="Google Shape;73;p28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ullets">
  <p:cSld name="Bullets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9"/>
          <p:cNvSpPr txBox="1"/>
          <p:nvPr>
            <p:ph idx="1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369189" lvl="0" marL="457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76" name="Google Shape;76;p29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ullets &amp; Photo">
  <p:cSld name="Title, Bullets &amp; Photo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30"/>
          <p:cNvSpPr txBox="1"/>
          <p:nvPr>
            <p:ph idx="1" type="body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79" name="Google Shape;79;p30"/>
          <p:cNvSpPr txBox="1"/>
          <p:nvPr>
            <p:ph idx="2" type="body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369189" lvl="0" marL="457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80" name="Google Shape;80;p30"/>
          <p:cNvSpPr/>
          <p:nvPr>
            <p:ph idx="3" type="pic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  <a:noFill/>
          <a:ln>
            <a:noFill/>
          </a:ln>
        </p:spPr>
      </p:sp>
      <p:sp>
        <p:nvSpPr>
          <p:cNvPr id="81" name="Google Shape;81;p30"/>
          <p:cNvSpPr txBox="1"/>
          <p:nvPr>
            <p:ph type="title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82" name="Google Shape;82;p30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">
  <p:cSld name="Section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31"/>
          <p:cNvSpPr txBox="1"/>
          <p:nvPr>
            <p:ph type="title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b="0" sz="11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85" name="Google Shape;85;p31"/>
          <p:cNvSpPr txBox="1"/>
          <p:nvPr>
            <p:ph idx="12" type="sldNum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2"/>
          <p:cNvSpPr txBox="1"/>
          <p:nvPr>
            <p:ph type="title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88" name="Google Shape;88;p32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89" name="Google Shape;89;p32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Agenda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3"/>
          <p:cNvSpPr txBox="1"/>
          <p:nvPr>
            <p:ph type="title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92" name="Google Shape;92;p33"/>
          <p:cNvSpPr txBox="1"/>
          <p:nvPr>
            <p:ph idx="1" type="body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93" name="Google Shape;93;p33"/>
          <p:cNvSpPr txBox="1"/>
          <p:nvPr>
            <p:ph idx="2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2pPr>
            <a:lvl3pPr indent="-228600" lvl="2" marL="1371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3pPr>
            <a:lvl4pPr indent="-228600" lvl="3" marL="18288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4pPr>
            <a:lvl5pPr indent="-228600" lvl="4" marL="22860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94" name="Google Shape;94;p33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atement">
  <p:cSld name="Statement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4"/>
          <p:cNvSpPr txBox="1"/>
          <p:nvPr>
            <p:ph idx="1" type="body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indent="-228600" lvl="0" marL="4572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97" name="Google Shape;97;p34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Fact">
  <p:cSld name="Big Fact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5"/>
          <p:cNvSpPr txBox="1"/>
          <p:nvPr>
            <p:ph idx="1" type="body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>
            <a:lvl1pPr indent="-228600" lvl="0" marL="4572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b="1" sz="25000"/>
            </a:lvl1pPr>
            <a:lvl2pPr indent="-228600" lvl="1" marL="9144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b="1" sz="25000"/>
            </a:lvl2pPr>
            <a:lvl3pPr indent="-228600" lvl="2" marL="1371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b="1" sz="25000"/>
            </a:lvl3pPr>
            <a:lvl4pPr indent="-228600" lvl="3" marL="18288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b="1" sz="25000"/>
            </a:lvl4pPr>
            <a:lvl5pPr indent="-228600" lvl="4" marL="22860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b="1" sz="25000"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00" name="Google Shape;100;p35"/>
          <p:cNvSpPr txBox="1"/>
          <p:nvPr>
            <p:ph idx="2" type="body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01" name="Google Shape;101;p35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Quote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6"/>
          <p:cNvSpPr txBox="1"/>
          <p:nvPr>
            <p:ph idx="1" type="body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b="1" sz="36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04" name="Google Shape;104;p36"/>
          <p:cNvSpPr txBox="1"/>
          <p:nvPr>
            <p:ph idx="2" type="body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105" name="Google Shape;105;p36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Custom Layout">
  <p:cSld name="8_Custom Layout">
    <p:bg>
      <p:bgPr>
        <a:solidFill>
          <a:srgbClr val="F9F9F9"/>
        </a:solidFill>
      </p:bgPr>
    </p:bg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9"/>
          <p:cNvSpPr/>
          <p:nvPr/>
        </p:nvSpPr>
        <p:spPr>
          <a:xfrm>
            <a:off x="19138155" y="-91880"/>
            <a:ext cx="5253137" cy="1574803"/>
          </a:xfrm>
          <a:prstGeom prst="rect">
            <a:avLst/>
          </a:prstGeom>
          <a:solidFill>
            <a:srgbClr val="F96A6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9F9"/>
              </a:buClr>
              <a:buSzPts val="4800"/>
              <a:buFont typeface="Open Sans"/>
              <a:buNone/>
            </a:pPr>
            <a:r>
              <a:t/>
            </a:r>
            <a:endParaRPr b="0" i="0" sz="4800" u="none" cap="none" strike="noStrike">
              <a:solidFill>
                <a:srgbClr val="F9F9F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3" name="Google Shape;33;p19"/>
          <p:cNvSpPr txBox="1"/>
          <p:nvPr>
            <p:ph idx="12" type="sldNum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 - 3 Up">
  <p:cSld name="Photo - 3 Up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7"/>
          <p:cNvSpPr/>
          <p:nvPr>
            <p:ph idx="2" type="pic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  <a:noFill/>
          <a:ln>
            <a:noFill/>
          </a:ln>
        </p:spPr>
      </p:sp>
      <p:sp>
        <p:nvSpPr>
          <p:cNvPr id="108" name="Google Shape;108;p37"/>
          <p:cNvSpPr/>
          <p:nvPr>
            <p:ph idx="3" type="pic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37"/>
          <p:cNvSpPr/>
          <p:nvPr>
            <p:ph idx="4" type="pic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  <a:noFill/>
          <a:ln>
            <a:noFill/>
          </a:ln>
        </p:spPr>
      </p:sp>
      <p:sp>
        <p:nvSpPr>
          <p:cNvPr id="110" name="Google Shape;110;p37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">
  <p:cSld name="Photo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8"/>
          <p:cNvSpPr/>
          <p:nvPr>
            <p:ph idx="2" type="pic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  <a:noFill/>
          <a:ln>
            <a:noFill/>
          </a:ln>
        </p:spPr>
      </p:sp>
      <p:sp>
        <p:nvSpPr>
          <p:cNvPr id="113" name="Google Shape;113;p38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>
                <a:solidFill>
                  <a:srgbClr val="FFFFFF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1_Custom Layout">
  <p:cSld name="21_Custom Layout">
    <p:bg>
      <p:bgPr>
        <a:solidFill>
          <a:srgbClr val="F9F9F9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0"/>
          <p:cNvSpPr/>
          <p:nvPr>
            <p:ph idx="2" type="pic"/>
          </p:nvPr>
        </p:nvSpPr>
        <p:spPr>
          <a:xfrm>
            <a:off x="0" y="2"/>
            <a:ext cx="17068800" cy="6654801"/>
          </a:xfrm>
          <a:prstGeom prst="rect">
            <a:avLst/>
          </a:prstGeom>
          <a:noFill/>
          <a:ln>
            <a:noFill/>
          </a:ln>
        </p:spPr>
      </p:sp>
      <p:sp>
        <p:nvSpPr>
          <p:cNvPr id="36" name="Google Shape;36;p20"/>
          <p:cNvSpPr txBox="1"/>
          <p:nvPr>
            <p:ph type="title"/>
          </p:nvPr>
        </p:nvSpPr>
        <p:spPr>
          <a:xfrm>
            <a:off x="406400" y="7467600"/>
            <a:ext cx="6096000" cy="5892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242E"/>
              </a:buClr>
              <a:buSzPts val="8800"/>
              <a:buFont typeface="Montserrat"/>
              <a:buNone/>
              <a:defRPr sz="8800">
                <a:solidFill>
                  <a:srgbClr val="1A242E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7" name="Google Shape;37;p20"/>
          <p:cNvSpPr/>
          <p:nvPr>
            <p:ph idx="3" type="pic"/>
          </p:nvPr>
        </p:nvSpPr>
        <p:spPr>
          <a:xfrm>
            <a:off x="7289800" y="7061200"/>
            <a:ext cx="17068800" cy="6654800"/>
          </a:xfrm>
          <a:prstGeom prst="rect">
            <a:avLst/>
          </a:prstGeom>
          <a:noFill/>
          <a:ln>
            <a:noFill/>
          </a:ln>
        </p:spPr>
      </p:sp>
      <p:sp>
        <p:nvSpPr>
          <p:cNvPr id="38" name="Google Shape;38;p20"/>
          <p:cNvSpPr txBox="1"/>
          <p:nvPr>
            <p:ph idx="12" type="sldNum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ustom Layout">
  <p:cSld name="1_Custom Layout">
    <p:bg>
      <p:bgPr>
        <a:solidFill>
          <a:srgbClr val="F9F9F9"/>
        </a:solid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1"/>
          <p:cNvSpPr/>
          <p:nvPr/>
        </p:nvSpPr>
        <p:spPr>
          <a:xfrm>
            <a:off x="0" y="-3"/>
            <a:ext cx="7315200" cy="1574804"/>
          </a:xfrm>
          <a:prstGeom prst="rect">
            <a:avLst/>
          </a:prstGeom>
          <a:solidFill>
            <a:srgbClr val="F96A6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9F9"/>
              </a:buClr>
              <a:buSzPts val="4800"/>
              <a:buFont typeface="Open Sans"/>
              <a:buNone/>
            </a:pPr>
            <a:r>
              <a:t/>
            </a:r>
            <a:endParaRPr b="0" i="0" sz="4800" u="none" cap="none" strike="noStrike">
              <a:solidFill>
                <a:srgbClr val="F9F9F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1" name="Google Shape;41;p21"/>
          <p:cNvSpPr/>
          <p:nvPr/>
        </p:nvSpPr>
        <p:spPr>
          <a:xfrm>
            <a:off x="355600" y="355600"/>
            <a:ext cx="4724400" cy="4724400"/>
          </a:xfrm>
          <a:prstGeom prst="ellipse">
            <a:avLst/>
          </a:prstGeom>
          <a:solidFill>
            <a:srgbClr val="3B80B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9F9"/>
              </a:buClr>
              <a:buSzPts val="4800"/>
              <a:buFont typeface="Open Sans"/>
              <a:buNone/>
            </a:pPr>
            <a:r>
              <a:t/>
            </a:r>
            <a:endParaRPr b="0" i="0" sz="4800" u="none" cap="none" strike="noStrike">
              <a:solidFill>
                <a:srgbClr val="F9F9F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2" name="Google Shape;42;p21"/>
          <p:cNvSpPr txBox="1"/>
          <p:nvPr>
            <p:ph type="title"/>
          </p:nvPr>
        </p:nvSpPr>
        <p:spPr>
          <a:xfrm>
            <a:off x="2438400" y="1778000"/>
            <a:ext cx="7315200" cy="330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A242E"/>
              </a:buClr>
              <a:buSzPts val="7200"/>
              <a:buFont typeface="Montserrat"/>
              <a:buNone/>
              <a:defRPr sz="7200">
                <a:solidFill>
                  <a:srgbClr val="1A242E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43" name="Google Shape;43;p21"/>
          <p:cNvSpPr txBox="1"/>
          <p:nvPr>
            <p:ph idx="12" type="sldNum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>
  <p:cSld name="Title">
    <p:bg>
      <p:bgPr>
        <a:solidFill>
          <a:srgbClr val="F9F9F9"/>
        </a:solid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2"/>
          <p:cNvSpPr/>
          <p:nvPr/>
        </p:nvSpPr>
        <p:spPr>
          <a:xfrm>
            <a:off x="-812800" y="8077200"/>
            <a:ext cx="5283200" cy="5283200"/>
          </a:xfrm>
          <a:prstGeom prst="ellipse">
            <a:avLst/>
          </a:prstGeom>
          <a:solidFill>
            <a:srgbClr val="FFD1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9F9"/>
              </a:buClr>
              <a:buSzPts val="4800"/>
              <a:buFont typeface="Open Sans"/>
              <a:buNone/>
            </a:pPr>
            <a:r>
              <a:t/>
            </a:r>
            <a:endParaRPr b="0" i="0" sz="4800" u="none" cap="none" strike="noStrike">
              <a:solidFill>
                <a:srgbClr val="F9F9F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6" name="Google Shape;46;p22"/>
          <p:cNvSpPr/>
          <p:nvPr/>
        </p:nvSpPr>
        <p:spPr>
          <a:xfrm>
            <a:off x="22961040" y="-190506"/>
            <a:ext cx="5080001" cy="5080001"/>
          </a:xfrm>
          <a:prstGeom prst="ellipse">
            <a:avLst/>
          </a:prstGeom>
          <a:noFill/>
          <a:ln cap="flat" cmpd="sng" w="254000">
            <a:solidFill>
              <a:srgbClr val="90D4D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9F9"/>
              </a:buClr>
              <a:buSzPts val="4800"/>
              <a:buFont typeface="Open Sans"/>
              <a:buNone/>
            </a:pPr>
            <a:r>
              <a:t/>
            </a:r>
            <a:endParaRPr b="0" i="0" sz="4800" u="none" cap="none" strike="noStrike">
              <a:solidFill>
                <a:srgbClr val="F9F9F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7" name="Google Shape;47;p22"/>
          <p:cNvSpPr/>
          <p:nvPr/>
        </p:nvSpPr>
        <p:spPr>
          <a:xfrm>
            <a:off x="970035" y="917529"/>
            <a:ext cx="22443930" cy="11880942"/>
          </a:xfrm>
          <a:prstGeom prst="rect">
            <a:avLst/>
          </a:prstGeom>
          <a:noFill/>
          <a:ln cap="sq" cmpd="sng" w="254000">
            <a:solidFill>
              <a:srgbClr val="604A7B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9F9"/>
              </a:buClr>
              <a:buSzPts val="4800"/>
              <a:buFont typeface="Open Sans"/>
              <a:buNone/>
            </a:pPr>
            <a:r>
              <a:t/>
            </a:r>
            <a:endParaRPr b="0" i="0" sz="4800" u="none" cap="none" strike="noStrike">
              <a:solidFill>
                <a:srgbClr val="F9F9F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8" name="Google Shape;48;p22"/>
          <p:cNvSpPr txBox="1"/>
          <p:nvPr>
            <p:ph idx="12" type="sldNum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3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bg>
      <p:bgPr>
        <a:solidFill>
          <a:srgbClr val="F9F9F9"/>
        </a:soli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4"/>
          <p:cNvSpPr txBox="1"/>
          <p:nvPr>
            <p:ph idx="12" type="sldNum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A8C"/>
              </a:buClr>
              <a:buSzPts val="2400"/>
              <a:buFont typeface="Open Sans"/>
              <a:buNone/>
              <a:defRPr sz="2400">
                <a:solidFill>
                  <a:srgbClr val="898A8C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80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5"/>
          <p:cNvSpPr txBox="1"/>
          <p:nvPr>
            <p:ph idx="1" type="body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b="1" sz="36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55" name="Google Shape;55;p25"/>
          <p:cNvSpPr txBox="1"/>
          <p:nvPr>
            <p:ph type="title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56" name="Google Shape;56;p25"/>
          <p:cNvSpPr txBox="1"/>
          <p:nvPr>
            <p:ph idx="2" type="body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57" name="Google Shape;57;p25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Photo">
  <p:cSld name="Title &amp; Photo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6"/>
          <p:cNvSpPr/>
          <p:nvPr>
            <p:ph idx="2" type="pic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  <a:noFill/>
          <a:ln>
            <a:noFill/>
          </a:ln>
        </p:spPr>
      </p:sp>
      <p:sp>
        <p:nvSpPr>
          <p:cNvPr id="60" name="Google Shape;60;p26"/>
          <p:cNvSpPr txBox="1"/>
          <p:nvPr>
            <p:ph type="title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61" name="Google Shape;61;p26"/>
          <p:cNvSpPr txBox="1"/>
          <p:nvPr>
            <p:ph idx="1" type="body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b="1" sz="3600"/>
            </a:lvl1pPr>
            <a:lvl2pPr indent="-369189" lvl="1" marL="914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indent="-369189" lvl="2" marL="1371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indent="-369189" lvl="3" marL="1828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indent="-369189" lvl="4" marL="22860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62" name="Google Shape;62;p26"/>
          <p:cNvSpPr txBox="1"/>
          <p:nvPr>
            <p:ph idx="3" type="body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b="1" sz="5500"/>
            </a:lvl5pPr>
            <a:lvl6pPr indent="-369189" lvl="5" marL="27432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indent="-369189" lvl="6" marL="32004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indent="-369189" lvl="7" marL="36576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indent="-369189" lvl="8" marL="411480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/>
        </p:txBody>
      </p:sp>
      <p:sp>
        <p:nvSpPr>
          <p:cNvPr id="63" name="Google Shape;63;p26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22" Type="http://schemas.openxmlformats.org/officeDocument/2006/relationships/theme" Target="../theme/theme2.xml"/><Relationship Id="rId10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7"/>
          <p:cNvSpPr txBox="1"/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lv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b="1" i="0" sz="85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7" name="Google Shape;7;p17"/>
          <p:cNvSpPr txBox="1"/>
          <p:nvPr>
            <p:ph idx="1" type="body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603504" lvl="0" marL="4572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603504" lvl="1" marL="9144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603504" lvl="2" marL="13716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603504" lvl="3" marL="18288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603504" lvl="4" marL="22860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603504" lvl="5" marL="27432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603504" lvl="6" marL="32004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603504" lvl="7" marL="36576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603503" lvl="8" marL="41148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b="0" i="0" sz="4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8" name="Google Shape;8;p17"/>
          <p:cNvSpPr txBox="1"/>
          <p:nvPr>
            <p:ph idx="12" type="sldNum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b="0" i="0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20" Type="http://schemas.openxmlformats.org/officeDocument/2006/relationships/image" Target="../media/image8.png"/><Relationship Id="rId11" Type="http://schemas.openxmlformats.org/officeDocument/2006/relationships/hyperlink" Target="https://www.worldcat.org/search?qt=worldcat_org_all&amp;q=%22dais.sanu.ac.rs%22" TargetMode="External"/><Relationship Id="rId22" Type="http://schemas.openxmlformats.org/officeDocument/2006/relationships/image" Target="../media/image4.png"/><Relationship Id="rId10" Type="http://schemas.openxmlformats.org/officeDocument/2006/relationships/image" Target="../media/image29.png"/><Relationship Id="rId21" Type="http://schemas.openxmlformats.org/officeDocument/2006/relationships/image" Target="../media/image12.png"/><Relationship Id="rId13" Type="http://schemas.openxmlformats.org/officeDocument/2006/relationships/image" Target="../media/image26.png"/><Relationship Id="rId24" Type="http://schemas.openxmlformats.org/officeDocument/2006/relationships/image" Target="../media/image2.png"/><Relationship Id="rId12" Type="http://schemas.openxmlformats.org/officeDocument/2006/relationships/image" Target="../media/image28.png"/><Relationship Id="rId23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explore.openaire.eu/search/dataprovider?datasourceId=openaire____::75f37cb1621f1768ccce5ca9d1701306" TargetMode="External"/><Relationship Id="rId4" Type="http://schemas.openxmlformats.org/officeDocument/2006/relationships/image" Target="../media/image24.png"/><Relationship Id="rId9" Type="http://schemas.openxmlformats.org/officeDocument/2006/relationships/image" Target="../media/image23.png"/><Relationship Id="rId15" Type="http://schemas.openxmlformats.org/officeDocument/2006/relationships/hyperlink" Target="https://openaccessbutton.org/" TargetMode="External"/><Relationship Id="rId14" Type="http://schemas.openxmlformats.org/officeDocument/2006/relationships/image" Target="../media/image30.png"/><Relationship Id="rId17" Type="http://schemas.openxmlformats.org/officeDocument/2006/relationships/image" Target="../media/image40.png"/><Relationship Id="rId16" Type="http://schemas.openxmlformats.org/officeDocument/2006/relationships/image" Target="../media/image35.png"/><Relationship Id="rId5" Type="http://schemas.openxmlformats.org/officeDocument/2006/relationships/hyperlink" Target="https://unpaywall.org/" TargetMode="External"/><Relationship Id="rId19" Type="http://schemas.openxmlformats.org/officeDocument/2006/relationships/image" Target="../media/image7.png"/><Relationship Id="rId6" Type="http://schemas.openxmlformats.org/officeDocument/2006/relationships/image" Target="../media/image32.jpg"/><Relationship Id="rId18" Type="http://schemas.openxmlformats.org/officeDocument/2006/relationships/image" Target="../media/image9.png"/><Relationship Id="rId7" Type="http://schemas.openxmlformats.org/officeDocument/2006/relationships/hyperlink" Target="https://openaccessbutton.org/" TargetMode="External"/><Relationship Id="rId8" Type="http://schemas.openxmlformats.org/officeDocument/2006/relationships/image" Target="../media/image2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6.png"/><Relationship Id="rId4" Type="http://schemas.openxmlformats.org/officeDocument/2006/relationships/image" Target="../media/image30.png"/><Relationship Id="rId9" Type="http://schemas.openxmlformats.org/officeDocument/2006/relationships/image" Target="../media/image2.png"/><Relationship Id="rId5" Type="http://schemas.openxmlformats.org/officeDocument/2006/relationships/image" Target="../media/image42.png"/><Relationship Id="rId6" Type="http://schemas.openxmlformats.org/officeDocument/2006/relationships/image" Target="../media/image35.png"/><Relationship Id="rId7" Type="http://schemas.openxmlformats.org/officeDocument/2006/relationships/image" Target="../media/image37.png"/><Relationship Id="rId8" Type="http://schemas.openxmlformats.org/officeDocument/2006/relationships/image" Target="../media/image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5.png"/><Relationship Id="rId4" Type="http://schemas.openxmlformats.org/officeDocument/2006/relationships/image" Target="../media/image53.png"/><Relationship Id="rId5" Type="http://schemas.openxmlformats.org/officeDocument/2006/relationships/image" Target="../media/image5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9.png"/><Relationship Id="rId4" Type="http://schemas.openxmlformats.org/officeDocument/2006/relationships/image" Target="../media/image5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0" Type="http://schemas.openxmlformats.org/officeDocument/2006/relationships/image" Target="../media/image9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unpaywall.org" TargetMode="External"/><Relationship Id="rId4" Type="http://schemas.openxmlformats.org/officeDocument/2006/relationships/image" Target="../media/image6.png"/><Relationship Id="rId9" Type="http://schemas.openxmlformats.org/officeDocument/2006/relationships/image" Target="../media/image8.png"/><Relationship Id="rId5" Type="http://schemas.openxmlformats.org/officeDocument/2006/relationships/image" Target="../media/image10.png"/><Relationship Id="rId6" Type="http://schemas.openxmlformats.org/officeDocument/2006/relationships/image" Target="../media/image12.png"/><Relationship Id="rId7" Type="http://schemas.openxmlformats.org/officeDocument/2006/relationships/image" Target="../media/image7.png"/><Relationship Id="rId8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1.png"/><Relationship Id="rId4" Type="http://schemas.openxmlformats.org/officeDocument/2006/relationships/image" Target="../media/image11.png"/><Relationship Id="rId5" Type="http://schemas.openxmlformats.org/officeDocument/2006/relationships/image" Target="../media/image14.png"/><Relationship Id="rId6" Type="http://schemas.openxmlformats.org/officeDocument/2006/relationships/image" Target="../media/image3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Relationship Id="rId4" Type="http://schemas.openxmlformats.org/officeDocument/2006/relationships/image" Target="../media/image15.png"/><Relationship Id="rId5" Type="http://schemas.openxmlformats.org/officeDocument/2006/relationships/image" Target="../media/image2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9.png"/><Relationship Id="rId4" Type="http://schemas.openxmlformats.org/officeDocument/2006/relationships/image" Target="../media/image1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8.png"/><Relationship Id="rId4" Type="http://schemas.openxmlformats.org/officeDocument/2006/relationships/hyperlink" Target="https://unpaywall.org" TargetMode="External"/><Relationship Id="rId5" Type="http://schemas.openxmlformats.org/officeDocument/2006/relationships/hyperlink" Target="https://core.ac.uk/services/discovery" TargetMode="External"/><Relationship Id="rId6" Type="http://schemas.openxmlformats.org/officeDocument/2006/relationships/image" Target="../media/image21.png"/><Relationship Id="rId7" Type="http://schemas.openxmlformats.org/officeDocument/2006/relationships/image" Target="../media/image17.png"/><Relationship Id="rId8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99e08a8839_1_0"/>
          <p:cNvSpPr txBox="1"/>
          <p:nvPr/>
        </p:nvSpPr>
        <p:spPr>
          <a:xfrm>
            <a:off x="4451525" y="5345700"/>
            <a:ext cx="15803700" cy="186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66">
                <a:latin typeface="Avenir"/>
                <a:ea typeface="Avenir"/>
                <a:cs typeface="Avenir"/>
                <a:sym typeface="Avenir"/>
              </a:rPr>
              <a:t>Benefits of repositories and how to choose the best examples to illustrate them</a:t>
            </a:r>
            <a:endParaRPr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19" name="Google Shape;119;g299e08a8839_1_0"/>
          <p:cNvSpPr txBox="1"/>
          <p:nvPr/>
        </p:nvSpPr>
        <p:spPr>
          <a:xfrm>
            <a:off x="1224650" y="1146900"/>
            <a:ext cx="82227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latin typeface="Avenir"/>
                <a:ea typeface="Avenir"/>
                <a:cs typeface="Avenir"/>
                <a:sym typeface="Avenir"/>
              </a:rPr>
              <a:t>Irena Njezic</a:t>
            </a:r>
            <a:endParaRPr sz="3000"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latin typeface="Avenir"/>
                <a:ea typeface="Avenir"/>
                <a:cs typeface="Avenir"/>
                <a:sym typeface="Avenir"/>
              </a:rPr>
              <a:t>Institute of Virology, Vaccines and Sera - Torlak</a:t>
            </a:r>
            <a:endParaRPr sz="3000"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20" name="Google Shape;120;g299e08a8839_1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625675" y="8007075"/>
            <a:ext cx="4667250" cy="466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g299e08a8839_1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068525" y="1146900"/>
            <a:ext cx="2115075" cy="740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9F9"/>
        </a:solidFill>
      </p:bgPr>
    </p:bg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2" name="Google Shape;202;p10"/>
          <p:cNvGrpSpPr/>
          <p:nvPr/>
        </p:nvGrpSpPr>
        <p:grpSpPr>
          <a:xfrm>
            <a:off x="1117598" y="600598"/>
            <a:ext cx="22476404" cy="12622392"/>
            <a:chOff x="0" y="0"/>
            <a:chExt cx="22476402" cy="12622390"/>
          </a:xfrm>
        </p:grpSpPr>
        <p:grpSp>
          <p:nvGrpSpPr>
            <p:cNvPr id="203" name="Google Shape;203;p10"/>
            <p:cNvGrpSpPr/>
            <p:nvPr/>
          </p:nvGrpSpPr>
          <p:grpSpPr>
            <a:xfrm>
              <a:off x="6489019" y="4957509"/>
              <a:ext cx="9863818" cy="6234048"/>
              <a:chOff x="0" y="-1"/>
              <a:chExt cx="9863816" cy="6234046"/>
            </a:xfrm>
          </p:grpSpPr>
          <p:sp>
            <p:nvSpPr>
              <p:cNvPr id="204" name="Google Shape;204;p10"/>
              <p:cNvSpPr/>
              <p:nvPr/>
            </p:nvSpPr>
            <p:spPr>
              <a:xfrm>
                <a:off x="0" y="-1"/>
                <a:ext cx="9863816" cy="6234046"/>
              </a:xfrm>
              <a:custGeom>
                <a:rect b="b" l="l" r="r" t="t"/>
                <a:pathLst>
                  <a:path extrusionOk="0" h="20684" w="20879">
                    <a:moveTo>
                      <a:pt x="1901" y="6800"/>
                    </a:moveTo>
                    <a:lnTo>
                      <a:pt x="1901" y="6800"/>
                    </a:lnTo>
                    <a:cubicBezTo>
                      <a:pt x="1658" y="4397"/>
                      <a:pt x="2907" y="2184"/>
                      <a:pt x="4691" y="1857"/>
                    </a:cubicBezTo>
                    <a:cubicBezTo>
                      <a:pt x="5414" y="1724"/>
                      <a:pt x="6149" y="1922"/>
                      <a:pt x="6778" y="2419"/>
                    </a:cubicBezTo>
                    <a:cubicBezTo>
                      <a:pt x="7445" y="725"/>
                      <a:pt x="9003" y="82"/>
                      <a:pt x="10259" y="981"/>
                    </a:cubicBezTo>
                    <a:cubicBezTo>
                      <a:pt x="10478" y="1139"/>
                      <a:pt x="10680" y="1338"/>
                      <a:pt x="10857" y="1573"/>
                    </a:cubicBezTo>
                    <a:lnTo>
                      <a:pt x="10857" y="1573"/>
                    </a:lnTo>
                    <a:cubicBezTo>
                      <a:pt x="11377" y="169"/>
                      <a:pt x="12642" y="-401"/>
                      <a:pt x="13683" y="299"/>
                    </a:cubicBezTo>
                    <a:cubicBezTo>
                      <a:pt x="13971" y="493"/>
                      <a:pt x="14223" y="774"/>
                      <a:pt x="14418" y="1119"/>
                    </a:cubicBezTo>
                    <a:cubicBezTo>
                      <a:pt x="15255" y="-209"/>
                      <a:pt x="16734" y="-373"/>
                      <a:pt x="17722" y="753"/>
                    </a:cubicBezTo>
                    <a:cubicBezTo>
                      <a:pt x="18137" y="1226"/>
                      <a:pt x="18417" y="1878"/>
                      <a:pt x="18513" y="2598"/>
                    </a:cubicBezTo>
                    <a:lnTo>
                      <a:pt x="18513" y="2598"/>
                    </a:lnTo>
                    <a:cubicBezTo>
                      <a:pt x="19885" y="3102"/>
                      <a:pt x="20694" y="5013"/>
                      <a:pt x="20321" y="6865"/>
                    </a:cubicBezTo>
                    <a:cubicBezTo>
                      <a:pt x="20289" y="7020"/>
                      <a:pt x="20250" y="7173"/>
                      <a:pt x="20203" y="7321"/>
                    </a:cubicBezTo>
                    <a:lnTo>
                      <a:pt x="20203" y="7321"/>
                    </a:lnTo>
                    <a:cubicBezTo>
                      <a:pt x="21303" y="9251"/>
                      <a:pt x="21034" y="12017"/>
                      <a:pt x="19601" y="13499"/>
                    </a:cubicBezTo>
                    <a:cubicBezTo>
                      <a:pt x="19156" y="13961"/>
                      <a:pt x="18629" y="14259"/>
                      <a:pt x="18072" y="14367"/>
                    </a:cubicBezTo>
                    <a:cubicBezTo>
                      <a:pt x="18072" y="16443"/>
                      <a:pt x="16822" y="18126"/>
                      <a:pt x="15280" y="18126"/>
                    </a:cubicBezTo>
                    <a:cubicBezTo>
                      <a:pt x="14757" y="18126"/>
                      <a:pt x="14245" y="17928"/>
                      <a:pt x="13801" y="17556"/>
                    </a:cubicBezTo>
                    <a:cubicBezTo>
                      <a:pt x="13280" y="19883"/>
                      <a:pt x="11460" y="21199"/>
                      <a:pt x="9738" y="20494"/>
                    </a:cubicBezTo>
                    <a:cubicBezTo>
                      <a:pt x="9016" y="20199"/>
                      <a:pt x="8392" y="19574"/>
                      <a:pt x="7973" y="18727"/>
                    </a:cubicBezTo>
                    <a:cubicBezTo>
                      <a:pt x="6209" y="20160"/>
                      <a:pt x="3920" y="19389"/>
                      <a:pt x="2859" y="17004"/>
                    </a:cubicBezTo>
                    <a:cubicBezTo>
                      <a:pt x="2846" y="16974"/>
                      <a:pt x="2833" y="16944"/>
                      <a:pt x="2820" y="16914"/>
                    </a:cubicBezTo>
                    <a:lnTo>
                      <a:pt x="2820" y="16914"/>
                    </a:lnTo>
                    <a:cubicBezTo>
                      <a:pt x="1666" y="17096"/>
                      <a:pt x="620" y="15986"/>
                      <a:pt x="485" y="14435"/>
                    </a:cubicBezTo>
                    <a:cubicBezTo>
                      <a:pt x="412" y="13608"/>
                      <a:pt x="615" y="12780"/>
                      <a:pt x="1038" y="12172"/>
                    </a:cubicBezTo>
                    <a:lnTo>
                      <a:pt x="1038" y="12172"/>
                    </a:lnTo>
                    <a:cubicBezTo>
                      <a:pt x="39" y="11379"/>
                      <a:pt x="-297" y="9639"/>
                      <a:pt x="288" y="8285"/>
                    </a:cubicBezTo>
                    <a:cubicBezTo>
                      <a:pt x="626" y="7504"/>
                      <a:pt x="1218" y="6988"/>
                      <a:pt x="1883" y="6895"/>
                    </a:cubicBezTo>
                    <a:close/>
                  </a:path>
                </a:pathLst>
              </a:custGeom>
              <a:solidFill>
                <a:srgbClr val="E6ECEE"/>
              </a:solidFill>
              <a:ln cap="flat" cmpd="sng" w="25400">
                <a:solidFill>
                  <a:srgbClr val="7C889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" name="Google Shape;205;p10"/>
              <p:cNvSpPr/>
              <p:nvPr/>
            </p:nvSpPr>
            <p:spPr>
              <a:xfrm>
                <a:off x="500863" y="316995"/>
                <a:ext cx="9038547" cy="5292916"/>
              </a:xfrm>
              <a:custGeom>
                <a:rect b="b" l="l" r="r" t="t"/>
                <a:pathLst>
                  <a:path extrusionOk="0" h="21600" w="21600">
                    <a:moveTo>
                      <a:pt x="1380" y="14010"/>
                    </a:moveTo>
                    <a:cubicBezTo>
                      <a:pt x="899" y="14066"/>
                      <a:pt x="417" y="13902"/>
                      <a:pt x="0" y="13542"/>
                    </a:cubicBezTo>
                    <a:moveTo>
                      <a:pt x="2598" y="19137"/>
                    </a:moveTo>
                    <a:cubicBezTo>
                      <a:pt x="2405" y="19250"/>
                      <a:pt x="2202" y="19325"/>
                      <a:pt x="1994" y="19361"/>
                    </a:cubicBezTo>
                    <a:moveTo>
                      <a:pt x="7802" y="21600"/>
                    </a:moveTo>
                    <a:lnTo>
                      <a:pt x="7802" y="21600"/>
                    </a:lnTo>
                    <a:cubicBezTo>
                      <a:pt x="7657" y="21279"/>
                      <a:pt x="7535" y="20936"/>
                      <a:pt x="7438" y="20577"/>
                    </a:cubicBezTo>
                    <a:moveTo>
                      <a:pt x="14532" y="19050"/>
                    </a:moveTo>
                    <a:cubicBezTo>
                      <a:pt x="14510" y="19430"/>
                      <a:pt x="14462" y="19806"/>
                      <a:pt x="14386" y="20172"/>
                    </a:cubicBezTo>
                    <a:moveTo>
                      <a:pt x="17421" y="12116"/>
                    </a:moveTo>
                    <a:cubicBezTo>
                      <a:pt x="18505" y="12890"/>
                      <a:pt x="19193" y="14504"/>
                      <a:pt x="19193" y="16273"/>
                    </a:cubicBezTo>
                    <a:moveTo>
                      <a:pt x="21600" y="7649"/>
                    </a:moveTo>
                    <a:cubicBezTo>
                      <a:pt x="21423" y="8256"/>
                      <a:pt x="21153" y="8794"/>
                      <a:pt x="20811" y="9222"/>
                    </a:cubicBezTo>
                    <a:moveTo>
                      <a:pt x="19707" y="1814"/>
                    </a:moveTo>
                    <a:cubicBezTo>
                      <a:pt x="19737" y="2059"/>
                      <a:pt x="19751" y="2307"/>
                      <a:pt x="19749" y="2556"/>
                    </a:cubicBezTo>
                    <a:moveTo>
                      <a:pt x="14668" y="947"/>
                    </a:moveTo>
                    <a:cubicBezTo>
                      <a:pt x="14771" y="605"/>
                      <a:pt x="14907" y="286"/>
                      <a:pt x="15073" y="0"/>
                    </a:cubicBezTo>
                    <a:moveTo>
                      <a:pt x="10888" y="1399"/>
                    </a:moveTo>
                    <a:cubicBezTo>
                      <a:pt x="10930" y="1115"/>
                      <a:pt x="10996" y="841"/>
                      <a:pt x="11084" y="582"/>
                    </a:cubicBezTo>
                    <a:moveTo>
                      <a:pt x="6452" y="1676"/>
                    </a:moveTo>
                    <a:cubicBezTo>
                      <a:pt x="6709" y="1897"/>
                      <a:pt x="6947" y="2163"/>
                      <a:pt x="7160" y="2469"/>
                    </a:cubicBezTo>
                    <a:moveTo>
                      <a:pt x="1072" y="7905"/>
                    </a:moveTo>
                    <a:lnTo>
                      <a:pt x="1072" y="7905"/>
                    </a:lnTo>
                    <a:cubicBezTo>
                      <a:pt x="1016" y="7632"/>
                      <a:pt x="974" y="7353"/>
                      <a:pt x="948" y="7071"/>
                    </a:cubicBezTo>
                  </a:path>
                </a:pathLst>
              </a:custGeom>
              <a:noFill/>
              <a:ln cap="flat" cmpd="sng" w="25400">
                <a:solidFill>
                  <a:srgbClr val="7C889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06" name="Google Shape;206;p10"/>
            <p:cNvSpPr/>
            <p:nvPr/>
          </p:nvSpPr>
          <p:spPr>
            <a:xfrm>
              <a:off x="9511791" y="7355648"/>
              <a:ext cx="3968135" cy="1"/>
            </a:xfrm>
            <a:custGeom>
              <a:rect b="b" l="l" r="r" t="t"/>
              <a:pathLst>
                <a:path extrusionOk="0" h="120000" w="2160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t" bIns="121850" lIns="121850" spcFirstLastPara="1" rIns="121850" wrap="square" tIns="12185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060"/>
                </a:buClr>
                <a:buSzPts val="4800"/>
                <a:buFont typeface="Calibri"/>
                <a:buNone/>
              </a:pPr>
              <a:r>
                <a:rPr b="1" i="0" lang="en-US" sz="4800" u="none" cap="none" strike="noStrik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REPOSITORY</a:t>
              </a:r>
              <a:endParaRPr/>
            </a:p>
          </p:txBody>
        </p:sp>
        <p:sp>
          <p:nvSpPr>
            <p:cNvPr id="207" name="Google Shape;207;p10"/>
            <p:cNvSpPr/>
            <p:nvPr/>
          </p:nvSpPr>
          <p:spPr>
            <a:xfrm>
              <a:off x="10101349" y="5937100"/>
              <a:ext cx="2803335" cy="1"/>
            </a:xfrm>
            <a:custGeom>
              <a:rect b="b" l="l" r="r" t="t"/>
              <a:pathLst>
                <a:path extrusionOk="0" h="120000" w="2160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t" bIns="121850" lIns="121850" spcFirstLastPara="1" rIns="121850" wrap="square" tIns="12185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B608B"/>
                </a:buClr>
                <a:buSzPts val="4200"/>
                <a:buFont typeface="Arial"/>
                <a:buNone/>
              </a:pPr>
              <a:r>
                <a:rPr b="1" i="0" lang="en-US" sz="4200" u="none" cap="none" strike="noStrike">
                  <a:solidFill>
                    <a:srgbClr val="2B608B"/>
                  </a:solidFill>
                  <a:latin typeface="Arial"/>
                  <a:ea typeface="Arial"/>
                  <a:cs typeface="Arial"/>
                  <a:sym typeface="Arial"/>
                </a:rPr>
                <a:t>OAI-PMH</a:t>
              </a:r>
              <a:endParaRPr/>
            </a:p>
          </p:txBody>
        </p:sp>
        <p:pic>
          <p:nvPicPr>
            <p:cNvPr descr="Google Shape;115;p17" id="208" name="Google Shape;208;p10">
              <a:hlinkClick r:id="rId3"/>
            </p:cNvPr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632701" y="2499815"/>
              <a:ext cx="4073847" cy="135957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Google Shape;118;p17" id="209" name="Google Shape;209;p10">
              <a:hlinkClick r:id="rId5"/>
            </p:cNvPr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978154" y="6811680"/>
              <a:ext cx="2502225" cy="116969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Google Shape;119;p17" id="210" name="Google Shape;210;p10">
              <a:hlinkClick r:id="rId7"/>
            </p:cNvPr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21756611" y="2593154"/>
              <a:ext cx="719791" cy="11631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Google Shape;120;p17" id="211" name="Google Shape;211;p10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24176" y="2321530"/>
              <a:ext cx="3491867" cy="7563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Google Shape;121;p17" id="212" name="Google Shape;212;p10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0" y="3133303"/>
              <a:ext cx="4859179" cy="63848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3" name="Google Shape;213;p10"/>
            <p:cNvSpPr/>
            <p:nvPr/>
          </p:nvSpPr>
          <p:spPr>
            <a:xfrm rot="-1556">
              <a:off x="11828307" y="8656893"/>
              <a:ext cx="3290535" cy="1"/>
            </a:xfrm>
            <a:custGeom>
              <a:rect b="b" l="l" r="r" t="t"/>
              <a:pathLst>
                <a:path extrusionOk="0" h="120000" w="2160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t" bIns="121850" lIns="121850" spcFirstLastPara="1" rIns="121850" wrap="square" tIns="12185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030A0"/>
                </a:buClr>
                <a:buSzPts val="4200"/>
                <a:buFont typeface="Calibri"/>
                <a:buNone/>
              </a:pPr>
              <a:r>
                <a:rPr b="1" i="0" lang="en-US" sz="4200" u="none" cap="none" strike="noStrike">
                  <a:solidFill>
                    <a:srgbClr val="7030A0"/>
                  </a:solidFill>
                  <a:latin typeface="Calibri"/>
                  <a:ea typeface="Calibri"/>
                  <a:cs typeface="Calibri"/>
                  <a:sym typeface="Calibri"/>
                </a:rPr>
                <a:t>web scraping</a:t>
              </a:r>
              <a:endParaRPr/>
            </a:p>
          </p:txBody>
        </p:sp>
        <p:pic>
          <p:nvPicPr>
            <p:cNvPr descr="Google Shape;124;p17" id="214" name="Google Shape;214;p10">
              <a:hlinkClick r:id="rId11"/>
            </p:cNvPr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17782158" y="7299714"/>
              <a:ext cx="3685857" cy="10655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5" name="Google Shape;215;p10"/>
            <p:cNvSpPr/>
            <p:nvPr/>
          </p:nvSpPr>
          <p:spPr>
            <a:xfrm rot="-3182">
              <a:off x="7295222" y="8364416"/>
              <a:ext cx="4077737" cy="1"/>
            </a:xfrm>
            <a:custGeom>
              <a:rect b="b" l="l" r="r" t="t"/>
              <a:pathLst>
                <a:path extrusionOk="0" h="120000" w="2160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t" bIns="121850" lIns="121850" spcFirstLastPara="1" rIns="121850" wrap="square" tIns="12185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55520"/>
                </a:buClr>
                <a:buSzPts val="4200"/>
                <a:buFont typeface="Calibri"/>
                <a:buNone/>
              </a:pPr>
              <a:r>
                <a:rPr b="1" i="0" lang="en-US" sz="4200" u="none" cap="none" strike="noStrike">
                  <a:solidFill>
                    <a:srgbClr val="455520"/>
                  </a:solidFill>
                  <a:latin typeface="Calibri"/>
                  <a:ea typeface="Calibri"/>
                  <a:cs typeface="Calibri"/>
                  <a:sym typeface="Calibri"/>
                </a:rPr>
                <a:t>HTML meta tags</a:t>
              </a:r>
              <a:endParaRPr/>
            </a:p>
          </p:txBody>
        </p:sp>
        <p:pic>
          <p:nvPicPr>
            <p:cNvPr descr="Google Shape;126;p17" id="216" name="Google Shape;216;p10"/>
            <p:cNvPicPr preferRelativeResize="0"/>
            <p:nvPr/>
          </p:nvPicPr>
          <p:blipFill rotWithShape="1">
            <a:blip r:embed="rId13">
              <a:alphaModFix/>
            </a:blip>
            <a:srcRect b="0" l="0" r="0" t="0"/>
            <a:stretch/>
          </p:blipFill>
          <p:spPr>
            <a:xfrm>
              <a:off x="7661349" y="11533901"/>
              <a:ext cx="1163956" cy="10884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Google Shape;128;p17" id="217" name="Google Shape;217;p10"/>
            <p:cNvPicPr preferRelativeResize="0"/>
            <p:nvPr/>
          </p:nvPicPr>
          <p:blipFill rotWithShape="1">
            <a:blip r:embed="rId14">
              <a:alphaModFix/>
            </a:blip>
            <a:srcRect b="0" l="0" r="0" t="0"/>
            <a:stretch/>
          </p:blipFill>
          <p:spPr>
            <a:xfrm>
              <a:off x="5139447" y="11352488"/>
              <a:ext cx="1357951" cy="12699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Google Shape;130;p17" id="218" name="Google Shape;218;p10">
              <a:hlinkClick r:id="rId15"/>
            </p:cNvPr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5009475" y="4204914"/>
              <a:ext cx="719790" cy="116319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9" name="Google Shape;219;p10"/>
            <p:cNvSpPr/>
            <p:nvPr/>
          </p:nvSpPr>
          <p:spPr>
            <a:xfrm flipH="1" rot="5400000">
              <a:off x="9547416" y="3981501"/>
              <a:ext cx="2077602" cy="1833601"/>
            </a:xfrm>
            <a:custGeom>
              <a:rect b="b" l="l" r="r" t="t"/>
              <a:pathLst>
                <a:path extrusionOk="0" h="21600" w="21600">
                  <a:moveTo>
                    <a:pt x="0" y="0"/>
                  </a:moveTo>
                  <a:cubicBezTo>
                    <a:pt x="5400" y="0"/>
                    <a:pt x="10801" y="5400"/>
                    <a:pt x="10801" y="10800"/>
                  </a:cubicBezTo>
                  <a:cubicBezTo>
                    <a:pt x="10801" y="16200"/>
                    <a:pt x="16200" y="21600"/>
                    <a:pt x="21600" y="21600"/>
                  </a:cubicBezTo>
                </a:path>
              </a:pathLst>
            </a:custGeom>
            <a:noFill/>
            <a:ln cap="flat" cmpd="sng" w="76200">
              <a:solidFill>
                <a:srgbClr val="20124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E2124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1E212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10"/>
            <p:cNvSpPr/>
            <p:nvPr/>
          </p:nvSpPr>
          <p:spPr>
            <a:xfrm rot="-5400000">
              <a:off x="10312020" y="495016"/>
              <a:ext cx="1362401" cy="2647199"/>
            </a:xfrm>
            <a:custGeom>
              <a:rect b="b" l="l" r="r" t="t"/>
              <a:pathLst>
                <a:path extrusionOk="0" h="21600" w="21600">
                  <a:moveTo>
                    <a:pt x="0" y="0"/>
                  </a:moveTo>
                  <a:cubicBezTo>
                    <a:pt x="5399" y="0"/>
                    <a:pt x="10798" y="5400"/>
                    <a:pt x="10798" y="10800"/>
                  </a:cubicBezTo>
                  <a:cubicBezTo>
                    <a:pt x="10798" y="16200"/>
                    <a:pt x="16199" y="21600"/>
                    <a:pt x="21600" y="21600"/>
                  </a:cubicBezTo>
                </a:path>
              </a:pathLst>
            </a:custGeom>
            <a:noFill/>
            <a:ln cap="flat" cmpd="sng" w="76200">
              <a:solidFill>
                <a:srgbClr val="0737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E2124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1E212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10"/>
            <p:cNvSpPr/>
            <p:nvPr/>
          </p:nvSpPr>
          <p:spPr>
            <a:xfrm rot="10800000">
              <a:off x="5887901" y="1456404"/>
              <a:ext cx="1744801" cy="1723201"/>
            </a:xfrm>
            <a:custGeom>
              <a:rect b="b" l="l" r="r" t="t"/>
              <a:pathLst>
                <a:path extrusionOk="0" h="21600" w="21600">
                  <a:moveTo>
                    <a:pt x="0" y="0"/>
                  </a:moveTo>
                  <a:cubicBezTo>
                    <a:pt x="10800" y="0"/>
                    <a:pt x="21600" y="10800"/>
                    <a:pt x="21600" y="21600"/>
                  </a:cubicBezTo>
                </a:path>
              </a:pathLst>
            </a:custGeom>
            <a:noFill/>
            <a:ln cap="flat" cmpd="sng" w="76200">
              <a:solidFill>
                <a:srgbClr val="0737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E2124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1E212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10"/>
            <p:cNvSpPr/>
            <p:nvPr/>
          </p:nvSpPr>
          <p:spPr>
            <a:xfrm flipH="1">
              <a:off x="5729501" y="3179605"/>
              <a:ext cx="1903201" cy="1607201"/>
            </a:xfrm>
            <a:custGeom>
              <a:rect b="b" l="l" r="r" t="t"/>
              <a:pathLst>
                <a:path extrusionOk="0" h="21600" w="21600">
                  <a:moveTo>
                    <a:pt x="0" y="0"/>
                  </a:moveTo>
                  <a:cubicBezTo>
                    <a:pt x="5400" y="0"/>
                    <a:pt x="10801" y="5400"/>
                    <a:pt x="10801" y="10800"/>
                  </a:cubicBezTo>
                  <a:cubicBezTo>
                    <a:pt x="10801" y="16200"/>
                    <a:pt x="16200" y="21600"/>
                    <a:pt x="21600" y="21600"/>
                  </a:cubicBezTo>
                </a:path>
              </a:pathLst>
            </a:custGeom>
            <a:noFill/>
            <a:ln cap="flat" cmpd="sng" w="76200">
              <a:solidFill>
                <a:srgbClr val="0737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E2124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1E212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10"/>
            <p:cNvSpPr/>
            <p:nvPr/>
          </p:nvSpPr>
          <p:spPr>
            <a:xfrm rot="5400000">
              <a:off x="6444716" y="2338000"/>
              <a:ext cx="2094201" cy="8022402"/>
            </a:xfrm>
            <a:custGeom>
              <a:rect b="b" l="l" r="r" t="t"/>
              <a:pathLst>
                <a:path extrusionOk="0" h="21600" w="21600">
                  <a:moveTo>
                    <a:pt x="6550" y="0"/>
                  </a:moveTo>
                  <a:cubicBezTo>
                    <a:pt x="3275" y="0"/>
                    <a:pt x="0" y="3213"/>
                    <a:pt x="0" y="6426"/>
                  </a:cubicBezTo>
                  <a:cubicBezTo>
                    <a:pt x="0" y="9639"/>
                    <a:pt x="5400" y="12851"/>
                    <a:pt x="10800" y="12851"/>
                  </a:cubicBezTo>
                  <a:cubicBezTo>
                    <a:pt x="16200" y="12851"/>
                    <a:pt x="21600" y="17226"/>
                    <a:pt x="21600" y="21600"/>
                  </a:cubicBezTo>
                </a:path>
              </a:pathLst>
            </a:custGeom>
            <a:noFill/>
            <a:ln cap="flat" cmpd="sng" w="76200">
              <a:solidFill>
                <a:srgbClr val="0737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E2124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1E212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10"/>
            <p:cNvSpPr/>
            <p:nvPr/>
          </p:nvSpPr>
          <p:spPr>
            <a:xfrm rot="-5400000">
              <a:off x="3077666" y="4520079"/>
              <a:ext cx="1443201" cy="3140001"/>
            </a:xfrm>
            <a:custGeom>
              <a:rect b="b" l="l" r="r" t="t"/>
              <a:pathLst>
                <a:path extrusionOk="0" h="21600" w="21600">
                  <a:moveTo>
                    <a:pt x="0" y="0"/>
                  </a:moveTo>
                  <a:cubicBezTo>
                    <a:pt x="5400" y="0"/>
                    <a:pt x="10800" y="5400"/>
                    <a:pt x="10800" y="10800"/>
                  </a:cubicBezTo>
                  <a:cubicBezTo>
                    <a:pt x="10800" y="16200"/>
                    <a:pt x="16200" y="21600"/>
                    <a:pt x="21600" y="21600"/>
                  </a:cubicBezTo>
                </a:path>
              </a:pathLst>
            </a:custGeom>
            <a:noFill/>
            <a:ln cap="flat" cmpd="sng" w="76200">
              <a:solidFill>
                <a:srgbClr val="0737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E2124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1E212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10"/>
            <p:cNvSpPr/>
            <p:nvPr/>
          </p:nvSpPr>
          <p:spPr>
            <a:xfrm rot="-5400000">
              <a:off x="783866" y="5178979"/>
              <a:ext cx="3040001" cy="200001"/>
            </a:xfrm>
            <a:custGeom>
              <a:rect b="b" l="l" r="r" t="t"/>
              <a:pathLst>
                <a:path extrusionOk="0" h="21600" w="21600">
                  <a:moveTo>
                    <a:pt x="0" y="0"/>
                  </a:moveTo>
                  <a:cubicBezTo>
                    <a:pt x="5400" y="0"/>
                    <a:pt x="10800" y="5400"/>
                    <a:pt x="10800" y="10800"/>
                  </a:cubicBezTo>
                  <a:cubicBezTo>
                    <a:pt x="10800" y="16200"/>
                    <a:pt x="16200" y="21600"/>
                    <a:pt x="21600" y="21600"/>
                  </a:cubicBezTo>
                </a:path>
              </a:pathLst>
            </a:custGeom>
            <a:noFill/>
            <a:ln cap="flat" cmpd="sng" w="76200">
              <a:solidFill>
                <a:srgbClr val="0737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E2124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1E212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10"/>
            <p:cNvSpPr/>
            <p:nvPr/>
          </p:nvSpPr>
          <p:spPr>
            <a:xfrm rot="-5400000">
              <a:off x="12917416" y="2506701"/>
              <a:ext cx="2016001" cy="4844801"/>
            </a:xfrm>
            <a:custGeom>
              <a:rect b="b" l="l" r="r" t="t"/>
              <a:pathLst>
                <a:path extrusionOk="0" h="21600" w="21600">
                  <a:moveTo>
                    <a:pt x="0" y="0"/>
                  </a:moveTo>
                  <a:cubicBezTo>
                    <a:pt x="5399" y="0"/>
                    <a:pt x="10799" y="5400"/>
                    <a:pt x="10799" y="10800"/>
                  </a:cubicBezTo>
                  <a:cubicBezTo>
                    <a:pt x="10799" y="16200"/>
                    <a:pt x="16199" y="21600"/>
                    <a:pt x="21600" y="21600"/>
                  </a:cubicBezTo>
                </a:path>
              </a:pathLst>
            </a:custGeom>
            <a:noFill/>
            <a:ln cap="flat" cmpd="sng" w="76200">
              <a:solidFill>
                <a:srgbClr val="20124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E2124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1E212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10"/>
            <p:cNvSpPr/>
            <p:nvPr/>
          </p:nvSpPr>
          <p:spPr>
            <a:xfrm flipH="1" rot="10800000">
              <a:off x="13026616" y="5060701"/>
              <a:ext cx="4549598" cy="1328001"/>
            </a:xfrm>
            <a:custGeom>
              <a:rect b="b" l="l" r="r" t="t"/>
              <a:pathLst>
                <a:path extrusionOk="0" h="21600" w="21600">
                  <a:moveTo>
                    <a:pt x="0" y="0"/>
                  </a:moveTo>
                  <a:cubicBezTo>
                    <a:pt x="5400" y="0"/>
                    <a:pt x="10799" y="5400"/>
                    <a:pt x="10799" y="10800"/>
                  </a:cubicBezTo>
                  <a:cubicBezTo>
                    <a:pt x="10799" y="16200"/>
                    <a:pt x="16200" y="21600"/>
                    <a:pt x="21600" y="21600"/>
                  </a:cubicBezTo>
                </a:path>
              </a:pathLst>
            </a:custGeom>
            <a:noFill/>
            <a:ln cap="flat" cmpd="sng" w="76200">
              <a:solidFill>
                <a:srgbClr val="0737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E2124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1E212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10"/>
            <p:cNvSpPr/>
            <p:nvPr/>
          </p:nvSpPr>
          <p:spPr>
            <a:xfrm>
              <a:off x="18365964" y="3158623"/>
              <a:ext cx="3390401" cy="33868"/>
            </a:xfrm>
            <a:custGeom>
              <a:rect b="b" l="l" r="r" t="t"/>
              <a:pathLst>
                <a:path extrusionOk="0" h="21600" w="21600">
                  <a:moveTo>
                    <a:pt x="0" y="0"/>
                  </a:moveTo>
                  <a:cubicBezTo>
                    <a:pt x="5400" y="0"/>
                    <a:pt x="10801" y="5400"/>
                    <a:pt x="10801" y="10800"/>
                  </a:cubicBezTo>
                  <a:cubicBezTo>
                    <a:pt x="10801" y="16200"/>
                    <a:pt x="16200" y="21600"/>
                    <a:pt x="21600" y="21600"/>
                  </a:cubicBezTo>
                </a:path>
              </a:pathLst>
            </a:custGeom>
            <a:noFill/>
            <a:ln cap="flat" cmpd="sng" w="76200">
              <a:solidFill>
                <a:srgbClr val="0737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E2124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1E212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10"/>
            <p:cNvSpPr/>
            <p:nvPr/>
          </p:nvSpPr>
          <p:spPr>
            <a:xfrm flipH="1" rot="10800000">
              <a:off x="20679730" y="3756343"/>
              <a:ext cx="1436801" cy="1304001"/>
            </a:xfrm>
            <a:custGeom>
              <a:rect b="b" l="l" r="r" t="t"/>
              <a:pathLst>
                <a:path extrusionOk="0" h="21600" w="21600">
                  <a:moveTo>
                    <a:pt x="0" y="0"/>
                  </a:moveTo>
                  <a:cubicBezTo>
                    <a:pt x="10800" y="0"/>
                    <a:pt x="21600" y="10800"/>
                    <a:pt x="21600" y="21600"/>
                  </a:cubicBezTo>
                </a:path>
              </a:pathLst>
            </a:custGeom>
            <a:noFill/>
            <a:ln cap="flat" cmpd="sng" w="76200">
              <a:solidFill>
                <a:srgbClr val="0737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E2124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1E212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10"/>
            <p:cNvSpPr/>
            <p:nvPr/>
          </p:nvSpPr>
          <p:spPr>
            <a:xfrm flipH="1" rot="10800000">
              <a:off x="18365964" y="1672356"/>
              <a:ext cx="2717601" cy="1502402"/>
            </a:xfrm>
            <a:custGeom>
              <a:rect b="b" l="l" r="r" t="t"/>
              <a:pathLst>
                <a:path extrusionOk="0" h="21600" w="21600">
                  <a:moveTo>
                    <a:pt x="0" y="0"/>
                  </a:moveTo>
                  <a:cubicBezTo>
                    <a:pt x="10800" y="0"/>
                    <a:pt x="21600" y="10800"/>
                    <a:pt x="21600" y="21600"/>
                  </a:cubicBezTo>
                </a:path>
              </a:pathLst>
            </a:custGeom>
            <a:noFill/>
            <a:ln cap="flat" cmpd="sng" w="76200">
              <a:solidFill>
                <a:srgbClr val="0737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E2124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1E212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10"/>
            <p:cNvSpPr/>
            <p:nvPr/>
          </p:nvSpPr>
          <p:spPr>
            <a:xfrm flipH="1" rot="5400000">
              <a:off x="13687059" y="-232580"/>
              <a:ext cx="1291201" cy="4030402"/>
            </a:xfrm>
            <a:custGeom>
              <a:rect b="b" l="l" r="r" t="t"/>
              <a:pathLst>
                <a:path extrusionOk="0" h="21600" w="21600">
                  <a:moveTo>
                    <a:pt x="0" y="0"/>
                  </a:moveTo>
                  <a:cubicBezTo>
                    <a:pt x="5400" y="0"/>
                    <a:pt x="10800" y="5400"/>
                    <a:pt x="10800" y="10800"/>
                  </a:cubicBezTo>
                  <a:cubicBezTo>
                    <a:pt x="10800" y="16200"/>
                    <a:pt x="16200" y="21600"/>
                    <a:pt x="21600" y="21600"/>
                  </a:cubicBezTo>
                </a:path>
              </a:pathLst>
            </a:custGeom>
            <a:noFill/>
            <a:ln cap="flat" cmpd="sng" w="76200">
              <a:solidFill>
                <a:srgbClr val="0737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E2124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1E212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10"/>
            <p:cNvSpPr/>
            <p:nvPr/>
          </p:nvSpPr>
          <p:spPr>
            <a:xfrm>
              <a:off x="13026616" y="6388701"/>
              <a:ext cx="4755201" cy="1444001"/>
            </a:xfrm>
            <a:custGeom>
              <a:rect b="b" l="l" r="r" t="t"/>
              <a:pathLst>
                <a:path extrusionOk="0" h="21600" w="21600">
                  <a:moveTo>
                    <a:pt x="0" y="0"/>
                  </a:moveTo>
                  <a:cubicBezTo>
                    <a:pt x="5400" y="0"/>
                    <a:pt x="10801" y="5400"/>
                    <a:pt x="10801" y="10800"/>
                  </a:cubicBezTo>
                  <a:cubicBezTo>
                    <a:pt x="10801" y="16200"/>
                    <a:pt x="16200" y="21600"/>
                    <a:pt x="21600" y="21600"/>
                  </a:cubicBezTo>
                </a:path>
              </a:pathLst>
            </a:custGeom>
            <a:noFill/>
            <a:ln cap="flat" cmpd="sng" w="76200">
              <a:solidFill>
                <a:srgbClr val="07376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E2124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1E212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10"/>
            <p:cNvSpPr/>
            <p:nvPr/>
          </p:nvSpPr>
          <p:spPr>
            <a:xfrm rot="5400000">
              <a:off x="7655708" y="9855214"/>
              <a:ext cx="2266398" cy="1091201"/>
            </a:xfrm>
            <a:custGeom>
              <a:rect b="b" l="l" r="r" t="t"/>
              <a:pathLst>
                <a:path extrusionOk="0" h="21600" w="21600">
                  <a:moveTo>
                    <a:pt x="0" y="0"/>
                  </a:moveTo>
                  <a:cubicBezTo>
                    <a:pt x="5405" y="0"/>
                    <a:pt x="10809" y="5400"/>
                    <a:pt x="10809" y="10800"/>
                  </a:cubicBezTo>
                  <a:cubicBezTo>
                    <a:pt x="10809" y="16200"/>
                    <a:pt x="16205" y="21600"/>
                    <a:pt x="21600" y="21600"/>
                  </a:cubicBezTo>
                </a:path>
              </a:pathLst>
            </a:custGeom>
            <a:noFill/>
            <a:ln cap="flat" cmpd="sng" w="76200">
              <a:solidFill>
                <a:srgbClr val="274E1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E2124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1E212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10"/>
            <p:cNvSpPr/>
            <p:nvPr/>
          </p:nvSpPr>
          <p:spPr>
            <a:xfrm rot="5400000">
              <a:off x="6534106" y="8552015"/>
              <a:ext cx="2084802" cy="3516001"/>
            </a:xfrm>
            <a:custGeom>
              <a:rect b="b" l="l" r="r" t="t"/>
              <a:pathLst>
                <a:path extrusionOk="0" h="21600" w="21600">
                  <a:moveTo>
                    <a:pt x="0" y="0"/>
                  </a:moveTo>
                  <a:cubicBezTo>
                    <a:pt x="5405" y="0"/>
                    <a:pt x="10811" y="5400"/>
                    <a:pt x="10811" y="10800"/>
                  </a:cubicBezTo>
                  <a:cubicBezTo>
                    <a:pt x="10811" y="16200"/>
                    <a:pt x="16205" y="21600"/>
                    <a:pt x="21600" y="21600"/>
                  </a:cubicBezTo>
                </a:path>
              </a:pathLst>
            </a:custGeom>
            <a:noFill/>
            <a:ln cap="flat" cmpd="sng" w="76200">
              <a:solidFill>
                <a:srgbClr val="274E1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E2124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1E212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35" name="Google Shape;235;p10"/>
            <p:cNvCxnSpPr/>
            <p:nvPr/>
          </p:nvCxnSpPr>
          <p:spPr>
            <a:xfrm flipH="1">
              <a:off x="3622506" y="9267616"/>
              <a:ext cx="5712002" cy="2502401"/>
            </a:xfrm>
            <a:prstGeom prst="straightConnector1">
              <a:avLst/>
            </a:prstGeom>
            <a:noFill/>
            <a:ln cap="flat" cmpd="sng" w="76200">
              <a:solidFill>
                <a:srgbClr val="274E13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sp>
          <p:nvSpPr>
            <p:cNvPr id="236" name="Google Shape;236;p10"/>
            <p:cNvSpPr/>
            <p:nvPr/>
          </p:nvSpPr>
          <p:spPr>
            <a:xfrm flipH="1" rot="-5400000">
              <a:off x="14245378" y="8788493"/>
              <a:ext cx="1504802" cy="3048001"/>
            </a:xfrm>
            <a:custGeom>
              <a:rect b="b" l="l" r="r" t="t"/>
              <a:pathLst>
                <a:path extrusionOk="0" h="21600" w="21600">
                  <a:moveTo>
                    <a:pt x="0" y="0"/>
                  </a:moveTo>
                  <a:cubicBezTo>
                    <a:pt x="10800" y="0"/>
                    <a:pt x="21600" y="10800"/>
                    <a:pt x="21600" y="21600"/>
                  </a:cubicBezTo>
                </a:path>
              </a:pathLst>
            </a:custGeom>
            <a:noFill/>
            <a:ln cap="flat" cmpd="sng" w="76200">
              <a:solidFill>
                <a:srgbClr val="857C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E2124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1E212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10"/>
            <p:cNvSpPr/>
            <p:nvPr/>
          </p:nvSpPr>
          <p:spPr>
            <a:xfrm flipH="1" rot="-5400000">
              <a:off x="12750179" y="10283693"/>
              <a:ext cx="2030401" cy="583201"/>
            </a:xfrm>
            <a:custGeom>
              <a:rect b="b" l="l" r="r" t="t"/>
              <a:pathLst>
                <a:path extrusionOk="0" h="21600" w="21600">
                  <a:moveTo>
                    <a:pt x="0" y="0"/>
                  </a:moveTo>
                  <a:cubicBezTo>
                    <a:pt x="5402" y="0"/>
                    <a:pt x="10803" y="5400"/>
                    <a:pt x="10803" y="10800"/>
                  </a:cubicBezTo>
                  <a:cubicBezTo>
                    <a:pt x="10803" y="16200"/>
                    <a:pt x="16202" y="21600"/>
                    <a:pt x="21600" y="21600"/>
                  </a:cubicBezTo>
                </a:path>
              </a:pathLst>
            </a:custGeom>
            <a:noFill/>
            <a:ln cap="flat" cmpd="sng" w="76200">
              <a:solidFill>
                <a:srgbClr val="857CC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E2124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1E212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10"/>
            <p:cNvSpPr/>
            <p:nvPr/>
          </p:nvSpPr>
          <p:spPr>
            <a:xfrm flipH="1" rot="-5400000">
              <a:off x="10534507" y="8067615"/>
              <a:ext cx="2322401" cy="4722402"/>
            </a:xfrm>
            <a:custGeom>
              <a:rect b="b" l="l" r="r" t="t"/>
              <a:pathLst>
                <a:path extrusionOk="0" h="21600" w="21600">
                  <a:moveTo>
                    <a:pt x="0" y="0"/>
                  </a:moveTo>
                  <a:cubicBezTo>
                    <a:pt x="5405" y="0"/>
                    <a:pt x="10811" y="5400"/>
                    <a:pt x="10811" y="10800"/>
                  </a:cubicBezTo>
                  <a:cubicBezTo>
                    <a:pt x="10811" y="16200"/>
                    <a:pt x="16205" y="21600"/>
                    <a:pt x="21600" y="21600"/>
                  </a:cubicBezTo>
                </a:path>
              </a:pathLst>
            </a:custGeom>
            <a:noFill/>
            <a:ln cap="flat" cmpd="sng" w="76200">
              <a:solidFill>
                <a:srgbClr val="274E1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E2124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1E212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Untitled.png" id="239" name="Google Shape;239;p10"/>
            <p:cNvPicPr preferRelativeResize="0"/>
            <p:nvPr/>
          </p:nvPicPr>
          <p:blipFill rotWithShape="1">
            <a:blip r:embed="rId16">
              <a:alphaModFix/>
            </a:blip>
            <a:srcRect b="0" l="0" r="0" t="0"/>
            <a:stretch/>
          </p:blipFill>
          <p:spPr>
            <a:xfrm>
              <a:off x="1995984" y="11021266"/>
              <a:ext cx="1587501" cy="15875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Unknown-2.png" id="240" name="Google Shape;240;p10"/>
            <p:cNvPicPr preferRelativeResize="0"/>
            <p:nvPr/>
          </p:nvPicPr>
          <p:blipFill rotWithShape="1">
            <a:blip r:embed="rId17">
              <a:alphaModFix/>
            </a:blip>
            <a:srcRect b="0" l="0" r="0" t="0"/>
            <a:stretch/>
          </p:blipFill>
          <p:spPr>
            <a:xfrm>
              <a:off x="2176810" y="0"/>
              <a:ext cx="6591301" cy="12319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Unknown.png" id="241" name="Google Shape;241;p10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10873630" y="628085"/>
            <a:ext cx="4812063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known-2.png" id="242" name="Google Shape;242;p10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14079101" y="2327520"/>
            <a:ext cx="5709075" cy="31970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known-1.png" id="243" name="Google Shape;243;p10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19759882" y="280044"/>
            <a:ext cx="4253514" cy="216078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known-1.png" id="244" name="Google Shape;244;p10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18690480" y="4604586"/>
            <a:ext cx="2900584" cy="17328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known-4.png" id="245" name="Google Shape;245;p10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12793671" y="12273619"/>
            <a:ext cx="3899359" cy="109958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oogle-logo-500x281.png" id="246" name="Google Shape;246;p10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17852429" y="10772672"/>
            <a:ext cx="3844815" cy="216078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known.png" id="247" name="Google Shape;247;p10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-128581" y="12795363"/>
            <a:ext cx="2738379" cy="958434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10"/>
          <p:cNvSpPr txBox="1"/>
          <p:nvPr/>
        </p:nvSpPr>
        <p:spPr>
          <a:xfrm>
            <a:off x="2782820" y="13333726"/>
            <a:ext cx="17338244" cy="461366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Based on https://www.napd.lu.lv/fileadmin/user_upload/lu_portal/projekti/napd/Zinas/2_EOSC_20191105_MSevkusic.pptx.pdf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9F9"/>
        </a:solidFill>
      </p:bgPr>
    </p:bg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1"/>
          <p:cNvSpPr txBox="1"/>
          <p:nvPr/>
        </p:nvSpPr>
        <p:spPr>
          <a:xfrm rot="1800040">
            <a:off x="7873121" y="5817399"/>
            <a:ext cx="3445659" cy="638501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55520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455520"/>
                </a:solidFill>
                <a:latin typeface="Arial"/>
                <a:ea typeface="Arial"/>
                <a:cs typeface="Arial"/>
                <a:sym typeface="Arial"/>
              </a:rPr>
              <a:t>HTML meta tags</a:t>
            </a:r>
            <a:endParaRPr/>
          </a:p>
        </p:txBody>
      </p:sp>
      <p:pic>
        <p:nvPicPr>
          <p:cNvPr descr="Google Shape;162;p18" id="254" name="Google Shape;254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83487" y="9546298"/>
            <a:ext cx="1152129" cy="115212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oogle Shape;165;p18" id="255" name="Google Shape;255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87210" y="9354277"/>
            <a:ext cx="1344150" cy="134415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oogle Shape;166;p18" id="256" name="Google Shape;256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039871" y="3017573"/>
            <a:ext cx="2698487" cy="2680734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11"/>
          <p:cNvSpPr txBox="1"/>
          <p:nvPr/>
        </p:nvSpPr>
        <p:spPr>
          <a:xfrm rot="-1799822">
            <a:off x="13238069" y="6329555"/>
            <a:ext cx="3228446" cy="786411"/>
          </a:xfrm>
          <a:prstGeom prst="rect">
            <a:avLst/>
          </a:prstGeom>
          <a:noFill/>
          <a:ln>
            <a:noFill/>
          </a:ln>
        </p:spPr>
        <p:txBody>
          <a:bodyPr anchorCtr="0" anchor="t" bIns="121850" lIns="121850" spcFirstLastPara="1" rIns="121850" wrap="square" tIns="1218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4200"/>
              <a:buFont typeface="Calibri"/>
              <a:buNone/>
            </a:pPr>
            <a:r>
              <a:rPr b="1" i="0" lang="en-US" sz="4200" u="none" cap="none" strike="noStrike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web scraping</a:t>
            </a:r>
            <a:endParaRPr/>
          </a:p>
        </p:txBody>
      </p:sp>
      <p:sp>
        <p:nvSpPr>
          <p:cNvPr id="258" name="Google Shape;258;p11"/>
          <p:cNvSpPr/>
          <p:nvPr/>
        </p:nvSpPr>
        <p:spPr>
          <a:xfrm>
            <a:off x="3486702" y="6210526"/>
            <a:ext cx="5513173" cy="1473523"/>
          </a:xfrm>
          <a:custGeom>
            <a:rect b="b" l="l" r="r" t="t"/>
            <a:pathLst>
              <a:path extrusionOk="0" h="21600" w="21600">
                <a:moveTo>
                  <a:pt x="21600" y="0"/>
                </a:moveTo>
                <a:lnTo>
                  <a:pt x="0" y="21600"/>
                </a:lnTo>
              </a:path>
            </a:pathLst>
          </a:custGeom>
          <a:noFill/>
          <a:ln cap="flat" cmpd="sng" w="76200">
            <a:solidFill>
              <a:srgbClr val="274E13"/>
            </a:solidFill>
            <a:prstDash val="solid"/>
            <a:round/>
            <a:headEnd len="sm" w="sm" type="none"/>
            <a:tailEnd len="med" w="med" type="triangl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9" name="Google Shape;259;p11"/>
          <p:cNvSpPr/>
          <p:nvPr/>
        </p:nvSpPr>
        <p:spPr>
          <a:xfrm>
            <a:off x="6387703" y="6333274"/>
            <a:ext cx="2824772" cy="3021004"/>
          </a:xfrm>
          <a:custGeom>
            <a:rect b="b" l="l" r="r" t="t"/>
            <a:pathLst>
              <a:path extrusionOk="0" h="21600" w="21600">
                <a:moveTo>
                  <a:pt x="21600" y="0"/>
                </a:moveTo>
                <a:lnTo>
                  <a:pt x="0" y="21600"/>
                </a:lnTo>
              </a:path>
            </a:pathLst>
          </a:custGeom>
          <a:noFill/>
          <a:ln cap="flat" cmpd="sng" w="76200">
            <a:solidFill>
              <a:srgbClr val="274E13"/>
            </a:solidFill>
            <a:prstDash val="solid"/>
            <a:round/>
            <a:headEnd len="sm" w="sm" type="none"/>
            <a:tailEnd len="med" w="med" type="triangl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60" name="Google Shape;260;p11"/>
          <p:cNvSpPr/>
          <p:nvPr/>
        </p:nvSpPr>
        <p:spPr>
          <a:xfrm>
            <a:off x="8342126" y="6405494"/>
            <a:ext cx="995434" cy="3140805"/>
          </a:xfrm>
          <a:custGeom>
            <a:rect b="b" l="l" r="r" t="t"/>
            <a:pathLst>
              <a:path extrusionOk="0" h="21600" w="21600">
                <a:moveTo>
                  <a:pt x="21600" y="0"/>
                </a:moveTo>
                <a:lnTo>
                  <a:pt x="0" y="21600"/>
                </a:lnTo>
              </a:path>
            </a:pathLst>
          </a:custGeom>
          <a:noFill/>
          <a:ln cap="flat" cmpd="sng" w="76200">
            <a:solidFill>
              <a:srgbClr val="274E13"/>
            </a:solidFill>
            <a:prstDash val="solid"/>
            <a:round/>
            <a:headEnd len="sm" w="sm" type="none"/>
            <a:tailEnd len="med" w="med" type="triangl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61" name="Google Shape;261;p11"/>
          <p:cNvSpPr/>
          <p:nvPr/>
        </p:nvSpPr>
        <p:spPr>
          <a:xfrm>
            <a:off x="15378266" y="6935104"/>
            <a:ext cx="3149447" cy="2531713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cap="flat" cmpd="sng" w="76200">
            <a:solidFill>
              <a:srgbClr val="857CCE"/>
            </a:solidFill>
            <a:prstDash val="solid"/>
            <a:round/>
            <a:headEnd len="sm" w="sm" type="none"/>
            <a:tailEnd len="med" w="med" type="triangl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62" name="Google Shape;262;p11"/>
          <p:cNvSpPr/>
          <p:nvPr/>
        </p:nvSpPr>
        <p:spPr>
          <a:xfrm>
            <a:off x="15063470" y="7116830"/>
            <a:ext cx="104862" cy="326224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cap="flat" cmpd="sng" w="76200">
            <a:solidFill>
              <a:srgbClr val="857CCE"/>
            </a:solidFill>
            <a:prstDash val="solid"/>
            <a:round/>
            <a:headEnd len="sm" w="sm" type="none"/>
            <a:tailEnd len="med" w="med" type="triangl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63" name="Google Shape;263;p11"/>
          <p:cNvSpPr/>
          <p:nvPr/>
        </p:nvSpPr>
        <p:spPr>
          <a:xfrm>
            <a:off x="10825899" y="7132710"/>
            <a:ext cx="4342433" cy="324636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cap="flat" cmpd="sng" w="76200">
            <a:solidFill>
              <a:srgbClr val="274E13"/>
            </a:solidFill>
            <a:prstDash val="solid"/>
            <a:round/>
            <a:headEnd len="sm" w="sm" type="none"/>
            <a:tailEnd len="med" w="med" type="triangl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2400"/>
              <a:buFont typeface="Helvetica Neue"/>
              <a:buNone/>
            </a:pPr>
            <a:r>
              <a:t/>
            </a:r>
            <a:endParaRPr b="0" i="0" sz="2400" u="none" cap="none" strike="noStrike">
              <a:solidFill>
                <a:srgbClr val="5E5E5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descr="Untitled.png" id="264" name="Google Shape;264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688603" y="7409209"/>
            <a:ext cx="1587501" cy="15875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oogle-logo-500x281.png" id="265" name="Google Shape;265;p1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7299102" y="9118950"/>
            <a:ext cx="3570865" cy="200682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known-4.png" id="266" name="Google Shape;266;p1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2336471" y="10384123"/>
            <a:ext cx="4384824" cy="123647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known.png" id="267" name="Google Shape;267;p1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-128581" y="12795363"/>
            <a:ext cx="2738379" cy="958434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11"/>
          <p:cNvSpPr txBox="1"/>
          <p:nvPr/>
        </p:nvSpPr>
        <p:spPr>
          <a:xfrm>
            <a:off x="2782820" y="13333726"/>
            <a:ext cx="17338244" cy="461367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Based on https://www.napd.lu.lv/fileadmin/user_upload/lu_portal/projekti/napd/Zinas/2_EOSC_20191105_MSevkusic.pptx.pdf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000">
        <p:fade thruBlk="1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2"/>
          <p:cNvSpPr txBox="1"/>
          <p:nvPr/>
        </p:nvSpPr>
        <p:spPr>
          <a:xfrm>
            <a:off x="12092928" y="6694654"/>
            <a:ext cx="152401" cy="2794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 </a:t>
            </a:r>
            <a:endParaRPr/>
          </a:p>
        </p:txBody>
      </p:sp>
      <p:sp>
        <p:nvSpPr>
          <p:cNvPr id="274" name="Google Shape;274;p12"/>
          <p:cNvSpPr txBox="1"/>
          <p:nvPr/>
        </p:nvSpPr>
        <p:spPr>
          <a:xfrm>
            <a:off x="12219928" y="6821654"/>
            <a:ext cx="152401" cy="2794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 </a:t>
            </a:r>
            <a:endParaRPr/>
          </a:p>
        </p:txBody>
      </p:sp>
      <p:sp>
        <p:nvSpPr>
          <p:cNvPr id="275" name="Google Shape;275;p12"/>
          <p:cNvSpPr txBox="1"/>
          <p:nvPr/>
        </p:nvSpPr>
        <p:spPr>
          <a:xfrm>
            <a:off x="20583263" y="314521"/>
            <a:ext cx="2844255" cy="762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-US" sz="43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 a result</a:t>
            </a:r>
            <a:endParaRPr/>
          </a:p>
        </p:txBody>
      </p:sp>
      <p:pic>
        <p:nvPicPr>
          <p:cNvPr id="276" name="Google Shape;276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1788129" cy="6827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77129" y="1889847"/>
            <a:ext cx="11706871" cy="6780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7253455"/>
            <a:ext cx="10163175" cy="603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316850" y="8669888"/>
            <a:ext cx="7961021" cy="47413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creenshot 2023-01-28 at 01.24.36.png" id="284" name="Google Shape;2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747277" y="4017451"/>
            <a:ext cx="10231499" cy="77769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shot 2023-01-28 at 01.25.52.png" id="285" name="Google Shape;285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57139" y="3841948"/>
            <a:ext cx="9829801" cy="7569201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13"/>
          <p:cNvSpPr txBox="1"/>
          <p:nvPr/>
        </p:nvSpPr>
        <p:spPr>
          <a:xfrm>
            <a:off x="5350584" y="2870200"/>
            <a:ext cx="22428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i="0" lang="en-US" sz="33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A year ago</a:t>
            </a:r>
            <a:endParaRPr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87" name="Google Shape;287;p13"/>
          <p:cNvSpPr txBox="1"/>
          <p:nvPr/>
        </p:nvSpPr>
        <p:spPr>
          <a:xfrm>
            <a:off x="17829237" y="3060700"/>
            <a:ext cx="10272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i="0" lang="en-US" sz="33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Now</a:t>
            </a:r>
            <a:endParaRPr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288" name="Google Shape;288;p13"/>
          <p:cNvSpPr txBox="1"/>
          <p:nvPr/>
        </p:nvSpPr>
        <p:spPr>
          <a:xfrm>
            <a:off x="3051486" y="1524000"/>
            <a:ext cx="182811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i="0" lang="en-US" sz="33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Centralization and storage of all types of institutional output, including unpublished literature</a:t>
            </a:r>
            <a:endParaRPr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299e08a8839_1_90"/>
          <p:cNvSpPr/>
          <p:nvPr/>
        </p:nvSpPr>
        <p:spPr>
          <a:xfrm>
            <a:off x="-787400" y="-177801"/>
            <a:ext cx="3555300" cy="3380700"/>
          </a:xfrm>
          <a:prstGeom prst="ellipse">
            <a:avLst/>
          </a:prstGeom>
          <a:noFill/>
          <a:ln cap="flat" cmpd="sng" w="254000">
            <a:solidFill>
              <a:srgbClr val="FFD14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9F9"/>
              </a:buClr>
              <a:buSzPts val="4800"/>
              <a:buFont typeface="Open Sans"/>
              <a:buNone/>
            </a:pPr>
            <a:r>
              <a:t/>
            </a:r>
            <a:endParaRPr b="0" i="0" sz="4800" u="none" cap="none" strike="noStrike">
              <a:solidFill>
                <a:srgbClr val="F9F9F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94" name="Google Shape;294;g299e08a8839_1_90"/>
          <p:cNvSpPr txBox="1"/>
          <p:nvPr/>
        </p:nvSpPr>
        <p:spPr>
          <a:xfrm>
            <a:off x="7491380" y="457199"/>
            <a:ext cx="9401100" cy="85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r>
              <a:rPr i="0" lang="en-US" sz="35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More citations of published research articles </a:t>
            </a:r>
            <a:br>
              <a:rPr i="0" lang="en-US" sz="35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</a:br>
            <a:endParaRPr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295" name="Google Shape;295;g299e08a8839_1_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98512" y="1778000"/>
            <a:ext cx="14986986" cy="11821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9F9"/>
        </a:solidFill>
      </p:bgPr>
    </p:bg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vecteezy_speech-bubble-frame-blog-icon-concept-for-blog-design_7973108.png" id="300" name="Google Shape;300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-6028649" y="-6529786"/>
            <a:ext cx="17676365" cy="17676365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15"/>
          <p:cNvSpPr txBox="1"/>
          <p:nvPr/>
        </p:nvSpPr>
        <p:spPr>
          <a:xfrm>
            <a:off x="935443" y="1687550"/>
            <a:ext cx="3748200" cy="124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400"/>
              <a:buFont typeface="Arial"/>
              <a:buNone/>
            </a:pPr>
            <a:r>
              <a:rPr i="0" lang="en-US" sz="7400" u="none" cap="none" strike="noStrike">
                <a:solidFill>
                  <a:srgbClr val="000000"/>
                </a:solidFill>
                <a:latin typeface="Sometype Mono Medium"/>
                <a:ea typeface="Sometype Mono Medium"/>
                <a:cs typeface="Sometype Mono Medium"/>
                <a:sym typeface="Sometype Mono Medium"/>
              </a:rPr>
              <a:t>tips!</a:t>
            </a:r>
            <a:endParaRPr>
              <a:latin typeface="Sometype Mono Medium"/>
              <a:ea typeface="Sometype Mono Medium"/>
              <a:cs typeface="Sometype Mono Medium"/>
              <a:sym typeface="Sometype Mono Medium"/>
            </a:endParaRPr>
          </a:p>
        </p:txBody>
      </p:sp>
      <p:sp>
        <p:nvSpPr>
          <p:cNvPr id="302" name="Google Shape;302;p15"/>
          <p:cNvSpPr txBox="1"/>
          <p:nvPr/>
        </p:nvSpPr>
        <p:spPr>
          <a:xfrm>
            <a:off x="6906350" y="6770375"/>
            <a:ext cx="17081100" cy="368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latin typeface="Avenir"/>
                <a:ea typeface="Avenir"/>
                <a:cs typeface="Avenir"/>
                <a:sym typeface="Avenir"/>
              </a:rPr>
              <a:t>t1. </a:t>
            </a:r>
            <a:r>
              <a:rPr i="0" lang="en-US" sz="3500" u="none" cap="none" strike="noStrike">
                <a:solidFill>
                  <a:srgbClr val="434343"/>
                </a:solidFill>
                <a:latin typeface="Avenir"/>
                <a:ea typeface="Avenir"/>
                <a:cs typeface="Avenir"/>
                <a:sym typeface="Avenir"/>
              </a:rPr>
              <a:t>Always use examples that are close to researchers in terms of discipline and fields of interest</a:t>
            </a:r>
            <a:endParaRPr i="0" sz="3500" u="none" cap="none" strike="noStrike">
              <a:solidFill>
                <a:srgbClr val="434343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latin typeface="Avenir"/>
                <a:ea typeface="Avenir"/>
                <a:cs typeface="Avenir"/>
                <a:sym typeface="Avenir"/>
              </a:rPr>
              <a:t>t2. </a:t>
            </a:r>
            <a:r>
              <a:rPr lang="en-US" sz="3500">
                <a:solidFill>
                  <a:srgbClr val="434343"/>
                </a:solidFill>
                <a:latin typeface="Avenir"/>
                <a:ea typeface="Avenir"/>
                <a:cs typeface="Avenir"/>
                <a:sym typeface="Avenir"/>
              </a:rPr>
              <a:t>Research the topic you want to present to your researchers</a:t>
            </a:r>
            <a:endParaRPr sz="3500">
              <a:solidFill>
                <a:srgbClr val="434343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latin typeface="Avenir"/>
                <a:ea typeface="Avenir"/>
                <a:cs typeface="Avenir"/>
                <a:sym typeface="Avenir"/>
              </a:rPr>
              <a:t>t3. </a:t>
            </a:r>
            <a:r>
              <a:rPr lang="en-US" sz="3500">
                <a:solidFill>
                  <a:srgbClr val="434343"/>
                </a:solidFill>
                <a:latin typeface="Avenir"/>
                <a:ea typeface="Avenir"/>
                <a:cs typeface="Avenir"/>
                <a:sym typeface="Avenir"/>
              </a:rPr>
              <a:t>Submit</a:t>
            </a:r>
            <a:r>
              <a:rPr i="0" lang="en-US" sz="3500" u="none" cap="none" strike="noStrike">
                <a:solidFill>
                  <a:srgbClr val="434343"/>
                </a:solidFill>
                <a:latin typeface="Avenir"/>
                <a:ea typeface="Avenir"/>
                <a:cs typeface="Avenir"/>
                <a:sym typeface="Avenir"/>
              </a:rPr>
              <a:t> your repository </a:t>
            </a:r>
            <a:r>
              <a:rPr lang="en-US" sz="3500">
                <a:solidFill>
                  <a:srgbClr val="434343"/>
                </a:solidFill>
                <a:latin typeface="Avenir"/>
                <a:ea typeface="Avenir"/>
                <a:cs typeface="Avenir"/>
                <a:sym typeface="Avenir"/>
              </a:rPr>
              <a:t>for harvesting to </a:t>
            </a:r>
            <a:r>
              <a:rPr i="0" lang="en-US" sz="3500" u="none" cap="none" strike="noStrike">
                <a:solidFill>
                  <a:srgbClr val="434343"/>
                </a:solidFill>
                <a:latin typeface="Avenir"/>
                <a:ea typeface="Avenir"/>
                <a:cs typeface="Avenir"/>
                <a:sym typeface="Avenir"/>
              </a:rPr>
              <a:t>different aggregators</a:t>
            </a:r>
            <a:endParaRPr sz="3500">
              <a:solidFill>
                <a:srgbClr val="434343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latin typeface="Avenir"/>
                <a:ea typeface="Avenir"/>
                <a:cs typeface="Avenir"/>
                <a:sym typeface="Avenir"/>
              </a:rPr>
              <a:t>t4. </a:t>
            </a:r>
            <a:r>
              <a:rPr i="0" lang="en-US" sz="3500" u="none" cap="none" strike="noStrike">
                <a:solidFill>
                  <a:srgbClr val="434343"/>
                </a:solidFill>
                <a:latin typeface="Avenir"/>
                <a:ea typeface="Avenir"/>
                <a:cs typeface="Avenir"/>
                <a:sym typeface="Avenir"/>
              </a:rPr>
              <a:t>Track usage statistics of your repository</a:t>
            </a:r>
            <a:endParaRPr sz="3500">
              <a:solidFill>
                <a:srgbClr val="434343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6"/>
          <p:cNvSpPr/>
          <p:nvPr/>
        </p:nvSpPr>
        <p:spPr>
          <a:xfrm>
            <a:off x="9550400" y="965202"/>
            <a:ext cx="5283200" cy="5283202"/>
          </a:xfrm>
          <a:prstGeom prst="rect">
            <a:avLst/>
          </a:prstGeom>
          <a:noFill/>
          <a:ln cap="flat" cmpd="sng" w="254000">
            <a:solidFill>
              <a:srgbClr val="FFD14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9F9"/>
              </a:buClr>
              <a:buSzPts val="4800"/>
              <a:buFont typeface="Open Sans"/>
              <a:buNone/>
            </a:pPr>
            <a:r>
              <a:t/>
            </a:r>
            <a:endParaRPr b="0" i="0" sz="4800" u="none" cap="none" strike="noStrike">
              <a:solidFill>
                <a:srgbClr val="F9F9F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8" name="Google Shape;308;p16"/>
          <p:cNvSpPr/>
          <p:nvPr/>
        </p:nvSpPr>
        <p:spPr>
          <a:xfrm flipH="1" rot="5400000">
            <a:off x="-762000" y="761999"/>
            <a:ext cx="13716000" cy="12192001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14640" y="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3B80B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9F9"/>
              </a:buClr>
              <a:buSzPts val="4800"/>
              <a:buFont typeface="Open Sans"/>
              <a:buNone/>
            </a:pPr>
            <a:r>
              <a:t/>
            </a:r>
            <a:endParaRPr b="0" i="0" sz="4800" u="none" cap="none" strike="noStrike">
              <a:solidFill>
                <a:srgbClr val="F9F9F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09" name="Google Shape;309;p16"/>
          <p:cNvSpPr/>
          <p:nvPr/>
        </p:nvSpPr>
        <p:spPr>
          <a:xfrm flipH="1">
            <a:off x="-2" y="7289802"/>
            <a:ext cx="24384004" cy="6448057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14113" y="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FFD1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9F9"/>
              </a:buClr>
              <a:buSzPts val="4800"/>
              <a:buFont typeface="Open Sans"/>
              <a:buNone/>
            </a:pPr>
            <a:r>
              <a:t/>
            </a:r>
            <a:endParaRPr b="0" i="0" sz="4800" u="none" cap="none" strike="noStrike">
              <a:solidFill>
                <a:srgbClr val="F9F9F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10" name="Google Shape;310;p16"/>
          <p:cNvSpPr/>
          <p:nvPr/>
        </p:nvSpPr>
        <p:spPr>
          <a:xfrm rot="10800000">
            <a:off x="12801616" y="7467606"/>
            <a:ext cx="4876785" cy="4876797"/>
          </a:xfrm>
          <a:prstGeom prst="ellipse">
            <a:avLst/>
          </a:prstGeom>
          <a:solidFill>
            <a:srgbClr val="90D4D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9F9"/>
              </a:buClr>
              <a:buSzPts val="4800"/>
              <a:buFont typeface="Open Sans"/>
              <a:buNone/>
            </a:pPr>
            <a:r>
              <a:t/>
            </a:r>
            <a:endParaRPr b="0" i="0" sz="4800" u="none" cap="none" strike="noStrike">
              <a:solidFill>
                <a:srgbClr val="F9F9F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311" name="Google Shape;311;p16"/>
          <p:cNvCxnSpPr/>
          <p:nvPr/>
        </p:nvCxnSpPr>
        <p:spPr>
          <a:xfrm rot="10800000">
            <a:off x="3555999" y="6248400"/>
            <a:ext cx="5080002" cy="4064000"/>
          </a:xfrm>
          <a:prstGeom prst="straightConnector1">
            <a:avLst/>
          </a:prstGeom>
          <a:noFill/>
          <a:ln cap="flat" cmpd="sng" w="254000">
            <a:solidFill>
              <a:srgbClr val="F96A62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312" name="Google Shape;312;p16"/>
          <p:cNvCxnSpPr/>
          <p:nvPr/>
        </p:nvCxnSpPr>
        <p:spPr>
          <a:xfrm rot="10800000">
            <a:off x="3962399" y="7467600"/>
            <a:ext cx="5080002" cy="4064000"/>
          </a:xfrm>
          <a:prstGeom prst="straightConnector1">
            <a:avLst/>
          </a:prstGeom>
          <a:noFill/>
          <a:ln cap="flat" cmpd="sng" w="254000">
            <a:solidFill>
              <a:srgbClr val="F96A62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313" name="Google Shape;313;p16"/>
          <p:cNvCxnSpPr/>
          <p:nvPr/>
        </p:nvCxnSpPr>
        <p:spPr>
          <a:xfrm rot="10800000">
            <a:off x="4368799" y="8686800"/>
            <a:ext cx="5080002" cy="4064000"/>
          </a:xfrm>
          <a:prstGeom prst="straightConnector1">
            <a:avLst/>
          </a:prstGeom>
          <a:noFill/>
          <a:ln cap="flat" cmpd="sng" w="254000">
            <a:solidFill>
              <a:srgbClr val="F96A6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14" name="Google Shape;314;p16"/>
          <p:cNvSpPr/>
          <p:nvPr/>
        </p:nvSpPr>
        <p:spPr>
          <a:xfrm rot="-4500000">
            <a:off x="19630375" y="1031580"/>
            <a:ext cx="4614187" cy="2763583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254000">
            <a:solidFill>
              <a:srgbClr val="3B80B5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9F9"/>
              </a:buClr>
              <a:buSzPts val="4800"/>
              <a:buFont typeface="Open Sans"/>
              <a:buNone/>
            </a:pPr>
            <a:r>
              <a:t/>
            </a:r>
            <a:endParaRPr b="0" i="0" sz="4800" u="none" cap="none" strike="noStrike">
              <a:solidFill>
                <a:srgbClr val="F9F9F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15" name="Google Shape;315;p16"/>
          <p:cNvSpPr/>
          <p:nvPr/>
        </p:nvSpPr>
        <p:spPr>
          <a:xfrm rot="-2700000">
            <a:off x="17969552" y="871807"/>
            <a:ext cx="6267057" cy="7442552"/>
          </a:xfrm>
          <a:prstGeom prst="triangle">
            <a:avLst>
              <a:gd fmla="val 50000" name="adj"/>
            </a:avLst>
          </a:prstGeom>
          <a:solidFill>
            <a:srgbClr val="604A7B">
              <a:alpha val="4980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9F9"/>
              </a:buClr>
              <a:buSzPts val="4800"/>
              <a:buFont typeface="Open Sans"/>
              <a:buNone/>
            </a:pPr>
            <a:r>
              <a:t/>
            </a:r>
            <a:endParaRPr b="0" i="0" sz="4800" u="none" cap="none" strike="noStrike">
              <a:solidFill>
                <a:srgbClr val="F9F9F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16" name="Google Shape;316;p16"/>
          <p:cNvSpPr txBox="1"/>
          <p:nvPr/>
        </p:nvSpPr>
        <p:spPr>
          <a:xfrm>
            <a:off x="12611195" y="1981200"/>
            <a:ext cx="6725917" cy="35369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A242E"/>
              </a:buClr>
              <a:buSzPts val="11600"/>
              <a:buFont typeface="Montserrat"/>
              <a:buNone/>
            </a:pPr>
            <a:r>
              <a:rPr b="1" i="0" lang="en-US" sz="11600" u="none" cap="none" strike="noStrike">
                <a:solidFill>
                  <a:srgbClr val="1A242E"/>
                </a:solidFill>
                <a:latin typeface="Montserrat"/>
                <a:ea typeface="Montserrat"/>
                <a:cs typeface="Montserrat"/>
                <a:sym typeface="Montserrat"/>
              </a:rPr>
              <a:t>thank</a:t>
            </a:r>
            <a:br>
              <a:rPr b="1" i="0" lang="en-US" sz="11600" u="none" cap="none" strike="noStrike">
                <a:solidFill>
                  <a:srgbClr val="1A242E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1" i="0" lang="en-US" sz="11600" u="none" cap="none" strike="noStrike">
                <a:solidFill>
                  <a:srgbClr val="1A242E"/>
                </a:solidFill>
                <a:latin typeface="Montserrat"/>
                <a:ea typeface="Montserrat"/>
                <a:cs typeface="Montserrat"/>
                <a:sym typeface="Montserrat"/>
              </a:rPr>
              <a:t>you!</a:t>
            </a:r>
            <a:endParaRPr/>
          </a:p>
        </p:txBody>
      </p:sp>
      <p:sp>
        <p:nvSpPr>
          <p:cNvPr id="317" name="Google Shape;317;p16"/>
          <p:cNvSpPr/>
          <p:nvPr/>
        </p:nvSpPr>
        <p:spPr>
          <a:xfrm>
            <a:off x="23164800" y="9296406"/>
            <a:ext cx="1219200" cy="1192027"/>
          </a:xfrm>
          <a:prstGeom prst="rect">
            <a:avLst/>
          </a:prstGeom>
          <a:solidFill>
            <a:srgbClr val="F96A6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9F9"/>
              </a:buClr>
              <a:buSzPts val="4800"/>
              <a:buFont typeface="Open Sans"/>
              <a:buNone/>
            </a:pPr>
            <a:r>
              <a:t/>
            </a:r>
            <a:endParaRPr b="0" i="0" sz="4800" u="none" cap="none" strike="noStrike">
              <a:solidFill>
                <a:srgbClr val="F9F9F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18" name="Google Shape;318;p16"/>
          <p:cNvSpPr/>
          <p:nvPr/>
        </p:nvSpPr>
        <p:spPr>
          <a:xfrm>
            <a:off x="23164784" y="10949175"/>
            <a:ext cx="1219201" cy="1192027"/>
          </a:xfrm>
          <a:prstGeom prst="rect">
            <a:avLst/>
          </a:prstGeom>
          <a:solidFill>
            <a:srgbClr val="F96A6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9F9"/>
              </a:buClr>
              <a:buSzPts val="4800"/>
              <a:buFont typeface="Open Sans"/>
              <a:buNone/>
            </a:pPr>
            <a:r>
              <a:t/>
            </a:r>
            <a:endParaRPr b="0" i="0" sz="4800" u="none" cap="none" strike="noStrike">
              <a:solidFill>
                <a:srgbClr val="F9F9F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vecteezy_speech-bubble-frame-blog-icon-concept-for-blog-design_7973108.png" id="126" name="Google Shape;126;g299e08a8839_1_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676299" y="-6296624"/>
            <a:ext cx="17676365" cy="17676365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g299e08a8839_1_15"/>
          <p:cNvSpPr txBox="1"/>
          <p:nvPr/>
        </p:nvSpPr>
        <p:spPr>
          <a:xfrm>
            <a:off x="18160401" y="1951463"/>
            <a:ext cx="4194300" cy="127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0"/>
              <a:buFont typeface="Arial"/>
              <a:buNone/>
            </a:pPr>
            <a:r>
              <a:rPr b="1" i="0" lang="en-US" sz="7600" u="none" cap="none" strike="noStrike">
                <a:solidFill>
                  <a:srgbClr val="000000"/>
                </a:solidFill>
                <a:latin typeface="Sometype Mono"/>
                <a:ea typeface="Sometype Mono"/>
                <a:cs typeface="Sometype Mono"/>
                <a:sym typeface="Sometype Mono"/>
              </a:rPr>
              <a:t>topics!</a:t>
            </a:r>
            <a:endParaRPr b="1" sz="2000">
              <a:latin typeface="Sometype Mono"/>
              <a:ea typeface="Sometype Mono"/>
              <a:cs typeface="Sometype Mono"/>
              <a:sym typeface="Sometype Mono"/>
            </a:endParaRPr>
          </a:p>
        </p:txBody>
      </p:sp>
      <p:sp>
        <p:nvSpPr>
          <p:cNvPr id="128" name="Google Shape;128;g299e08a8839_1_15"/>
          <p:cNvSpPr txBox="1"/>
          <p:nvPr/>
        </p:nvSpPr>
        <p:spPr>
          <a:xfrm>
            <a:off x="3168428" y="4828200"/>
            <a:ext cx="13769700" cy="331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>
                <a:latin typeface="Avenir"/>
                <a:ea typeface="Avenir"/>
                <a:cs typeface="Avenir"/>
                <a:sym typeface="Avenir"/>
              </a:rPr>
              <a:t>t1. </a:t>
            </a:r>
            <a:r>
              <a:rPr i="0" lang="en-US" sz="3800" u="none" cap="none" strike="noStrike">
                <a:solidFill>
                  <a:srgbClr val="434343"/>
                </a:solidFill>
                <a:latin typeface="Avenir"/>
                <a:ea typeface="Avenir"/>
                <a:cs typeface="Avenir"/>
                <a:sym typeface="Avenir"/>
              </a:rPr>
              <a:t>Address common questions and dilemmas</a:t>
            </a:r>
            <a:endParaRPr>
              <a:solidFill>
                <a:srgbClr val="434343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>
                <a:latin typeface="Avenir"/>
                <a:ea typeface="Avenir"/>
                <a:cs typeface="Avenir"/>
                <a:sym typeface="Avenir"/>
              </a:rPr>
              <a:t>t2. </a:t>
            </a:r>
            <a:r>
              <a:rPr i="0" lang="en-US" sz="3800" u="none" cap="none" strike="noStrike">
                <a:solidFill>
                  <a:srgbClr val="434343"/>
                </a:solidFill>
                <a:latin typeface="Avenir"/>
                <a:ea typeface="Avenir"/>
                <a:cs typeface="Avenir"/>
                <a:sym typeface="Avenir"/>
              </a:rPr>
              <a:t>Benefits for researchers</a:t>
            </a:r>
            <a:endParaRPr>
              <a:solidFill>
                <a:srgbClr val="434343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>
                <a:latin typeface="Avenir"/>
                <a:ea typeface="Avenir"/>
                <a:cs typeface="Avenir"/>
                <a:sym typeface="Avenir"/>
              </a:rPr>
              <a:t>t3. </a:t>
            </a:r>
            <a:r>
              <a:rPr i="0" lang="en-US" sz="3800" u="none" cap="none" strike="noStrike">
                <a:solidFill>
                  <a:srgbClr val="434343"/>
                </a:solidFill>
                <a:latin typeface="Avenir"/>
                <a:ea typeface="Avenir"/>
                <a:cs typeface="Avenir"/>
                <a:sym typeface="Avenir"/>
              </a:rPr>
              <a:t>Dissemination paths</a:t>
            </a:r>
            <a:endParaRPr>
              <a:solidFill>
                <a:srgbClr val="434343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>
                <a:latin typeface="Avenir"/>
                <a:ea typeface="Avenir"/>
                <a:cs typeface="Avenir"/>
                <a:sym typeface="Avenir"/>
              </a:rPr>
              <a:t>t4. </a:t>
            </a:r>
            <a:r>
              <a:rPr i="0" lang="en-US" sz="3800" u="none" cap="none" strike="noStrike">
                <a:solidFill>
                  <a:srgbClr val="434343"/>
                </a:solidFill>
                <a:latin typeface="Avenir"/>
                <a:ea typeface="Avenir"/>
                <a:cs typeface="Avenir"/>
                <a:sym typeface="Avenir"/>
              </a:rPr>
              <a:t>Useful tools for researchers</a:t>
            </a:r>
            <a:endParaRPr>
              <a:solidFill>
                <a:srgbClr val="434343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3"/>
          <p:cNvSpPr/>
          <p:nvPr/>
        </p:nvSpPr>
        <p:spPr>
          <a:xfrm rot="10800000">
            <a:off x="17475200" y="355600"/>
            <a:ext cx="6502400" cy="6299200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3B80B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9F9"/>
              </a:buClr>
              <a:buSzPts val="4800"/>
              <a:buFont typeface="Open Sans"/>
              <a:buNone/>
            </a:pPr>
            <a:r>
              <a:t/>
            </a:r>
            <a:endParaRPr b="0" i="0" sz="4800" u="none" cap="none" strike="noStrike">
              <a:solidFill>
                <a:srgbClr val="F9F9F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4" name="Google Shape;134;p3"/>
          <p:cNvSpPr txBox="1"/>
          <p:nvPr/>
        </p:nvSpPr>
        <p:spPr>
          <a:xfrm>
            <a:off x="5467731" y="1012825"/>
            <a:ext cx="8876539" cy="5715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0" i="0" lang="en-US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OA Repositories vs. Social media for Researchers</a:t>
            </a:r>
            <a:endParaRPr/>
          </a:p>
        </p:txBody>
      </p:sp>
      <p:graphicFrame>
        <p:nvGraphicFramePr>
          <p:cNvPr id="135" name="Google Shape;135;p3"/>
          <p:cNvGraphicFramePr/>
          <p:nvPr/>
        </p:nvGraphicFramePr>
        <p:xfrm>
          <a:off x="5370562" y="3239075"/>
          <a:ext cx="3000000" cy="3000000"/>
        </p:xfrm>
        <a:graphic>
          <a:graphicData uri="http://schemas.openxmlformats.org/drawingml/2006/table">
            <a:tbl>
              <a:tblPr firstCol="1" firstRow="1">
                <a:noFill/>
                <a:tableStyleId>{CF7776C0-C319-4F41-987D-34780298D6A6}</a:tableStyleId>
              </a:tblPr>
              <a:tblGrid>
                <a:gridCol w="2267725"/>
                <a:gridCol w="2267725"/>
                <a:gridCol w="2267725"/>
                <a:gridCol w="2267725"/>
              </a:tblGrid>
              <a:tr h="1285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Arial"/>
                        <a:buNone/>
                      </a:pPr>
                      <a:r>
                        <a:t/>
                      </a:r>
                      <a:endParaRPr b="0" sz="19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50800" marB="50800" marR="50800" marL="508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Open Access Repositories</a:t>
                      </a:r>
                      <a:endParaRPr/>
                    </a:p>
                  </a:txBody>
                  <a:tcPr marT="50800" marB="50800" marR="50800" marL="508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Academia.edu</a:t>
                      </a:r>
                      <a:endParaRPr/>
                    </a:p>
                  </a:txBody>
                  <a:tcPr marT="50800" marB="50800" marR="50800" marL="508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ResearchGate</a:t>
                      </a:r>
                      <a:endParaRPr/>
                    </a:p>
                  </a:txBody>
                  <a:tcPr marT="50800" marB="50800" marR="50800" marL="50800" anchor="ctr"/>
                </a:tc>
              </a:tr>
              <a:tr h="1285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Supports export or harvesting</a:t>
                      </a:r>
                      <a:endParaRPr/>
                    </a:p>
                  </a:txBody>
                  <a:tcPr marT="50800" marB="50800" marR="50800" marL="508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YES</a:t>
                      </a:r>
                      <a:endParaRPr/>
                    </a:p>
                  </a:txBody>
                  <a:tcPr marT="50800" marB="50800" marR="50800" marL="508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NO</a:t>
                      </a:r>
                      <a:endParaRPr/>
                    </a:p>
                  </a:txBody>
                  <a:tcPr marT="50800" marB="50800" marR="50800" marL="508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NO</a:t>
                      </a:r>
                      <a:endParaRPr/>
                    </a:p>
                  </a:txBody>
                  <a:tcPr marT="50800" marB="50800" marR="50800" marL="50800" anchor="ctr"/>
                </a:tc>
              </a:tr>
              <a:tr h="1285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Long-term preservation</a:t>
                      </a:r>
                      <a:endParaRPr/>
                    </a:p>
                  </a:txBody>
                  <a:tcPr marT="50800" marB="50800" marR="50800" marL="508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YES</a:t>
                      </a:r>
                      <a:endParaRPr/>
                    </a:p>
                  </a:txBody>
                  <a:tcPr marT="50800" marB="50800" marR="50800" marL="508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NO</a:t>
                      </a:r>
                      <a:endParaRPr/>
                    </a:p>
                  </a:txBody>
                  <a:tcPr marT="50800" marB="50800" marR="50800" marL="508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NO</a:t>
                      </a:r>
                      <a:endParaRPr/>
                    </a:p>
                  </a:txBody>
                  <a:tcPr marT="50800" marB="50800" marR="50800" marL="50800" anchor="ctr"/>
                </a:tc>
              </a:tr>
              <a:tr h="1285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Business model</a:t>
                      </a:r>
                      <a:endParaRPr/>
                    </a:p>
                  </a:txBody>
                  <a:tcPr marT="50800" marB="50800" marR="50800" marL="508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Nonprofit (usually)</a:t>
                      </a:r>
                      <a:endParaRPr/>
                    </a:p>
                  </a:txBody>
                  <a:tcPr marT="50800" marB="50800" marR="50800" marL="508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Commercial. Sells job posting services, hopes to sell data</a:t>
                      </a:r>
                      <a:endParaRPr/>
                    </a:p>
                  </a:txBody>
                  <a:tcPr marT="50800" marB="50800" marR="50800" marL="508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Commercial. Sells ads. job posting services</a:t>
                      </a:r>
                      <a:endParaRPr/>
                    </a:p>
                  </a:txBody>
                  <a:tcPr marT="50800" marB="50800" marR="50800" marL="50800" anchor="ctr"/>
                </a:tc>
              </a:tr>
              <a:tr h="1285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Sends you lots of emails (by default)</a:t>
                      </a:r>
                      <a:endParaRPr/>
                    </a:p>
                  </a:txBody>
                  <a:tcPr marT="50800" marB="50800" marR="50800" marL="508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NO</a:t>
                      </a:r>
                      <a:endParaRPr/>
                    </a:p>
                  </a:txBody>
                  <a:tcPr marT="50800" marB="50800" marR="50800" marL="508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YES</a:t>
                      </a:r>
                      <a:endParaRPr/>
                    </a:p>
                  </a:txBody>
                  <a:tcPr marT="50800" marB="50800" marR="50800" marL="508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YES</a:t>
                      </a:r>
                      <a:endParaRPr/>
                    </a:p>
                  </a:txBody>
                  <a:tcPr marT="50800" marB="50800" marR="50800" marL="50800" anchor="ctr"/>
                </a:tc>
              </a:tr>
              <a:tr h="1285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Wants your address book</a:t>
                      </a:r>
                      <a:br>
                        <a:rPr lang="en-US" sz="19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/>
                    </a:p>
                  </a:txBody>
                  <a:tcPr marT="50800" marB="50800" marR="50800" marL="508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NO</a:t>
                      </a:r>
                      <a:endParaRPr/>
                    </a:p>
                  </a:txBody>
                  <a:tcPr marT="50800" marB="50800" marR="50800" marL="508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YES</a:t>
                      </a:r>
                      <a:endParaRPr/>
                    </a:p>
                  </a:txBody>
                  <a:tcPr marT="50800" marB="50800" marR="50800" marL="508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YES</a:t>
                      </a:r>
                      <a:endParaRPr/>
                    </a:p>
                  </a:txBody>
                  <a:tcPr marT="50800" marB="50800" marR="50800" marL="50800" anchor="ctr"/>
                </a:tc>
              </a:tr>
              <a:tr h="1285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Fulfills requirements of National OA policies</a:t>
                      </a:r>
                      <a:endParaRPr/>
                    </a:p>
                  </a:txBody>
                  <a:tcPr marT="50800" marB="50800" marR="50800" marL="508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YES</a:t>
                      </a:r>
                      <a:endParaRPr/>
                    </a:p>
                  </a:txBody>
                  <a:tcPr marT="50800" marB="50800" marR="50800" marL="508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91012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solidFill>
                            <a:srgbClr val="C9101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</a:t>
                      </a:r>
                      <a:endParaRPr/>
                    </a:p>
                  </a:txBody>
                  <a:tcPr marT="50800" marB="50800" marR="50800" marL="5080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91012"/>
                        </a:buClr>
                        <a:buSzPts val="1900"/>
                        <a:buFont typeface="Arial"/>
                        <a:buNone/>
                      </a:pPr>
                      <a:r>
                        <a:rPr lang="en-US" sz="1900" u="none" cap="none" strike="noStrike">
                          <a:solidFill>
                            <a:srgbClr val="C9101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</a:t>
                      </a:r>
                      <a:endParaRPr/>
                    </a:p>
                  </a:txBody>
                  <a:tcPr marT="50800" marB="50800" marR="50800" marL="50800" anchor="ctr"/>
                </a:tc>
              </a:tr>
            </a:tbl>
          </a:graphicData>
        </a:graphic>
      </p:graphicFrame>
      <p:sp>
        <p:nvSpPr>
          <p:cNvPr id="136" name="Google Shape;136;p3"/>
          <p:cNvSpPr txBox="1"/>
          <p:nvPr/>
        </p:nvSpPr>
        <p:spPr>
          <a:xfrm>
            <a:off x="6462945" y="12404724"/>
            <a:ext cx="3676353" cy="2921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Verdana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https://creativecommons.org/licenses/by/4.0/</a:t>
            </a:r>
            <a:endParaRPr/>
          </a:p>
        </p:txBody>
      </p:sp>
      <p:sp>
        <p:nvSpPr>
          <p:cNvPr id="137" name="Google Shape;137;p3"/>
          <p:cNvSpPr txBox="1"/>
          <p:nvPr/>
        </p:nvSpPr>
        <p:spPr>
          <a:xfrm>
            <a:off x="12174128" y="12404724"/>
            <a:ext cx="2143944" cy="2921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Verdana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rPr>
              <a:t>University of Carolina OSC</a:t>
            </a:r>
            <a:endParaRPr/>
          </a:p>
        </p:txBody>
      </p:sp>
      <p:sp>
        <p:nvSpPr>
          <p:cNvPr id="138" name="Google Shape;138;p3"/>
          <p:cNvSpPr/>
          <p:nvPr/>
        </p:nvSpPr>
        <p:spPr>
          <a:xfrm rot="-4500000">
            <a:off x="19173175" y="7508580"/>
            <a:ext cx="4614187" cy="2763583"/>
          </a:xfrm>
          <a:custGeom>
            <a:rect b="b" l="l" r="r" t="t"/>
            <a:pathLst>
              <a:path extrusionOk="0" h="21600" w="2160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254000">
            <a:solidFill>
              <a:srgbClr val="3B80B5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9F9"/>
              </a:buClr>
              <a:buSzPts val="4800"/>
              <a:buFont typeface="Open Sans"/>
              <a:buNone/>
            </a:pPr>
            <a:r>
              <a:t/>
            </a:r>
            <a:endParaRPr b="0" i="0" sz="4800" u="none" cap="none" strike="noStrike">
              <a:solidFill>
                <a:srgbClr val="F9F9F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9" name="Google Shape;139;p3"/>
          <p:cNvSpPr/>
          <p:nvPr/>
        </p:nvSpPr>
        <p:spPr>
          <a:xfrm rot="-2700000">
            <a:off x="17512352" y="7348808"/>
            <a:ext cx="6267057" cy="7442551"/>
          </a:xfrm>
          <a:prstGeom prst="triangle">
            <a:avLst>
              <a:gd fmla="val 50000" name="adj"/>
            </a:avLst>
          </a:prstGeom>
          <a:solidFill>
            <a:srgbClr val="604A7B">
              <a:alpha val="4980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9F9F9"/>
              </a:buClr>
              <a:buSzPts val="4800"/>
              <a:buFont typeface="Open Sans"/>
              <a:buNone/>
            </a:pPr>
            <a:r>
              <a:t/>
            </a:r>
            <a:endParaRPr b="0" i="0" sz="4800" u="none" cap="none" strike="noStrike">
              <a:solidFill>
                <a:srgbClr val="F9F9F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descr="OARSvsSNS_500.png" id="140" name="Google Shape;140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82691" y="6138256"/>
            <a:ext cx="6638328" cy="65586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000">
        <p:fade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99e08a8839_1_21"/>
          <p:cNvSpPr txBox="1"/>
          <p:nvPr/>
        </p:nvSpPr>
        <p:spPr>
          <a:xfrm>
            <a:off x="311295" y="3787657"/>
            <a:ext cx="11481000" cy="152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i="0" lang="en-US" sz="37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Main benefits of depositing papers in an Open Access Repository:</a:t>
            </a:r>
            <a:endParaRPr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46" name="Google Shape;146;g299e08a8839_1_21"/>
          <p:cNvSpPr txBox="1"/>
          <p:nvPr/>
        </p:nvSpPr>
        <p:spPr>
          <a:xfrm>
            <a:off x="1084833" y="6695792"/>
            <a:ext cx="9506100" cy="397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-304800" lvl="0" marL="3048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567"/>
              <a:buFont typeface="Avenir"/>
              <a:buChar char="•"/>
            </a:pPr>
            <a:r>
              <a:rPr i="0" lang="en-US" sz="2900" u="none" cap="none" strike="noStrike">
                <a:solidFill>
                  <a:srgbClr val="434343"/>
                </a:solidFill>
                <a:latin typeface="Avenir"/>
                <a:ea typeface="Avenir"/>
                <a:cs typeface="Avenir"/>
                <a:sym typeface="Avenir"/>
              </a:rPr>
              <a:t>Greater discoverability and enhanced visibility</a:t>
            </a:r>
            <a:endParaRPr>
              <a:solidFill>
                <a:srgbClr val="434343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04800" lvl="0" marL="304800" marR="0" rtl="0" algn="l">
              <a:lnSpc>
                <a:spcPct val="150000"/>
              </a:lnSpc>
              <a:spcBef>
                <a:spcPts val="2000"/>
              </a:spcBef>
              <a:spcAft>
                <a:spcPts val="0"/>
              </a:spcAft>
              <a:buClr>
                <a:srgbClr val="434343"/>
              </a:buClr>
              <a:buSzPts val="3567"/>
              <a:buFont typeface="Avenir"/>
              <a:buChar char="•"/>
            </a:pPr>
            <a:r>
              <a:rPr i="0" lang="en-US" sz="2900" u="none" cap="none" strike="noStrike">
                <a:solidFill>
                  <a:srgbClr val="434343"/>
                </a:solidFill>
                <a:latin typeface="Avenir"/>
                <a:ea typeface="Avenir"/>
                <a:cs typeface="Avenir"/>
                <a:sym typeface="Avenir"/>
              </a:rPr>
              <a:t>Centralization and storage of all types of institutional output, including unpublished literature</a:t>
            </a:r>
            <a:endParaRPr>
              <a:solidFill>
                <a:srgbClr val="434343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-304800" lvl="0" marL="304800" marR="0" rtl="0" algn="l">
              <a:lnSpc>
                <a:spcPct val="150000"/>
              </a:lnSpc>
              <a:spcBef>
                <a:spcPts val="2000"/>
              </a:spcBef>
              <a:spcAft>
                <a:spcPts val="0"/>
              </a:spcAft>
              <a:buClr>
                <a:srgbClr val="434343"/>
              </a:buClr>
              <a:buSzPts val="3567"/>
              <a:buFont typeface="Avenir"/>
              <a:buChar char="•"/>
            </a:pPr>
            <a:r>
              <a:rPr i="0" lang="en-US" sz="2900" u="none" cap="none" strike="noStrike">
                <a:solidFill>
                  <a:srgbClr val="434343"/>
                </a:solidFill>
                <a:latin typeface="Avenir"/>
                <a:ea typeface="Avenir"/>
                <a:cs typeface="Avenir"/>
                <a:sym typeface="Avenir"/>
              </a:rPr>
              <a:t>More citations of your published research articles </a:t>
            </a:r>
            <a:br>
              <a:rPr i="0" lang="en-US" sz="2900" u="none" cap="none" strike="noStrike">
                <a:solidFill>
                  <a:srgbClr val="434343"/>
                </a:solidFill>
                <a:latin typeface="Avenir"/>
                <a:ea typeface="Avenir"/>
                <a:cs typeface="Avenir"/>
                <a:sym typeface="Avenir"/>
              </a:rPr>
            </a:br>
            <a:endParaRPr>
              <a:solidFill>
                <a:srgbClr val="434343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descr="Unknown-5.png" id="147" name="Google Shape;147;g299e08a8839_1_21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346037" y="1120950"/>
            <a:ext cx="4422202" cy="29427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known.png" id="148" name="Google Shape;148;g299e08a8839_1_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643147" y="9067286"/>
            <a:ext cx="4178301" cy="41783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known-1.png" id="149" name="Google Shape;149;g299e08a8839_1_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9416975" y="6015200"/>
            <a:ext cx="3882600" cy="23194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known-2.png" id="150" name="Google Shape;150;g299e08a8839_1_2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7647801" y="9020419"/>
            <a:ext cx="5709075" cy="319708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known-4.png" id="151" name="Google Shape;151;g299e08a8839_1_2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4533571" y="3614677"/>
            <a:ext cx="6080960" cy="171477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known-1.png" id="152" name="Google Shape;152;g299e08a8839_1_2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9416982" y="1629483"/>
            <a:ext cx="4253514" cy="216078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known.png" id="153" name="Google Shape;153;g299e08a8839_1_2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2651630" y="6457384"/>
            <a:ext cx="5664201" cy="1435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g299e08a8839_1_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8173450" cy="897024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shot 2023-01-27 at 23.57.39.png" id="159" name="Google Shape;159;g299e08a8839_1_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124507" y="1109860"/>
            <a:ext cx="11296384" cy="692825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0" name="Google Shape;160;g299e08a8839_1_47"/>
          <p:cNvCxnSpPr/>
          <p:nvPr/>
        </p:nvCxnSpPr>
        <p:spPr>
          <a:xfrm>
            <a:off x="5559500" y="3615600"/>
            <a:ext cx="4544400" cy="4391700"/>
          </a:xfrm>
          <a:prstGeom prst="straightConnector1">
            <a:avLst/>
          </a:prstGeom>
          <a:noFill/>
          <a:ln cap="flat" cmpd="sng" w="50800">
            <a:solidFill>
              <a:srgbClr val="FF2600"/>
            </a:solidFill>
            <a:prstDash val="solid"/>
            <a:miter lim="400000"/>
            <a:headEnd len="sm" w="sm" type="none"/>
            <a:tailEnd len="med" w="med" type="triangle"/>
          </a:ln>
        </p:spPr>
      </p:cxnSp>
      <p:sp>
        <p:nvSpPr>
          <p:cNvPr id="161" name="Google Shape;161;g299e08a8839_1_47"/>
          <p:cNvSpPr txBox="1"/>
          <p:nvPr/>
        </p:nvSpPr>
        <p:spPr>
          <a:xfrm>
            <a:off x="14585270" y="203199"/>
            <a:ext cx="8938500" cy="59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i="0" lang="en-US" sz="3200" u="none" cap="none" strike="noStrike">
                <a:solidFill>
                  <a:srgbClr val="000000"/>
                </a:solidFill>
                <a:latin typeface="Avenir"/>
                <a:ea typeface="Avenir"/>
                <a:cs typeface="Avenir"/>
                <a:sym typeface="Avenir"/>
              </a:rPr>
              <a:t>Greater discoverability and enhanced visibility</a:t>
            </a:r>
            <a:endParaRPr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62" name="Google Shape;162;g299e08a8839_1_47"/>
          <p:cNvSpPr txBox="1"/>
          <p:nvPr/>
        </p:nvSpPr>
        <p:spPr>
          <a:xfrm>
            <a:off x="18036726" y="13342879"/>
            <a:ext cx="6308100" cy="37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https://guidelines.readthedocs.io/_/downloads/en/latest/pdf/</a:t>
            </a:r>
            <a:endParaRPr/>
          </a:p>
        </p:txBody>
      </p:sp>
      <p:pic>
        <p:nvPicPr>
          <p:cNvPr id="163" name="Google Shape;163;g299e08a8839_1_4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1174" y="9726205"/>
            <a:ext cx="6308100" cy="24900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g299e08a8839_1_4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19126" y="8141355"/>
            <a:ext cx="15278450" cy="41734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5" name="Google Shape;165;g299e08a8839_1_47"/>
          <p:cNvCxnSpPr/>
          <p:nvPr/>
        </p:nvCxnSpPr>
        <p:spPr>
          <a:xfrm rot="10800000">
            <a:off x="17413775" y="4243700"/>
            <a:ext cx="314400" cy="4834200"/>
          </a:xfrm>
          <a:prstGeom prst="straightConnector1">
            <a:avLst/>
          </a:prstGeom>
          <a:noFill/>
          <a:ln cap="flat" cmpd="sng" w="50800">
            <a:solidFill>
              <a:srgbClr val="FF2600"/>
            </a:solidFill>
            <a:prstDash val="solid"/>
            <a:miter lim="400000"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creenshot 2023-01-28 at 00.04.14.png" id="170" name="Google Shape;170;g299e08a8839_1_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970347" y="2260293"/>
            <a:ext cx="10205014" cy="85907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shot 2023-01-28 at 00.02.09.png" id="171" name="Google Shape;171;g299e08a8839_1_5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8642" y="225176"/>
            <a:ext cx="12992100" cy="11353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shot 2023-01-28 at 00.02.57.png" id="172" name="Google Shape;172;g299e08a8839_1_5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81450" y="5939811"/>
            <a:ext cx="12003006" cy="7464511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g299e08a8839_1_58"/>
          <p:cNvSpPr txBox="1"/>
          <p:nvPr/>
        </p:nvSpPr>
        <p:spPr>
          <a:xfrm>
            <a:off x="15155132" y="749300"/>
            <a:ext cx="7835400" cy="53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Greater discoverability and enhanced visibility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creenshot 2023-01-28 at 00.51.50.png" id="178" name="Google Shape;178;g299e08a8839_1_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964" y="19099"/>
            <a:ext cx="19735800" cy="13220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shot 2023-01-28 at 00.09.53.png" id="179" name="Google Shape;179;g299e08a8839_1_6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831296" y="3117270"/>
            <a:ext cx="10528345" cy="10666547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g299e08a8839_1_66"/>
          <p:cNvSpPr txBox="1"/>
          <p:nvPr/>
        </p:nvSpPr>
        <p:spPr>
          <a:xfrm>
            <a:off x="20071670" y="1028699"/>
            <a:ext cx="4275600" cy="87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0" i="0" lang="en-US" sz="2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Greater discoverability and enhanced visibility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8"/>
          <p:cNvSpPr txBox="1"/>
          <p:nvPr/>
        </p:nvSpPr>
        <p:spPr>
          <a:xfrm>
            <a:off x="7052969" y="1164947"/>
            <a:ext cx="9489900" cy="62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b="0" i="0" lang="en-US" sz="3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Greater discoverability and enhanced visibility</a:t>
            </a:r>
            <a:endParaRPr/>
          </a:p>
        </p:txBody>
      </p:sp>
      <p:pic>
        <p:nvPicPr>
          <p:cNvPr id="186" name="Google Shape;186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44788" y="2158625"/>
            <a:ext cx="10694424" cy="1005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9F9"/>
        </a:solidFill>
      </p:bgPr>
    </p:bg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creenshot 2023-01-28 at 01.46.43.png" id="191" name="Google Shape;191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619087" y="2567483"/>
            <a:ext cx="10591801" cy="12941301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9"/>
          <p:cNvSpPr txBox="1"/>
          <p:nvPr/>
        </p:nvSpPr>
        <p:spPr>
          <a:xfrm>
            <a:off x="9173413" y="1155244"/>
            <a:ext cx="6037174" cy="585112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r>
              <a:rPr b="1" i="0" lang="en-US" sz="3200" u="sng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Unpaywall</a:t>
            </a:r>
            <a:r>
              <a:rPr b="1" i="0" lang="en-US" sz="3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and </a:t>
            </a:r>
            <a:r>
              <a:rPr b="1" i="0" lang="en-US" sz="3200" u="sng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Core Discovery</a:t>
            </a:r>
            <a:endParaRPr/>
          </a:p>
        </p:txBody>
      </p:sp>
      <p:pic>
        <p:nvPicPr>
          <p:cNvPr descr="Screenshot 2023-01-28 at 01.43.51.png" id="193" name="Google Shape;193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01575" y="2725203"/>
            <a:ext cx="10493519" cy="104021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shot 2023-01-28 at 01.44.56.png" id="194" name="Google Shape;194;p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980636" y="8238269"/>
            <a:ext cx="3432007" cy="53483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shot 2023-01-28 at 01.45.50.png" id="195" name="Google Shape;195;p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3744128" y="8296219"/>
            <a:ext cx="10655301" cy="54864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6" name="Google Shape;196;p9"/>
          <p:cNvCxnSpPr/>
          <p:nvPr/>
        </p:nvCxnSpPr>
        <p:spPr>
          <a:xfrm>
            <a:off x="11175057" y="6376127"/>
            <a:ext cx="2975522" cy="2073028"/>
          </a:xfrm>
          <a:prstGeom prst="straightConnector1">
            <a:avLst/>
          </a:prstGeom>
          <a:noFill/>
          <a:ln cap="flat" cmpd="sng" w="50800">
            <a:solidFill>
              <a:srgbClr val="FF2600"/>
            </a:solidFill>
            <a:prstDash val="solid"/>
            <a:miter lim="400000"/>
            <a:headEnd len="sm" w="sm" type="none"/>
            <a:tailEnd len="med" w="med" type="triangle"/>
          </a:ln>
        </p:spPr>
      </p:cxnSp>
      <p:cxnSp>
        <p:nvCxnSpPr>
          <p:cNvPr id="197" name="Google Shape;197;p9"/>
          <p:cNvCxnSpPr/>
          <p:nvPr/>
        </p:nvCxnSpPr>
        <p:spPr>
          <a:xfrm flipH="1" rot="10800000">
            <a:off x="11175057" y="2918948"/>
            <a:ext cx="1857674" cy="1387080"/>
          </a:xfrm>
          <a:prstGeom prst="straightConnector1">
            <a:avLst/>
          </a:prstGeom>
          <a:noFill/>
          <a:ln cap="flat" cmpd="sng" w="50800">
            <a:solidFill>
              <a:srgbClr val="FF2600"/>
            </a:solidFill>
            <a:prstDash val="solid"/>
            <a:miter lim="400000"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