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Montserrat"/>
      <p:regular r:id="rId25"/>
      <p:bold r:id="rId26"/>
      <p:italic r:id="rId27"/>
      <p:boldItalic r:id="rId28"/>
    </p:embeddedFont>
    <p:embeddedFont>
      <p:font typeface="Lato"/>
      <p:regular r:id="rId29"/>
      <p:bold r:id="rId30"/>
      <p:italic r:id="rId31"/>
      <p:boldItalic r:id="rId32"/>
    </p:embeddedFont>
    <p:embeddedFont>
      <p:font typeface="Open Sans Light"/>
      <p:regular r:id="rId33"/>
      <p:bold r:id="rId34"/>
      <p:italic r:id="rId35"/>
      <p:boldItalic r:id="rId36"/>
    </p:embeddedFont>
    <p:embeddedFont>
      <p:font typeface="Open Sans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9422CC3-5545-43A1-A8A2-09BCDD07EBC1}">
  <a:tblStyle styleId="{19422CC3-5545-43A1-A8A2-09BCDD07EBC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penSans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-bold.fntdata"/><Relationship Id="rId25" Type="http://schemas.openxmlformats.org/officeDocument/2006/relationships/font" Target="fonts/Montserrat-regular.fntdata"/><Relationship Id="rId28" Type="http://schemas.openxmlformats.org/officeDocument/2006/relationships/font" Target="fonts/Montserrat-boldItalic.fntdata"/><Relationship Id="rId27" Type="http://schemas.openxmlformats.org/officeDocument/2006/relationships/font" Target="fonts/Montserra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a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ato-italic.fntdata"/><Relationship Id="rId30" Type="http://schemas.openxmlformats.org/officeDocument/2006/relationships/font" Target="fonts/Lato-bold.fntdata"/><Relationship Id="rId11" Type="http://schemas.openxmlformats.org/officeDocument/2006/relationships/slide" Target="slides/slide6.xml"/><Relationship Id="rId33" Type="http://schemas.openxmlformats.org/officeDocument/2006/relationships/font" Target="fonts/OpenSansLight-regular.fntdata"/><Relationship Id="rId10" Type="http://schemas.openxmlformats.org/officeDocument/2006/relationships/slide" Target="slides/slide5.xml"/><Relationship Id="rId32" Type="http://schemas.openxmlformats.org/officeDocument/2006/relationships/font" Target="fonts/Lato-boldItalic.fntdata"/><Relationship Id="rId13" Type="http://schemas.openxmlformats.org/officeDocument/2006/relationships/slide" Target="slides/slide8.xml"/><Relationship Id="rId35" Type="http://schemas.openxmlformats.org/officeDocument/2006/relationships/font" Target="fonts/OpenSansLight-italic.fntdata"/><Relationship Id="rId12" Type="http://schemas.openxmlformats.org/officeDocument/2006/relationships/slide" Target="slides/slide7.xml"/><Relationship Id="rId34" Type="http://schemas.openxmlformats.org/officeDocument/2006/relationships/font" Target="fonts/OpenSansLight-bold.fntdata"/><Relationship Id="rId15" Type="http://schemas.openxmlformats.org/officeDocument/2006/relationships/slide" Target="slides/slide10.xml"/><Relationship Id="rId37" Type="http://schemas.openxmlformats.org/officeDocument/2006/relationships/font" Target="fonts/OpenSans-regular.fntdata"/><Relationship Id="rId14" Type="http://schemas.openxmlformats.org/officeDocument/2006/relationships/slide" Target="slides/slide9.xml"/><Relationship Id="rId36" Type="http://schemas.openxmlformats.org/officeDocument/2006/relationships/font" Target="fonts/OpenSansLight-boldItalic.fntdata"/><Relationship Id="rId17" Type="http://schemas.openxmlformats.org/officeDocument/2006/relationships/slide" Target="slides/slide12.xml"/><Relationship Id="rId39" Type="http://schemas.openxmlformats.org/officeDocument/2006/relationships/font" Target="fonts/OpenSans-italic.fntdata"/><Relationship Id="rId16" Type="http://schemas.openxmlformats.org/officeDocument/2006/relationships/slide" Target="slides/slide11.xml"/><Relationship Id="rId38" Type="http://schemas.openxmlformats.org/officeDocument/2006/relationships/font" Target="fonts/OpenSans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045dcd6526_0_3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045dcd6526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00daaef61e_1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00daaef61e_1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045dcd6526_0_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045dcd6526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045dcd6526_0_2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045dcd6526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04896e5e46_0_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04896e5e46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d2d45ef40d_0_36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d2d45ef40d_0_3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00daaef61e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200daaef61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04896e5e46_0_3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04896e5e46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045dcd6526_0_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045dcd652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cc1ffc184d_0_16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cc1ffc184d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00daaef61e_1_4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00daaef61e_1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00daaef61e_1_5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00daaef61e_1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025c69d12f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025c69d12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00daaef61e_1_1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00daaef61e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04896e5e46_0_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04896e5e46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025c69d12f_0_1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025c69d12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025c69d12f_0_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025c69d12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00daaef61e_1_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00daaef61e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gradFill>
          <a:gsLst>
            <a:gs pos="0">
              <a:schemeClr val="accent2"/>
            </a:gs>
            <a:gs pos="100000">
              <a:schemeClr val="accent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11" name="Google Shape;11;p2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gradFill>
              <a:gsLst>
                <a:gs pos="0">
                  <a:srgbClr val="00D0FF">
                    <a:alpha val="11764"/>
                    <a:alpha val="11730"/>
                  </a:srgbClr>
                </a:gs>
                <a:gs pos="100000">
                  <a:srgbClr val="00D0FF">
                    <a:alpha val="0"/>
                    <a:alpha val="11730"/>
                  </a:srgbClr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D0FF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D0FF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85800" y="1771550"/>
            <a:ext cx="7772400" cy="160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11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80" name="Google Shape;80;p11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11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11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3" name="Google Shape;83;p1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dark">
  <p:cSld name="BLANK_1">
    <p:bg>
      <p:bgPr>
        <a:gradFill>
          <a:gsLst>
            <a:gs pos="0">
              <a:schemeClr val="accent2"/>
            </a:gs>
            <a:gs pos="100000">
              <a:schemeClr val="accent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12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86" name="Google Shape;86;p12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FFFFFF">
                <a:alpha val="50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12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FFFFFF">
                <a:alpha val="50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12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FFFFFF">
                <a:alpha val="50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Google Shape;89;p1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1">
  <p:cSld name="Captio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/>
          <p:nvPr>
            <p:ph idx="1" type="body"/>
          </p:nvPr>
        </p:nvSpPr>
        <p:spPr>
          <a:xfrm>
            <a:off x="893700" y="4649963"/>
            <a:ext cx="6462600" cy="350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185C5"/>
              </a:buClr>
              <a:buSzPts val="1400"/>
              <a:buNone/>
              <a:defRPr sz="1400">
                <a:solidFill>
                  <a:srgbClr val="2185C5"/>
                </a:solidFill>
              </a:defRPr>
            </a:lvl1pPr>
            <a:lvl2pPr indent="-3810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92" name="Google Shape;92;p13"/>
          <p:cNvSpPr/>
          <p:nvPr/>
        </p:nvSpPr>
        <p:spPr>
          <a:xfrm>
            <a:off x="7356366" y="5066325"/>
            <a:ext cx="893700" cy="771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8250312" y="5066325"/>
            <a:ext cx="893700" cy="771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3"/>
          <p:cNvSpPr/>
          <p:nvPr/>
        </p:nvSpPr>
        <p:spPr>
          <a:xfrm>
            <a:off x="0" y="5066325"/>
            <a:ext cx="893700" cy="771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893710" y="5066325"/>
            <a:ext cx="6462600" cy="771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3"/>
          <p:cNvSpPr txBox="1"/>
          <p:nvPr>
            <p:ph idx="12" type="sldNum"/>
          </p:nvPr>
        </p:nvSpPr>
        <p:spPr>
          <a:xfrm>
            <a:off x="8480575" y="4773133"/>
            <a:ext cx="548700" cy="3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gradFill>
          <a:gsLst>
            <a:gs pos="0">
              <a:schemeClr val="accent1"/>
            </a:gs>
            <a:gs pos="100000">
              <a:srgbClr val="D1F6FF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17" name="Google Shape;17;p3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" name="Google Shape;20;p3"/>
          <p:cNvSpPr txBox="1"/>
          <p:nvPr>
            <p:ph type="ctrTitle"/>
          </p:nvPr>
        </p:nvSpPr>
        <p:spPr>
          <a:xfrm>
            <a:off x="685800" y="1668151"/>
            <a:ext cx="7772400" cy="131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685800" y="3076652"/>
            <a:ext cx="7772400" cy="39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lvl="1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2pPr>
            <a:lvl3pPr lvl="2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600"/>
              </a:spcBef>
              <a:spcAft>
                <a:spcPts val="60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gradFill>
          <a:gsLst>
            <a:gs pos="0">
              <a:schemeClr val="dk1"/>
            </a:gs>
            <a:gs pos="100000">
              <a:schemeClr val="accen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4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24" name="Google Shape;24;p4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4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4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810450" y="1593500"/>
            <a:ext cx="5783700" cy="273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1pPr>
            <a:lvl2pPr indent="-431800" lvl="1" marL="914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2pPr>
            <a:lvl3pPr indent="-431800" lvl="2" marL="1371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3pPr>
            <a:lvl4pPr indent="-431800" lvl="3" marL="1828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4pPr>
            <a:lvl5pPr indent="-431800" lvl="4" marL="22860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5pPr>
            <a:lvl6pPr indent="-431800" lvl="5" marL="27432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6pPr>
            <a:lvl7pPr indent="-431800" lvl="6" marL="3200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7pPr>
            <a:lvl8pPr indent="-431800" lvl="7" marL="3657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8pPr>
            <a:lvl9pPr indent="-431800" lvl="8" marL="4114800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8" name="Google Shape;28;p4"/>
          <p:cNvSpPr txBox="1"/>
          <p:nvPr/>
        </p:nvSpPr>
        <p:spPr>
          <a:xfrm>
            <a:off x="810450" y="6702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b="1" sz="9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1">
  <p:cSld name="TITLE_1_1_1">
    <p:bg>
      <p:bgPr>
        <a:gradFill>
          <a:gsLst>
            <a:gs pos="0">
              <a:schemeClr val="dk1"/>
            </a:gs>
            <a:gs pos="100000">
              <a:schemeClr val="accen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5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32" name="Google Shape;32;p5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5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5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810450" y="1060100"/>
            <a:ext cx="5783700" cy="273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1pPr>
            <a:lvl2pPr indent="-431800" lvl="1" marL="914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2pPr>
            <a:lvl3pPr indent="-431800" lvl="2" marL="1371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3pPr>
            <a:lvl4pPr indent="-431800" lvl="3" marL="1828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4pPr>
            <a:lvl5pPr indent="-431800" lvl="4" marL="22860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5pPr>
            <a:lvl6pPr indent="-431800" lvl="5" marL="27432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6pPr>
            <a:lvl7pPr indent="-431800" lvl="6" marL="3200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7pPr>
            <a:lvl8pPr indent="-431800" lvl="7" marL="3657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8pPr>
            <a:lvl9pPr indent="-431800" lvl="8" marL="4114800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oogle Shape;38;p6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39" name="Google Shape;39;p6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6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6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" name="Google Shape;42;p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1950" lvl="0" marL="457200" rtl="0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indent="-361950" lvl="1" marL="914400" rtl="0">
              <a:spcBef>
                <a:spcPts val="600"/>
              </a:spcBef>
              <a:spcAft>
                <a:spcPts val="0"/>
              </a:spcAft>
              <a:buSzPts val="2100"/>
              <a:buChar char="○"/>
              <a:defRPr/>
            </a:lvl2pPr>
            <a:lvl3pPr indent="-361950" lvl="2" marL="1371600" rtl="0">
              <a:spcBef>
                <a:spcPts val="600"/>
              </a:spcBef>
              <a:spcAft>
                <a:spcPts val="0"/>
              </a:spcAft>
              <a:buSzPts val="2100"/>
              <a:buChar char="■"/>
              <a:defRPr/>
            </a:lvl3pPr>
            <a:lvl4pPr indent="-361950" lvl="3" marL="1828800" rtl="0">
              <a:spcBef>
                <a:spcPts val="600"/>
              </a:spcBef>
              <a:spcAft>
                <a:spcPts val="0"/>
              </a:spcAft>
              <a:buSzPts val="2100"/>
              <a:buChar char="●"/>
              <a:defRPr/>
            </a:lvl4pPr>
            <a:lvl5pPr indent="-361950" lvl="4" marL="2286000" rtl="0">
              <a:spcBef>
                <a:spcPts val="600"/>
              </a:spcBef>
              <a:spcAft>
                <a:spcPts val="0"/>
              </a:spcAft>
              <a:buSzPts val="2100"/>
              <a:buChar char="○"/>
              <a:defRPr/>
            </a:lvl5pPr>
            <a:lvl6pPr indent="-361950" lvl="5" marL="2743200" rtl="0">
              <a:spcBef>
                <a:spcPts val="600"/>
              </a:spcBef>
              <a:spcAft>
                <a:spcPts val="0"/>
              </a:spcAft>
              <a:buSzPts val="2100"/>
              <a:buChar char="■"/>
              <a:defRPr/>
            </a:lvl6pPr>
            <a:lvl7pPr indent="-361950" lvl="6" marL="3200400" rtl="0">
              <a:spcBef>
                <a:spcPts val="600"/>
              </a:spcBef>
              <a:spcAft>
                <a:spcPts val="0"/>
              </a:spcAft>
              <a:buSzPts val="2100"/>
              <a:buChar char="●"/>
              <a:defRPr/>
            </a:lvl7pPr>
            <a:lvl8pPr indent="-361950" lvl="7" marL="3657600" rtl="0">
              <a:spcBef>
                <a:spcPts val="600"/>
              </a:spcBef>
              <a:spcAft>
                <a:spcPts val="0"/>
              </a:spcAft>
              <a:buSzPts val="2100"/>
              <a:buChar char="○"/>
              <a:defRPr/>
            </a:lvl8pPr>
            <a:lvl9pPr indent="-361950" lvl="8" marL="4114800" rtl="0">
              <a:spcBef>
                <a:spcPts val="600"/>
              </a:spcBef>
              <a:spcAft>
                <a:spcPts val="600"/>
              </a:spcAft>
              <a:buSzPts val="2100"/>
              <a:buChar char="■"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46;p7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47" name="Google Shape;47;p7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7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7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" name="Google Shape;50;p7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" type="body"/>
          </p:nvPr>
        </p:nvSpPr>
        <p:spPr>
          <a:xfrm>
            <a:off x="855300" y="1430150"/>
            <a:ext cx="34731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52" name="Google Shape;52;p7"/>
          <p:cNvSpPr txBox="1"/>
          <p:nvPr>
            <p:ph idx="2" type="body"/>
          </p:nvPr>
        </p:nvSpPr>
        <p:spPr>
          <a:xfrm>
            <a:off x="4815605" y="1430150"/>
            <a:ext cx="34731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8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56" name="Google Shape;56;p8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8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8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" type="body"/>
          </p:nvPr>
        </p:nvSpPr>
        <p:spPr>
          <a:xfrm>
            <a:off x="855300" y="1430150"/>
            <a:ext cx="23157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1" name="Google Shape;61;p8"/>
          <p:cNvSpPr txBox="1"/>
          <p:nvPr>
            <p:ph idx="2" type="body"/>
          </p:nvPr>
        </p:nvSpPr>
        <p:spPr>
          <a:xfrm>
            <a:off x="3414211" y="1430150"/>
            <a:ext cx="23157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2" name="Google Shape;62;p8"/>
          <p:cNvSpPr txBox="1"/>
          <p:nvPr>
            <p:ph idx="3" type="body"/>
          </p:nvPr>
        </p:nvSpPr>
        <p:spPr>
          <a:xfrm>
            <a:off x="5973122" y="1430150"/>
            <a:ext cx="23157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3" name="Google Shape;63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9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66" name="Google Shape;66;p9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9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9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" name="Google Shape;69;p9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0" name="Google Shape;70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10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73" name="Google Shape;73;p10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10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10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" name="Google Shape;76;p10"/>
          <p:cNvSpPr txBox="1"/>
          <p:nvPr>
            <p:ph idx="1" type="body"/>
          </p:nvPr>
        </p:nvSpPr>
        <p:spPr>
          <a:xfrm>
            <a:off x="855300" y="4406300"/>
            <a:ext cx="7433400" cy="30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</a:lstStyle>
          <a:p/>
        </p:txBody>
      </p:sp>
      <p:sp>
        <p:nvSpPr>
          <p:cNvPr id="77" name="Google Shape;77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6195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Open Sans Light"/>
              <a:buChar char="●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361950" lvl="1" marL="914400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Open Sans Light"/>
              <a:buChar char="○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-361950" lvl="2" marL="13716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 Light"/>
              <a:buChar char="■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-361950" lvl="3" marL="18288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 Light"/>
              <a:buChar char="●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-361950" lvl="4" marL="22860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 Light"/>
              <a:buChar char="○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-361950" lvl="5" marL="27432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 Light"/>
              <a:buChar char="■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indent="-361950" lvl="6" marL="32004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 Light"/>
              <a:buChar char="●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indent="-361950" lvl="7" marL="36576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 Light"/>
              <a:buChar char="○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indent="-361950" lvl="8" marL="4114800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100"/>
              <a:buFont typeface="Open Sans Light"/>
              <a:buChar char="■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hyperlink" Target="https://creativecommons.org/licenses/by/4.0/" TargetMode="External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gimp.org/" TargetMode="External"/><Relationship Id="rId4" Type="http://schemas.openxmlformats.org/officeDocument/2006/relationships/hyperlink" Target="https://inkscape.org/" TargetMode="External"/><Relationship Id="rId5" Type="http://schemas.openxmlformats.org/officeDocument/2006/relationships/hyperlink" Target="https://www.irfanview.com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freepik.com/free-photos-vectors/infographic" TargetMode="External"/><Relationship Id="rId4" Type="http://schemas.openxmlformats.org/officeDocument/2006/relationships/hyperlink" Target="https://infogram.com/" TargetMode="External"/><Relationship Id="rId5" Type="http://schemas.openxmlformats.org/officeDocument/2006/relationships/hyperlink" Target="https://app.genial.ly/" TargetMode="External"/><Relationship Id="rId6" Type="http://schemas.openxmlformats.org/officeDocument/2006/relationships/hyperlink" Target="https://www.slidescarnival.com/project-management-infographic/19336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timeline.knightlab.com/" TargetMode="External"/><Relationship Id="rId4" Type="http://schemas.openxmlformats.org/officeDocument/2006/relationships/hyperlink" Target="https://time.graphics/" TargetMode="External"/><Relationship Id="rId5" Type="http://schemas.openxmlformats.org/officeDocument/2006/relationships/hyperlink" Target="https://time.graphics/line/314977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umap.openstreetmap.fr/en/" TargetMode="External"/><Relationship Id="rId4" Type="http://schemas.openxmlformats.org/officeDocument/2006/relationships/image" Target="../media/image9.png"/><Relationship Id="rId5" Type="http://schemas.openxmlformats.org/officeDocument/2006/relationships/hyperlink" Target="https://d3js.org/" TargetMode="External"/><Relationship Id="rId6" Type="http://schemas.openxmlformats.org/officeDocument/2006/relationships/hyperlink" Target="https://observablehq.com/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umap.openstreetmap.fr/en/map/repositories-in-serbia_701341#13/44.7738/20.5158" TargetMode="External"/><Relationship Id="rId4" Type="http://schemas.openxmlformats.org/officeDocument/2006/relationships/image" Target="../media/image10.png"/><Relationship Id="rId5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ordpress.com/create/?aff=58022&amp;cid=8348279&amp;cmp_id=9808156547&amp;adg_id=98727271423&amp;kwd=wordpress%20website&amp;device=c" TargetMode="External"/><Relationship Id="rId4" Type="http://schemas.openxmlformats.org/officeDocument/2006/relationships/hyperlink" Target="https://wordpress.org/download/" TargetMode="External"/><Relationship Id="rId9" Type="http://schemas.openxmlformats.org/officeDocument/2006/relationships/hyperlink" Target="https://biz.ht/" TargetMode="External"/><Relationship Id="rId5" Type="http://schemas.openxmlformats.org/officeDocument/2006/relationships/hyperlink" Target="https://launch.joomla.org/" TargetMode="External"/><Relationship Id="rId6" Type="http://schemas.openxmlformats.org/officeDocument/2006/relationships/hyperlink" Target="https://downloads.joomla.org/" TargetMode="External"/><Relationship Id="rId7" Type="http://schemas.openxmlformats.org/officeDocument/2006/relationships/hyperlink" Target="https://en.wikipedia.org/wiki/Comparison_of_wiki_hosting_services" TargetMode="External"/><Relationship Id="rId8" Type="http://schemas.openxmlformats.org/officeDocument/2006/relationships/hyperlink" Target="https://www.mediawiki.org/wiki/Download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rdm-vinca.joomla.com/" TargetMode="External"/><Relationship Id="rId4" Type="http://schemas.openxmlformats.org/officeDocument/2006/relationships/image" Target="../media/image7.png"/><Relationship Id="rId5" Type="http://schemas.openxmlformats.org/officeDocument/2006/relationships/hyperlink" Target="https://rdm.open.ac.rs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hyperlink" Target="https://repowiki.rcub.bg.ac.rs/index.php/Uputstvo_za_korisnike_repozitorijuma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www.slidescarnival.com/nicholas-free-presentation-template/11924" TargetMode="External"/><Relationship Id="rId4" Type="http://schemas.openxmlformats.org/officeDocument/2006/relationships/hyperlink" Target="https://www.slidescarnival.com/who-makes-slidescarnival" TargetMode="External"/><Relationship Id="rId9" Type="http://schemas.openxmlformats.org/officeDocument/2006/relationships/image" Target="../media/image1.png"/><Relationship Id="rId5" Type="http://schemas.openxmlformats.org/officeDocument/2006/relationships/hyperlink" Target="https://www.slidescarnival.com/who-makes-slidescarnival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hyperlink" Target="mailto:scmilica@gmail.com" TargetMode="External"/><Relationship Id="rId8" Type="http://schemas.openxmlformats.org/officeDocument/2006/relationships/hyperlink" Target="https://creativecommons.org/licenses/by/4.0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0" Type="http://schemas.openxmlformats.org/officeDocument/2006/relationships/hyperlink" Target="https://marp.app/" TargetMode="Externa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docs.google.com/presentation/d/15ovGv9SEu4IqNbfo-s8gelZK_DrDDMgddhaYG42ST9I/edit#slide=id.p" TargetMode="External"/><Relationship Id="rId4" Type="http://schemas.openxmlformats.org/officeDocument/2006/relationships/hyperlink" Target="https://www.openoffice.org/product/impress.html" TargetMode="External"/><Relationship Id="rId9" Type="http://schemas.openxmlformats.org/officeDocument/2006/relationships/hyperlink" Target="https://codimd.globenet.org/" TargetMode="External"/><Relationship Id="rId5" Type="http://schemas.openxmlformats.org/officeDocument/2006/relationships/hyperlink" Target="https://www.libreoffice.org/discover/impress/" TargetMode="External"/><Relationship Id="rId6" Type="http://schemas.openxmlformats.org/officeDocument/2006/relationships/hyperlink" Target="https://www.libreoffice.org/discover/impress/" TargetMode="External"/><Relationship Id="rId7" Type="http://schemas.openxmlformats.org/officeDocument/2006/relationships/hyperlink" Target="https://www.canva.com/" TargetMode="External"/><Relationship Id="rId8" Type="http://schemas.openxmlformats.org/officeDocument/2006/relationships/hyperlink" Target="https://prezi.com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slidescarnival.com/" TargetMode="External"/><Relationship Id="rId4" Type="http://schemas.openxmlformats.org/officeDocument/2006/relationships/hyperlink" Target="https://www.vecteezy.com/" TargetMode="External"/><Relationship Id="rId5" Type="http://schemas.openxmlformats.org/officeDocument/2006/relationships/hyperlink" Target="https://slidesgo.com/" TargetMode="External"/><Relationship Id="rId6" Type="http://schemas.openxmlformats.org/officeDocument/2006/relationships/hyperlink" Target="https://www.canva.com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canva.com/" TargetMode="External"/><Relationship Id="rId4" Type="http://schemas.openxmlformats.org/officeDocument/2006/relationships/hyperlink" Target="https://geekflare.com/open-source-video-editors/#geekflare-toc-obs-studio" TargetMode="External"/><Relationship Id="rId5" Type="http://schemas.openxmlformats.org/officeDocument/2006/relationships/hyperlink" Target="https://obsproject.com/" TargetMode="External"/><Relationship Id="rId6" Type="http://schemas.openxmlformats.org/officeDocument/2006/relationships/hyperlink" Target="https://avidemux.sourceforge.net/download.html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hyperlink" Target="https://pixabay.com" TargetMode="External"/><Relationship Id="rId10" Type="http://schemas.openxmlformats.org/officeDocument/2006/relationships/hyperlink" Target="https://pixnio.com/terms" TargetMode="External"/><Relationship Id="rId13" Type="http://schemas.openxmlformats.org/officeDocument/2006/relationships/hyperlink" Target="https://www.flickr.com" TargetMode="External"/><Relationship Id="rId12" Type="http://schemas.openxmlformats.org/officeDocument/2006/relationships/hyperlink" Target="https://pixabay.com/service/license/" TargetMode="Externa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pexels.com/" TargetMode="External"/><Relationship Id="rId4" Type="http://schemas.openxmlformats.org/officeDocument/2006/relationships/hyperlink" Target="https://www.pexels.com/license/" TargetMode="External"/><Relationship Id="rId9" Type="http://schemas.openxmlformats.org/officeDocument/2006/relationships/hyperlink" Target="https://pixnio.com/" TargetMode="External"/><Relationship Id="rId15" Type="http://schemas.openxmlformats.org/officeDocument/2006/relationships/hyperlink" Target="https://publicdomainvectors.org/en/public-domain/" TargetMode="External"/><Relationship Id="rId14" Type="http://schemas.openxmlformats.org/officeDocument/2006/relationships/hyperlink" Target="https://publicdomainvectors.org/" TargetMode="External"/><Relationship Id="rId16" Type="http://schemas.openxmlformats.org/officeDocument/2006/relationships/hyperlink" Target="https://www.vecteezy.com/" TargetMode="External"/><Relationship Id="rId5" Type="http://schemas.openxmlformats.org/officeDocument/2006/relationships/hyperlink" Target="https://unsplash.com/" TargetMode="External"/><Relationship Id="rId6" Type="http://schemas.openxmlformats.org/officeDocument/2006/relationships/hyperlink" Target="https://unsplash.com/license" TargetMode="External"/><Relationship Id="rId7" Type="http://schemas.openxmlformats.org/officeDocument/2006/relationships/hyperlink" Target="https://commons.wikimedia.org/wiki/Main_Page" TargetMode="External"/><Relationship Id="rId8" Type="http://schemas.openxmlformats.org/officeDocument/2006/relationships/hyperlink" Target="https://wordpress.org/openverse/?referrer=creativecommons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/>
          <p:nvPr>
            <p:ph type="ctrTitle"/>
          </p:nvPr>
        </p:nvSpPr>
        <p:spPr>
          <a:xfrm>
            <a:off x="685800" y="1725825"/>
            <a:ext cx="7772400" cy="160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Free and open-source tools </a:t>
            </a:r>
            <a:br>
              <a:rPr lang="en" sz="3700"/>
            </a:br>
            <a:r>
              <a:rPr lang="en" sz="3700"/>
              <a:t>for interactive training</a:t>
            </a:r>
            <a:endParaRPr sz="3700"/>
          </a:p>
        </p:txBody>
      </p:sp>
      <p:sp>
        <p:nvSpPr>
          <p:cNvPr id="102" name="Google Shape;102;p14"/>
          <p:cNvSpPr txBox="1"/>
          <p:nvPr/>
        </p:nvSpPr>
        <p:spPr>
          <a:xfrm>
            <a:off x="1253475" y="4387713"/>
            <a:ext cx="7658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lang="en" sz="1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EIFL Open Science Bootcamp</a:t>
            </a:r>
            <a:endParaRPr sz="17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3" name="Google Shape;10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324" y="228803"/>
            <a:ext cx="2263152" cy="63990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4"/>
          <p:cNvSpPr txBox="1"/>
          <p:nvPr/>
        </p:nvSpPr>
        <p:spPr>
          <a:xfrm>
            <a:off x="1516375" y="3566175"/>
            <a:ext cx="39549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Milica Ševkušić</a:t>
            </a:r>
            <a:endParaRPr sz="1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EIFL </a:t>
            </a:r>
            <a:endParaRPr sz="1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7385825" y="4618750"/>
            <a:ext cx="165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106" name="Google Shape;106;p1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8550" y="4586350"/>
            <a:ext cx="884925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editors</a:t>
            </a:r>
            <a:endParaRPr/>
          </a:p>
        </p:txBody>
      </p:sp>
      <p:sp>
        <p:nvSpPr>
          <p:cNvPr id="170" name="Google Shape;170;p23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GNU Image Manipulation Program (GIMP) </a:t>
            </a:r>
            <a:r>
              <a:rPr lang="en"/>
              <a:t>(FOSS)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https://www.gimp.org/</a:t>
            </a:r>
            <a:r>
              <a:rPr lang="en"/>
              <a:t> 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Inkscape (FOSS) vector images </a:t>
            </a:r>
            <a:r>
              <a:rPr lang="en" u="sng">
                <a:solidFill>
                  <a:schemeClr val="hlink"/>
                </a:solidFill>
                <a:hlinkClick r:id="rId4"/>
              </a:rPr>
              <a:t>https://inkscape.org/</a:t>
            </a:r>
            <a:r>
              <a:rPr lang="en"/>
              <a:t> </a:t>
            </a:r>
            <a:endParaRPr/>
          </a:p>
          <a:p>
            <a:pPr indent="0" lvl="0" marL="4572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Image management:</a:t>
            </a:r>
            <a:endParaRPr/>
          </a:p>
          <a:p>
            <a:pPr indent="-361950" lvl="0" marL="457200" rtl="0" algn="l">
              <a:spcBef>
                <a:spcPts val="600"/>
              </a:spcBef>
              <a:spcAft>
                <a:spcPts val="0"/>
              </a:spcAft>
              <a:buSzPts val="2100"/>
              <a:buChar char="●"/>
            </a:pPr>
            <a:r>
              <a:rPr lang="en" u="sng">
                <a:solidFill>
                  <a:schemeClr val="hlink"/>
                </a:solidFill>
                <a:hlinkClick r:id="rId5"/>
              </a:rPr>
              <a:t>Irfan View</a:t>
            </a:r>
            <a:r>
              <a:rPr lang="en"/>
              <a:t> (freeware, non-commercial), app</a:t>
            </a:r>
            <a:endParaRPr/>
          </a:p>
        </p:txBody>
      </p:sp>
      <p:sp>
        <p:nvSpPr>
          <p:cNvPr id="171" name="Google Shape;171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Infographics</a:t>
            </a:r>
            <a:endParaRPr/>
          </a:p>
        </p:txBody>
      </p:sp>
      <p:sp>
        <p:nvSpPr>
          <p:cNvPr id="177" name="Google Shape;177;p24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Mostly</a:t>
            </a:r>
            <a:r>
              <a:rPr lang="en" sz="1800"/>
              <a:t> freemium, editable templates, limited export options, limited number, or must be public</a:t>
            </a:r>
            <a:endParaRPr sz="1800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Freepik: </a:t>
            </a:r>
            <a:r>
              <a:rPr lang="en" sz="1800" u="sng">
                <a:solidFill>
                  <a:schemeClr val="hlink"/>
                </a:solidFill>
                <a:hlinkClick r:id="rId3"/>
              </a:rPr>
              <a:t>https://www.freepik.com/free-photos-vectors/infographic</a:t>
            </a:r>
            <a:r>
              <a:rPr lang="en" sz="1800"/>
              <a:t> 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Canva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Infogram: </a:t>
            </a:r>
            <a:r>
              <a:rPr lang="en" sz="1800" u="sng">
                <a:solidFill>
                  <a:schemeClr val="hlink"/>
                </a:solidFill>
                <a:hlinkClick r:id="rId4"/>
              </a:rPr>
              <a:t>https://infogram.com/</a:t>
            </a:r>
            <a:r>
              <a:rPr lang="en" sz="1800"/>
              <a:t> 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Genially (freemium), in Spanish </a:t>
            </a:r>
            <a:r>
              <a:rPr lang="en" sz="1800" u="sng">
                <a:solidFill>
                  <a:schemeClr val="hlink"/>
                </a:solidFill>
                <a:hlinkClick r:id="rId5"/>
              </a:rPr>
              <a:t>https://app.genial.ly/</a:t>
            </a:r>
            <a:r>
              <a:rPr lang="en" sz="1800"/>
              <a:t> (Games!)</a:t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Tip: Slides Carnival presentations have elements that can be combined to create infographics, e.g. </a:t>
            </a:r>
            <a:r>
              <a:rPr lang="en" sz="1800" u="sng">
                <a:solidFill>
                  <a:schemeClr val="hlink"/>
                </a:solidFill>
                <a:hlinkClick r:id="rId6"/>
              </a:rPr>
              <a:t>https://www.slidescarnival.com/project-management-infographic/19336</a:t>
            </a:r>
            <a:r>
              <a:rPr lang="en" sz="1800"/>
              <a:t> </a:t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78" name="Google Shape;178;p2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5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Timelines</a:t>
            </a:r>
            <a:endParaRPr/>
          </a:p>
        </p:txBody>
      </p:sp>
      <p:sp>
        <p:nvSpPr>
          <p:cNvPr id="184" name="Google Shape;184;p25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TimelineJS (FOSS)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https://timeline.knightlab.com/</a:t>
            </a:r>
            <a:r>
              <a:rPr lang="en"/>
              <a:t> 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TimeGraphics (freemium)</a:t>
            </a:r>
            <a:r>
              <a:rPr lang="en"/>
              <a:t> </a:t>
            </a:r>
            <a:r>
              <a:rPr lang="en" u="sng">
                <a:solidFill>
                  <a:schemeClr val="hlink"/>
                </a:solidFill>
                <a:hlinkClick r:id="rId4"/>
              </a:rPr>
              <a:t>https://time.graphics/</a:t>
            </a:r>
            <a:r>
              <a:rPr lang="en"/>
              <a:t> </a:t>
            </a:r>
            <a:endParaRPr/>
          </a:p>
          <a:p>
            <a:pPr indent="0" lvl="0" marL="4572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Example: </a:t>
            </a:r>
            <a:r>
              <a:rPr lang="en" u="sng">
                <a:solidFill>
                  <a:schemeClr val="hlink"/>
                </a:solidFill>
                <a:hlinkClick r:id="rId5"/>
              </a:rPr>
              <a:t>https://time.graphics/line/314977</a:t>
            </a:r>
            <a:r>
              <a:rPr lang="en"/>
              <a:t> </a:t>
            </a:r>
            <a:endParaRPr/>
          </a:p>
          <a:p>
            <a:pPr indent="0" lvl="0" marL="4572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Nice but not reusable: </a:t>
            </a:r>
            <a:endParaRPr/>
          </a:p>
          <a:p>
            <a:pPr indent="-361950" lvl="0" marL="1028700" rtl="0" algn="l">
              <a:spcBef>
                <a:spcPts val="60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Limited number of events can be created and exported</a:t>
            </a:r>
            <a:endParaRPr/>
          </a:p>
          <a:p>
            <a:pPr indent="-361950" lvl="0" marL="10287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PNG export (not interactive if exported)</a:t>
            </a:r>
            <a:endParaRPr/>
          </a:p>
          <a:p>
            <a:pPr indent="-361950" lvl="0" marL="10287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PDF export has watermark</a:t>
            </a:r>
            <a:endParaRPr/>
          </a:p>
        </p:txBody>
      </p:sp>
      <p:sp>
        <p:nvSpPr>
          <p:cNvPr id="185" name="Google Shape;185;p2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 txBox="1"/>
          <p:nvPr>
            <p:ph type="title"/>
          </p:nvPr>
        </p:nvSpPr>
        <p:spPr>
          <a:xfrm>
            <a:off x="810925" y="255522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91" name="Google Shape;191;p26"/>
          <p:cNvSpPr txBox="1"/>
          <p:nvPr>
            <p:ph idx="1" type="body"/>
          </p:nvPr>
        </p:nvSpPr>
        <p:spPr>
          <a:xfrm>
            <a:off x="810925" y="3149372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u="sng">
                <a:solidFill>
                  <a:schemeClr val="hlink"/>
                </a:solidFill>
                <a:hlinkClick r:id="rId3"/>
              </a:rPr>
              <a:t>http://umap.openstreetmap.fr/en/</a:t>
            </a:r>
            <a:r>
              <a:rPr lang="en" sz="1900"/>
              <a:t> </a:t>
            </a:r>
            <a:endParaRPr sz="1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900"/>
              <a:t>Export </a:t>
            </a:r>
            <a:endParaRPr sz="1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900"/>
              <a:t>License data</a:t>
            </a:r>
            <a:endParaRPr sz="1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3" name="Google Shape;19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41263" y="3350313"/>
            <a:ext cx="3533775" cy="183832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Interactive diagrams</a:t>
            </a:r>
            <a:endParaRPr/>
          </a:p>
        </p:txBody>
      </p:sp>
      <p:sp>
        <p:nvSpPr>
          <p:cNvPr id="195" name="Google Shape;195;p26"/>
          <p:cNvSpPr txBox="1"/>
          <p:nvPr>
            <p:ph idx="1" type="body"/>
          </p:nvPr>
        </p:nvSpPr>
        <p:spPr>
          <a:xfrm>
            <a:off x="855300" y="1430148"/>
            <a:ext cx="7433400" cy="99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D3.js (FOSS) </a:t>
            </a:r>
            <a:r>
              <a:rPr lang="en" sz="1800" u="sng">
                <a:solidFill>
                  <a:schemeClr val="hlink"/>
                </a:solidFill>
                <a:hlinkClick r:id="rId5"/>
              </a:rPr>
              <a:t>https://d3js.org/</a:t>
            </a:r>
            <a:r>
              <a:rPr lang="en" sz="1800"/>
              <a:t>, some coding required</a:t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800"/>
              <a:t>Observable </a:t>
            </a:r>
            <a:r>
              <a:rPr lang="en" sz="1800" u="sng">
                <a:solidFill>
                  <a:schemeClr val="hlink"/>
                </a:solidFill>
                <a:hlinkClick r:id="rId6"/>
              </a:rPr>
              <a:t>https://observablehq.com/</a:t>
            </a:r>
            <a:r>
              <a:rPr lang="en" sz="1800"/>
              <a:t>  (freemium) limitation: public only, presets that can be forked,  less coding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1" name="Google Shape;201;p27"/>
          <p:cNvSpPr txBox="1"/>
          <p:nvPr/>
        </p:nvSpPr>
        <p:spPr>
          <a:xfrm>
            <a:off x="296750" y="1111150"/>
            <a:ext cx="21045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Open Sans Light"/>
                <a:ea typeface="Open Sans Light"/>
                <a:cs typeface="Open Sans Light"/>
                <a:sym typeface="Open Sans Light"/>
                <a:hlinkClick r:id="rId3"/>
              </a:rPr>
              <a:t>https://umap.openstreetmap.fr/en/map/repositories-in-serbia_701341#13/44.7738/20.5158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Map of repositories in Serbia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Data can be exported</a:t>
            </a:r>
            <a:r>
              <a:rPr lang="en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endParaRPr sz="700"/>
          </a:p>
        </p:txBody>
      </p:sp>
      <p:pic>
        <p:nvPicPr>
          <p:cNvPr id="202" name="Google Shape;202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1075" y="21888"/>
            <a:ext cx="6472925" cy="5099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120" y="3862875"/>
            <a:ext cx="2586057" cy="114395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7"/>
          <p:cNvSpPr txBox="1"/>
          <p:nvPr>
            <p:ph type="title"/>
          </p:nvPr>
        </p:nvSpPr>
        <p:spPr>
          <a:xfrm>
            <a:off x="385550" y="532275"/>
            <a:ext cx="1926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8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Wordpress (FOSS)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https://wordpress.com/create/</a:t>
            </a:r>
            <a:r>
              <a:rPr lang="en" sz="1400"/>
              <a:t>; download: </a:t>
            </a:r>
            <a:r>
              <a:rPr lang="en" sz="1400" u="sng">
                <a:solidFill>
                  <a:schemeClr val="hlink"/>
                </a:solidFill>
                <a:hlinkClick r:id="rId4"/>
              </a:rPr>
              <a:t>https://wordpress.org/download/</a:t>
            </a:r>
            <a:r>
              <a:rPr lang="en" sz="1400"/>
              <a:t>  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Joomla (FOSS) </a:t>
            </a:r>
            <a:r>
              <a:rPr lang="en" sz="1400" u="sng">
                <a:solidFill>
                  <a:schemeClr val="hlink"/>
                </a:solidFill>
                <a:hlinkClick r:id="rId5"/>
              </a:rPr>
              <a:t>https://launch.joomla.org/</a:t>
            </a:r>
            <a:r>
              <a:rPr lang="en" sz="1400"/>
              <a:t>, download: </a:t>
            </a:r>
            <a:r>
              <a:rPr lang="en" sz="1400" u="sng">
                <a:solidFill>
                  <a:schemeClr val="hlink"/>
                </a:solidFill>
                <a:hlinkClick r:id="rId6"/>
              </a:rPr>
              <a:t>https://downloads.joomla.org/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Mediawiki (FOSS)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Hosting: </a:t>
            </a:r>
            <a:r>
              <a:rPr lang="en" sz="1400" u="sng">
                <a:solidFill>
                  <a:schemeClr val="hlink"/>
                </a:solidFill>
                <a:hlinkClick r:id="rId7"/>
              </a:rPr>
              <a:t>https://en.wikipedia.org/wiki/Comparison_of_wiki_hosting_services</a:t>
            </a:r>
            <a:r>
              <a:rPr lang="en" sz="1400"/>
              <a:t> 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Download: </a:t>
            </a:r>
            <a:r>
              <a:rPr lang="en" sz="1400" u="sng">
                <a:solidFill>
                  <a:schemeClr val="hlink"/>
                </a:solidFill>
                <a:hlinkClick r:id="rId8"/>
              </a:rPr>
              <a:t>https://www.mediawiki.org/wiki/Download</a:t>
            </a:r>
            <a:r>
              <a:rPr lang="en" sz="1400"/>
              <a:t>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400"/>
              <a:t>Even if you don’t have your own server, free hosting is available, e.g. </a:t>
            </a:r>
            <a:r>
              <a:rPr lang="en" sz="1400" u="sng">
                <a:solidFill>
                  <a:schemeClr val="hlink"/>
                </a:solidFill>
                <a:hlinkClick r:id="rId9"/>
              </a:rPr>
              <a:t>https://biz.ht/</a:t>
            </a:r>
            <a:r>
              <a:rPr lang="en" sz="1400"/>
              <a:t> (good for practice and small websites; ad-free)</a:t>
            </a:r>
            <a:endParaRPr sz="1400"/>
          </a:p>
        </p:txBody>
      </p:sp>
      <p:sp>
        <p:nvSpPr>
          <p:cNvPr id="210" name="Google Shape;210;p2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11" name="Google Shape;211;p28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a website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9"/>
          <p:cNvSpPr txBox="1"/>
          <p:nvPr>
            <p:ph idx="1" type="body"/>
          </p:nvPr>
        </p:nvSpPr>
        <p:spPr>
          <a:xfrm>
            <a:off x="474300" y="8967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http://rdm-vinca.joomla.com/</a:t>
            </a:r>
            <a:r>
              <a:rPr lang="en" sz="1800"/>
              <a:t> (not active </a:t>
            </a:r>
            <a:r>
              <a:rPr lang="en" sz="1800"/>
              <a:t>anymore)</a:t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Proper hosting ensured and the website was migrated and enriched.</a:t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</a:rPr>
              <a:t>‹#›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18" name="Google Shape;218;p29"/>
          <p:cNvSpPr txBox="1"/>
          <p:nvPr>
            <p:ph type="title"/>
          </p:nvPr>
        </p:nvSpPr>
        <p:spPr>
          <a:xfrm>
            <a:off x="474300" y="3026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</a:t>
            </a:r>
            <a:endParaRPr/>
          </a:p>
        </p:txBody>
      </p:sp>
      <p:pic>
        <p:nvPicPr>
          <p:cNvPr id="219" name="Google Shape;21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94126" y="1544225"/>
            <a:ext cx="5749876" cy="359927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9"/>
          <p:cNvSpPr txBox="1"/>
          <p:nvPr/>
        </p:nvSpPr>
        <p:spPr>
          <a:xfrm>
            <a:off x="278225" y="37559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https://rdm.open.ac.rs/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0"/>
          <p:cNvSpPr txBox="1"/>
          <p:nvPr>
            <p:ph type="title"/>
          </p:nvPr>
        </p:nvSpPr>
        <p:spPr>
          <a:xfrm>
            <a:off x="361150" y="1748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</a:t>
            </a:r>
            <a:endParaRPr/>
          </a:p>
        </p:txBody>
      </p:sp>
      <p:sp>
        <p:nvSpPr>
          <p:cNvPr id="226" name="Google Shape;226;p3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7" name="Google Shape;22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075" y="674775"/>
            <a:ext cx="5174038" cy="4267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99413" y="-15000"/>
            <a:ext cx="2508021" cy="4267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0"/>
          <p:cNvSpPr txBox="1"/>
          <p:nvPr/>
        </p:nvSpPr>
        <p:spPr>
          <a:xfrm>
            <a:off x="5480875" y="4423875"/>
            <a:ext cx="33375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Open Sans Light"/>
                <a:ea typeface="Open Sans Light"/>
                <a:cs typeface="Open Sans Light"/>
                <a:sym typeface="Open Sans Light"/>
              </a:rPr>
              <a:t>Repository</a:t>
            </a:r>
            <a:r>
              <a:rPr lang="en" sz="1000">
                <a:latin typeface="Open Sans Light"/>
                <a:ea typeface="Open Sans Light"/>
                <a:cs typeface="Open Sans Light"/>
                <a:sym typeface="Open Sans Light"/>
              </a:rPr>
              <a:t> manual, made on a free platform and then migrated: </a:t>
            </a:r>
            <a:r>
              <a:rPr lang="en" sz="1000" u="sng">
                <a:solidFill>
                  <a:schemeClr val="hlink"/>
                </a:solidFill>
                <a:latin typeface="Open Sans Light"/>
                <a:ea typeface="Open Sans Light"/>
                <a:cs typeface="Open Sans Light"/>
                <a:sym typeface="Open Sans Light"/>
                <a:hlinkClick r:id="rId5"/>
              </a:rPr>
              <a:t>https://repowiki.rcub.bg.ac.rs/index.php/Uputstvo_za_korisnike_repozitorijuma</a:t>
            </a:r>
            <a:r>
              <a:rPr lang="en" sz="1000"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endParaRPr sz="10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Final consideration</a:t>
            </a:r>
            <a:endParaRPr/>
          </a:p>
        </p:txBody>
      </p:sp>
      <p:sp>
        <p:nvSpPr>
          <p:cNvPr id="235" name="Google Shape;235;p31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Available tools are far from perfect.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Too much wasted effort + limited interoperability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Test new tools.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Rethink with reusability in mind.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Choose the medium that allows you to </a:t>
            </a:r>
            <a:r>
              <a:rPr lang="en"/>
              <a:t>convey</a:t>
            </a:r>
            <a:r>
              <a:rPr lang="en"/>
              <a:t> the idea.</a:t>
            </a:r>
            <a:endParaRPr/>
          </a:p>
        </p:txBody>
      </p:sp>
      <p:sp>
        <p:nvSpPr>
          <p:cNvPr id="236" name="Google Shape;236;p3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42" name="Google Shape;242;p32"/>
          <p:cNvSpPr txBox="1"/>
          <p:nvPr/>
        </p:nvSpPr>
        <p:spPr>
          <a:xfrm>
            <a:off x="4831075" y="4792750"/>
            <a:ext cx="3984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600"/>
              </a:spcAft>
              <a:buNone/>
            </a:pPr>
            <a:r>
              <a:rPr lang="en" sz="800" u="sng">
                <a:solidFill>
                  <a:srgbClr val="F1C232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Template Concentric Blue</a:t>
            </a:r>
            <a:r>
              <a:rPr lang="en" sz="800">
                <a:solidFill>
                  <a:srgbClr val="F1C232"/>
                </a:solidFill>
                <a:latin typeface="Open Sans"/>
                <a:ea typeface="Open Sans"/>
                <a:cs typeface="Open Sans"/>
                <a:sym typeface="Open Sans"/>
              </a:rPr>
              <a:t>, d</a:t>
            </a:r>
            <a:r>
              <a:rPr lang="en" sz="800">
                <a:solidFill>
                  <a:srgbClr val="F1C232"/>
                </a:solidFill>
                <a:latin typeface="Open Sans"/>
                <a:ea typeface="Open Sans"/>
                <a:cs typeface="Open Sans"/>
                <a:sym typeface="Open Sans"/>
              </a:rPr>
              <a:t>esigned by</a:t>
            </a:r>
            <a:r>
              <a:rPr lang="en" sz="800">
                <a:solidFill>
                  <a:srgbClr val="F1C232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rgbClr val="F1C232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Jimena Catalina</a:t>
            </a:r>
            <a:r>
              <a:rPr lang="en" sz="800">
                <a:solidFill>
                  <a:srgbClr val="F1C232"/>
                </a:solidFill>
                <a:latin typeface="Open Sans"/>
                <a:ea typeface="Open Sans"/>
                <a:cs typeface="Open Sans"/>
                <a:sym typeface="Open Sans"/>
              </a:rPr>
              <a:t>; Slides Carnival. </a:t>
            </a:r>
            <a:r>
              <a:rPr lang="en" sz="800" u="sng">
                <a:solidFill>
                  <a:srgbClr val="F1C232"/>
                </a:solidFill>
                <a:latin typeface="Open Sans"/>
                <a:ea typeface="Open Sans"/>
                <a:cs typeface="Open Sans"/>
                <a:sym typeface="Open San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</a:t>
            </a:r>
            <a:r>
              <a:rPr lang="en" sz="800">
                <a:solidFill>
                  <a:srgbClr val="F1C232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800">
              <a:solidFill>
                <a:srgbClr val="F1C23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3" name="Google Shape;243;p32"/>
          <p:cNvSpPr txBox="1"/>
          <p:nvPr>
            <p:ph idx="1" type="body"/>
          </p:nvPr>
        </p:nvSpPr>
        <p:spPr>
          <a:xfrm>
            <a:off x="1138100" y="1441100"/>
            <a:ext cx="5783700" cy="273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Questions?</a:t>
            </a:r>
            <a:endParaRPr b="1" sz="47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scmilica@gmail.com</a:t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Twitter: @lessormore4</a:t>
            </a:r>
            <a:endParaRPr sz="1400">
              <a:solidFill>
                <a:srgbClr val="FFFFFF"/>
              </a:solidFill>
            </a:endParaRPr>
          </a:p>
        </p:txBody>
      </p:sp>
      <p:pic>
        <p:nvPicPr>
          <p:cNvPr id="244" name="Google Shape;244;p32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138100" y="4178000"/>
            <a:ext cx="884925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Models</a:t>
            </a:r>
            <a:endParaRPr/>
          </a:p>
        </p:txBody>
      </p:sp>
      <p:sp>
        <p:nvSpPr>
          <p:cNvPr id="112" name="Google Shape;112;p15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b="1" lang="en">
                <a:latin typeface="Open Sans"/>
                <a:ea typeface="Open Sans"/>
                <a:cs typeface="Open Sans"/>
                <a:sym typeface="Open Sans"/>
              </a:rPr>
              <a:t>Freeware</a:t>
            </a:r>
            <a:r>
              <a:rPr lang="en"/>
              <a:t>: free to use but code is usually not open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b="1" lang="en">
                <a:latin typeface="Open Sans"/>
                <a:ea typeface="Open Sans"/>
                <a:cs typeface="Open Sans"/>
                <a:sym typeface="Open Sans"/>
              </a:rPr>
              <a:t>FOSS/FLOSS</a:t>
            </a:r>
            <a:r>
              <a:rPr lang="en"/>
              <a:t> (free (libre) and open-source software) / free to use, access to the source code, can be modified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b="1" lang="en">
                <a:latin typeface="Open Sans"/>
                <a:ea typeface="Open Sans"/>
                <a:cs typeface="Open Sans"/>
                <a:sym typeface="Open Sans"/>
              </a:rPr>
              <a:t>Freemium</a:t>
            </a:r>
            <a:r>
              <a:rPr lang="en"/>
              <a:t>: basic options are free, advanced </a:t>
            </a:r>
            <a:r>
              <a:rPr lang="en"/>
              <a:t>options</a:t>
            </a:r>
            <a:r>
              <a:rPr lang="en"/>
              <a:t> for pay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b="1" lang="en">
                <a:latin typeface="Open Sans"/>
                <a:ea typeface="Open Sans"/>
                <a:cs typeface="Open Sans"/>
                <a:sym typeface="Open Sans"/>
              </a:rPr>
              <a:t>Free trial</a:t>
            </a:r>
            <a:r>
              <a:rPr lang="en"/>
              <a:t>: free to use but limited in an important way (time </a:t>
            </a:r>
            <a:r>
              <a:rPr lang="en"/>
              <a:t>limits</a:t>
            </a:r>
            <a:r>
              <a:rPr lang="en"/>
              <a:t> are usually involved)</a:t>
            </a:r>
            <a:endParaRPr/>
          </a:p>
        </p:txBody>
      </p:sp>
      <p:sp>
        <p:nvSpPr>
          <p:cNvPr id="113" name="Google Shape;113;p1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Pay attention to:</a:t>
            </a:r>
            <a:endParaRPr/>
          </a:p>
        </p:txBody>
      </p:sp>
      <p:sp>
        <p:nvSpPr>
          <p:cNvPr id="119" name="Google Shape;119;p16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Terms and conditions (time and usage limitations)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Privacy policy (e.g. what happens with uploaded data)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Can you download and export your work?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Export formats (interoperability)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Sustainability of the service (difficult to assess)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Alternatives and the exit strategy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Presentations</a:t>
            </a:r>
            <a:endParaRPr/>
          </a:p>
        </p:txBody>
      </p:sp>
      <p:sp>
        <p:nvSpPr>
          <p:cNvPr id="126" name="Google Shape;126;p17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Google Slides</a:t>
            </a:r>
            <a:r>
              <a:rPr lang="en"/>
              <a:t> (free), web + app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Apache OpenOffice Impress</a:t>
            </a:r>
            <a:r>
              <a:rPr lang="en"/>
              <a:t> (FOSS), app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u="sng">
                <a:solidFill>
                  <a:schemeClr val="hlink"/>
                </a:solidFill>
                <a:hlinkClick r:id="rId5"/>
              </a:rPr>
              <a:t>LibreOffice</a:t>
            </a:r>
            <a:r>
              <a:rPr lang="en" u="sng">
                <a:solidFill>
                  <a:schemeClr val="hlink"/>
                </a:solidFill>
                <a:hlinkClick r:id="rId6"/>
              </a:rPr>
              <a:t> Impress</a:t>
            </a:r>
            <a:r>
              <a:rPr lang="en"/>
              <a:t> </a:t>
            </a:r>
            <a:r>
              <a:rPr lang="en"/>
              <a:t>(FOSS), app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u="sng">
                <a:solidFill>
                  <a:schemeClr val="hlink"/>
                </a:solidFill>
                <a:hlinkClick r:id="rId7"/>
              </a:rPr>
              <a:t>Canva</a:t>
            </a:r>
            <a:r>
              <a:rPr lang="en"/>
              <a:t> (freemium), web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u="sng">
                <a:solidFill>
                  <a:schemeClr val="hlink"/>
                </a:solidFill>
                <a:hlinkClick r:id="rId8"/>
              </a:rPr>
              <a:t>Prezi</a:t>
            </a:r>
            <a:r>
              <a:rPr lang="en"/>
              <a:t> (free trial) web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Markdown presentation tools</a:t>
            </a:r>
            <a:endParaRPr/>
          </a:p>
          <a:p>
            <a:pPr indent="-3619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/>
              <a:t>Web-based: </a:t>
            </a:r>
            <a:r>
              <a:rPr lang="en" u="sng">
                <a:solidFill>
                  <a:schemeClr val="hlink"/>
                </a:solidFill>
                <a:hlinkClick r:id="rId9"/>
              </a:rPr>
              <a:t>https://codimd.globenet.org/</a:t>
            </a:r>
            <a:endParaRPr/>
          </a:p>
          <a:p>
            <a:pPr indent="-3619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/>
              <a:t>Apps: </a:t>
            </a:r>
            <a:r>
              <a:rPr lang="en" u="sng">
                <a:solidFill>
                  <a:schemeClr val="hlink"/>
                </a:solidFill>
                <a:hlinkClick r:id="rId10"/>
              </a:rPr>
              <a:t>https://marp.app/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Other formats (html, html5, JavaScript)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templates</a:t>
            </a:r>
            <a:endParaRPr/>
          </a:p>
        </p:txBody>
      </p:sp>
      <p:sp>
        <p:nvSpPr>
          <p:cNvPr id="133" name="Google Shape;133;p18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SlidesCarnival (CC BY)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https://www.slidescarnival.com/</a:t>
            </a:r>
            <a:r>
              <a:rPr lang="en"/>
              <a:t> 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Vecteezy (freemium) </a:t>
            </a:r>
            <a:r>
              <a:rPr lang="en" u="sng">
                <a:solidFill>
                  <a:schemeClr val="hlink"/>
                </a:solidFill>
                <a:hlinkClick r:id="rId4"/>
              </a:rPr>
              <a:t>https://www.vecteezy.com/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SlidesGo (freemium) </a:t>
            </a:r>
            <a:r>
              <a:rPr lang="en" u="sng">
                <a:solidFill>
                  <a:schemeClr val="hlink"/>
                </a:solidFill>
                <a:hlinkClick r:id="rId5"/>
              </a:rPr>
              <a:t>https://slidesgo.com/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Canva (freemium) </a:t>
            </a:r>
            <a:r>
              <a:rPr lang="en" u="sng">
                <a:solidFill>
                  <a:schemeClr val="hlink"/>
                </a:solidFill>
                <a:hlinkClick r:id="rId6"/>
              </a:rPr>
              <a:t>https://www.canva.com/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9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2" name="Google Shape;14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307" y="0"/>
            <a:ext cx="720983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Video</a:t>
            </a:r>
            <a:endParaRPr/>
          </a:p>
        </p:txBody>
      </p:sp>
      <p:sp>
        <p:nvSpPr>
          <p:cNvPr id="148" name="Google Shape;148;p20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Canva (freemium)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https://www.canva.com/</a:t>
            </a:r>
            <a:r>
              <a:rPr lang="en"/>
              <a:t>, web. Tip: </a:t>
            </a:r>
            <a:r>
              <a:rPr lang="en"/>
              <a:t>combine </a:t>
            </a:r>
            <a:r>
              <a:rPr lang="en"/>
              <a:t>animated</a:t>
            </a:r>
            <a:r>
              <a:rPr lang="en"/>
              <a:t> slides and videos and export to MP4 - easy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OBS Studio</a:t>
            </a:r>
            <a:r>
              <a:rPr lang="en"/>
              <a:t> </a:t>
            </a:r>
            <a:r>
              <a:rPr lang="en" u="sng">
                <a:solidFill>
                  <a:schemeClr val="hlink"/>
                </a:solidFill>
                <a:hlinkClick r:id="rId5"/>
              </a:rPr>
              <a:t>https://obsproject.com/</a:t>
            </a:r>
            <a:r>
              <a:rPr lang="en"/>
              <a:t> (FOSS) app (Linux, Mac, Windows)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Avidemux (FOSS) app </a:t>
            </a:r>
            <a:r>
              <a:rPr lang="en" u="sng">
                <a:solidFill>
                  <a:schemeClr val="hlink"/>
                </a:solidFill>
                <a:hlinkClick r:id="rId6"/>
              </a:rPr>
              <a:t>https://avidemux.sourceforge.net/download.html</a:t>
            </a:r>
            <a:r>
              <a:rPr lang="en"/>
              <a:t> </a:t>
            </a:r>
            <a:endParaRPr/>
          </a:p>
        </p:txBody>
      </p:sp>
      <p:sp>
        <p:nvSpPr>
          <p:cNvPr id="149" name="Google Shape;149;p2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6" name="Google Shape;15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00" y="0"/>
            <a:ext cx="7121502" cy="4554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82400" y="1366650"/>
            <a:ext cx="2689025" cy="377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sources</a:t>
            </a:r>
            <a:endParaRPr/>
          </a:p>
        </p:txBody>
      </p:sp>
      <p:sp>
        <p:nvSpPr>
          <p:cNvPr id="163" name="Google Shape;163;p2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164" name="Google Shape;164;p22"/>
          <p:cNvGraphicFramePr/>
          <p:nvPr/>
        </p:nvGraphicFramePr>
        <p:xfrm>
          <a:off x="819875" y="1430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{19422CC3-5545-43A1-A8A2-09BCDD07EBC1}</a:tableStyleId>
              </a:tblPr>
              <a:tblGrid>
                <a:gridCol w="1739225"/>
                <a:gridCol w="2627975"/>
                <a:gridCol w="3760825"/>
              </a:tblGrid>
              <a:tr h="3058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Pexels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3"/>
                        </a:rPr>
                        <a:t>https://www.pexels.com/</a:t>
                      </a:r>
                      <a:endParaRPr sz="1100" u="sng">
                        <a:solidFill>
                          <a:schemeClr val="hlink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4"/>
                        </a:rPr>
                        <a:t>https://www.pexels.com/license/</a:t>
                      </a:r>
                      <a:endParaRPr sz="1100" u="sng">
                        <a:solidFill>
                          <a:schemeClr val="hlink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5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Unsplash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5"/>
                        </a:rPr>
                        <a:t>https://unsplash.com/</a:t>
                      </a:r>
                      <a:endParaRPr sz="1100" u="sng">
                        <a:solidFill>
                          <a:schemeClr val="hlink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6"/>
                        </a:rPr>
                        <a:t>https://unsplash.com/license</a:t>
                      </a:r>
                      <a:endParaRPr sz="1100" u="sng">
                        <a:solidFill>
                          <a:schemeClr val="hlink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31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Wikimedia Commons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7"/>
                        </a:rPr>
                        <a:t>https://commons.wikimedia.org/wiki/Main_Page</a:t>
                      </a:r>
                      <a:endParaRPr sz="1100" u="sng">
                        <a:solidFill>
                          <a:schemeClr val="hlink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mostly</a:t>
                      </a: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CC BY-SA, but also public domain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2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Openverse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8"/>
                        </a:rPr>
                        <a:t>https://wordpress.org/openverse/?referrer=creativecommons.org</a:t>
                      </a:r>
                      <a:endParaRPr sz="1100" u="sng">
                        <a:solidFill>
                          <a:schemeClr val="hlink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CC (all)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1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Pixnio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9"/>
                        </a:rPr>
                        <a:t>https://pixnio.com/</a:t>
                      </a:r>
                      <a:endParaRPr sz="1100" u="sng">
                        <a:solidFill>
                          <a:schemeClr val="hlink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10"/>
                        </a:rPr>
                        <a:t>CC0 (https://pixnio.com/terms</a:t>
                      </a:r>
                      <a:r>
                        <a:rPr lang="en" sz="1100" u="sng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)</a:t>
                      </a:r>
                      <a:endParaRPr sz="1100" u="sng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72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Pixabay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11"/>
                        </a:rPr>
                        <a:t>https://pixabay.com</a:t>
                      </a:r>
                      <a:endParaRPr sz="1100" u="sng">
                        <a:solidFill>
                          <a:schemeClr val="hlink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12"/>
                        </a:rPr>
                        <a:t>https://pixabay.com/service/license/</a:t>
                      </a:r>
                      <a:endParaRPr sz="1100" u="sng">
                        <a:solidFill>
                          <a:schemeClr val="hlink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28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Flickr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13"/>
                        </a:rPr>
                        <a:t>https://www.flickr.com</a:t>
                      </a:r>
                      <a:endParaRPr sz="1100" u="sng">
                        <a:solidFill>
                          <a:schemeClr val="hlink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All licences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16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Public domain vectors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14"/>
                        </a:rPr>
                        <a:t>https://publicdomainvectors.org/</a:t>
                      </a:r>
                      <a:endParaRPr sz="1100" u="sng">
                        <a:solidFill>
                          <a:schemeClr val="hlink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CC0 (</a:t>
                      </a:r>
                      <a:r>
                        <a:rPr lang="en" sz="1100" u="sng">
                          <a:solidFill>
                            <a:schemeClr val="hlink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15"/>
                        </a:rPr>
                        <a:t>https://publicdomainvectors.org/en/public-domain/</a:t>
                      </a: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)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16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Vecteezy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16"/>
                        </a:rPr>
                        <a:t>https://www.vecteezy.com/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Attribution</a:t>
                      </a: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required + limitations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icholas template">
  <a:themeElements>
    <a:clrScheme name="Custom 347">
      <a:dk1>
        <a:srgbClr val="1E2124"/>
      </a:dk1>
      <a:lt1>
        <a:srgbClr val="FFFFFF"/>
      </a:lt1>
      <a:dk2>
        <a:srgbClr val="7C8894"/>
      </a:dk2>
      <a:lt2>
        <a:srgbClr val="E6ECEE"/>
      </a:lt2>
      <a:accent1>
        <a:srgbClr val="2AC3F3"/>
      </a:accent1>
      <a:accent2>
        <a:srgbClr val="004591"/>
      </a:accent2>
      <a:accent3>
        <a:srgbClr val="6BD8B6"/>
      </a:accent3>
      <a:accent4>
        <a:srgbClr val="A9E04B"/>
      </a:accent4>
      <a:accent5>
        <a:srgbClr val="F3C744"/>
      </a:accent5>
      <a:accent6>
        <a:srgbClr val="F37768"/>
      </a:accent6>
      <a:hlink>
        <a:srgbClr val="003C7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