
<file path=[Content_Types].xml><?xml version="1.0" encoding="utf-8"?>
<Types xmlns="http://schemas.openxmlformats.org/package/2006/content-types">
  <Default ContentType="application/x-fontdata" Extension="fntdata"/>
  <Default ContentType="image/gif" Extension="gif"/>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57"/>
  </p:notesMasterIdLst>
  <p:sldIdLst>
    <p:sldId id="256" r:id="rId47"/>
    <p:sldId id="257" r:id="rId48"/>
    <p:sldId id="258" r:id="rId49"/>
    <p:sldId id="259" r:id="rId50"/>
    <p:sldId id="260" r:id="rId51"/>
    <p:sldId id="261" r:id="rId52"/>
    <p:sldId id="262" r:id="rId53"/>
    <p:sldId id="263" r:id="rId54"/>
    <p:sldId id="264" r:id="rId55"/>
    <p:sldId id="265" r:id="rId56"/>
  </p:sldIdLst>
  <p:sldSz cx="18288000" cy="10287000"/>
  <p:notesSz cx="6858000" cy="9144000"/>
  <p:embeddedFontLst>
    <p:embeddedFont>
      <p:font typeface="Montserrat Classic" charset="1" panose="00000500000000000000"/>
      <p:regular r:id="rId6"/>
    </p:embeddedFont>
    <p:embeddedFont>
      <p:font typeface="Montserrat Classic Bold" charset="1" panose="00000800000000000000"/>
      <p:regular r:id="rId7"/>
    </p:embeddedFont>
    <p:embeddedFont>
      <p:font typeface="Bebas Neue" charset="1" panose="00000500000000000000"/>
      <p:regular r:id="rId8"/>
    </p:embeddedFont>
    <p:embeddedFont>
      <p:font typeface="Bebas Neue Bold" charset="1" panose="020B0606020202050201"/>
      <p:regular r:id="rId9"/>
    </p:embeddedFont>
    <p:embeddedFont>
      <p:font typeface="VT323" charset="1" panose="00000509000000000000"/>
      <p:regular r:id="rId10"/>
    </p:embeddedFont>
    <p:embeddedFont>
      <p:font typeface="Arimo" charset="1" panose="020B0604020202020204"/>
      <p:regular r:id="rId11"/>
    </p:embeddedFont>
    <p:embeddedFont>
      <p:font typeface="Arimo Bold" charset="1" panose="020B0704020202020204"/>
      <p:regular r:id="rId12"/>
    </p:embeddedFont>
    <p:embeddedFont>
      <p:font typeface="Arimo Italics" charset="1" panose="020B0604020202090204"/>
      <p:regular r:id="rId13"/>
    </p:embeddedFont>
    <p:embeddedFont>
      <p:font typeface="Arimo Bold Italics" charset="1" panose="020B0704020202090204"/>
      <p:regular r:id="rId14"/>
    </p:embeddedFont>
    <p:embeddedFont>
      <p:font typeface="Proxima Nova Condensed" charset="1" panose="02000506030000020004"/>
      <p:regular r:id="rId15"/>
    </p:embeddedFont>
    <p:embeddedFont>
      <p:font typeface="Proxima Nova Condensed Bold" charset="1" panose="02000506030000020004"/>
      <p:regular r:id="rId16"/>
    </p:embeddedFont>
    <p:embeddedFont>
      <p:font typeface="Proxima Nova Condensed Italics" charset="1" panose="02000506030000020004"/>
      <p:regular r:id="rId17"/>
    </p:embeddedFont>
    <p:embeddedFont>
      <p:font typeface="Proxima Nova Condensed Bold Italics" charset="1" panose="02000506030000020004"/>
      <p:regular r:id="rId18"/>
    </p:embeddedFont>
    <p:embeddedFont>
      <p:font typeface="Proxima Nova Condensed Light" charset="1" panose="02000506030000020004"/>
      <p:regular r:id="rId19"/>
    </p:embeddedFont>
    <p:embeddedFont>
      <p:font typeface="Proxima Nova Condensed Light Italics" charset="1" panose="02000506030000020004"/>
      <p:regular r:id="rId20"/>
    </p:embeddedFont>
    <p:embeddedFont>
      <p:font typeface="Proxima Nova Condensed Heavy" charset="1" panose="02000506030000020004"/>
      <p:regular r:id="rId21"/>
    </p:embeddedFont>
    <p:embeddedFont>
      <p:font typeface="Proxima Nova Condensed Heavy Italics" charset="1" panose="02000506030000020004"/>
      <p:regular r:id="rId22"/>
    </p:embeddedFont>
    <p:embeddedFont>
      <p:font typeface="Canva Sans" charset="1" panose="020B0503030501040103"/>
      <p:regular r:id="rId23"/>
    </p:embeddedFont>
    <p:embeddedFont>
      <p:font typeface="Canva Sans Bold" charset="1" panose="020B0803030501040103"/>
      <p:regular r:id="rId24"/>
    </p:embeddedFont>
    <p:embeddedFont>
      <p:font typeface="Canva Sans Italics" charset="1" panose="020B0503030501040103"/>
      <p:regular r:id="rId25"/>
    </p:embeddedFont>
    <p:embeddedFont>
      <p:font typeface="Canva Sans Bold Italics" charset="1" panose="020B0803030501040103"/>
      <p:regular r:id="rId26"/>
    </p:embeddedFont>
    <p:embeddedFont>
      <p:font typeface="Canva Sans Medium" charset="1" panose="020B0603030501040103"/>
      <p:regular r:id="rId27"/>
    </p:embeddedFont>
    <p:embeddedFont>
      <p:font typeface="Canva Sans Medium Italics" charset="1" panose="020B0603030501040103"/>
      <p:regular r:id="rId28"/>
    </p:embeddedFont>
    <p:embeddedFont>
      <p:font typeface="Montserrat" charset="1" panose="00000500000000000000"/>
      <p:regular r:id="rId29"/>
    </p:embeddedFont>
    <p:embeddedFont>
      <p:font typeface="Montserrat Bold" charset="1" panose="00000800000000000000"/>
      <p:regular r:id="rId30"/>
    </p:embeddedFont>
    <p:embeddedFont>
      <p:font typeface="Montserrat Italics" charset="1" panose="00000500000000000000"/>
      <p:regular r:id="rId31"/>
    </p:embeddedFont>
    <p:embeddedFont>
      <p:font typeface="Montserrat Bold Italics" charset="1" panose="00000800000000000000"/>
      <p:regular r:id="rId32"/>
    </p:embeddedFont>
    <p:embeddedFont>
      <p:font typeface="Montserrat Thin" charset="1" panose="00000300000000000000"/>
      <p:regular r:id="rId33"/>
    </p:embeddedFont>
    <p:embeddedFont>
      <p:font typeface="Montserrat Thin Italics" charset="1" panose="00000300000000000000"/>
      <p:regular r:id="rId34"/>
    </p:embeddedFont>
    <p:embeddedFont>
      <p:font typeface="Montserrat Extra-Light" charset="1" panose="00000300000000000000"/>
      <p:regular r:id="rId35"/>
    </p:embeddedFont>
    <p:embeddedFont>
      <p:font typeface="Montserrat Extra-Light Italics" charset="1" panose="00000300000000000000"/>
      <p:regular r:id="rId36"/>
    </p:embeddedFont>
    <p:embeddedFont>
      <p:font typeface="Montserrat Light" charset="1" panose="00000400000000000000"/>
      <p:regular r:id="rId37"/>
    </p:embeddedFont>
    <p:embeddedFont>
      <p:font typeface="Montserrat Light Italics" charset="1" panose="00000400000000000000"/>
      <p:regular r:id="rId38"/>
    </p:embeddedFont>
    <p:embeddedFont>
      <p:font typeface="Montserrat Medium" charset="1" panose="00000600000000000000"/>
      <p:regular r:id="rId39"/>
    </p:embeddedFont>
    <p:embeddedFont>
      <p:font typeface="Montserrat Medium Italics" charset="1" panose="00000600000000000000"/>
      <p:regular r:id="rId40"/>
    </p:embeddedFont>
    <p:embeddedFont>
      <p:font typeface="Montserrat Semi-Bold" charset="1" panose="00000700000000000000"/>
      <p:regular r:id="rId41"/>
    </p:embeddedFont>
    <p:embeddedFont>
      <p:font typeface="Montserrat Semi-Bold Italics" charset="1" panose="00000700000000000000"/>
      <p:regular r:id="rId42"/>
    </p:embeddedFont>
    <p:embeddedFont>
      <p:font typeface="Montserrat Ultra-Bold" charset="1" panose="00000900000000000000"/>
      <p:regular r:id="rId43"/>
    </p:embeddedFont>
    <p:embeddedFont>
      <p:font typeface="Montserrat Ultra-Bold Italics" charset="1" panose="00000900000000000000"/>
      <p:regular r:id="rId44"/>
    </p:embeddedFont>
    <p:embeddedFont>
      <p:font typeface="Montserrat Heavy" charset="1" panose="00000A00000000000000"/>
      <p:regular r:id="rId45"/>
    </p:embeddedFont>
    <p:embeddedFont>
      <p:font typeface="Montserrat Heavy Italics" charset="1" panose="00000A0000000000000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slides/slide1.xml" Type="http://schemas.openxmlformats.org/officeDocument/2006/relationships/slide"/><Relationship Id="rId48" Target="slides/slide2.xml" Type="http://schemas.openxmlformats.org/officeDocument/2006/relationships/slide"/><Relationship Id="rId49" Target="slides/slide3.xml" Type="http://schemas.openxmlformats.org/officeDocument/2006/relationships/slide"/><Relationship Id="rId5" Target="tableStyles.xml" Type="http://schemas.openxmlformats.org/officeDocument/2006/relationships/tableStyles"/><Relationship Id="rId50" Target="slides/slide4.xml" Type="http://schemas.openxmlformats.org/officeDocument/2006/relationships/slide"/><Relationship Id="rId51" Target="slides/slide5.xml" Type="http://schemas.openxmlformats.org/officeDocument/2006/relationships/slide"/><Relationship Id="rId52" Target="slides/slide6.xml" Type="http://schemas.openxmlformats.org/officeDocument/2006/relationships/slide"/><Relationship Id="rId53" Target="slides/slide7.xml" Type="http://schemas.openxmlformats.org/officeDocument/2006/relationships/slide"/><Relationship Id="rId54" Target="slides/slide8.xml" Type="http://schemas.openxmlformats.org/officeDocument/2006/relationships/slide"/><Relationship Id="rId55" Target="slides/slide9.xml" Type="http://schemas.openxmlformats.org/officeDocument/2006/relationships/slide"/><Relationship Id="rId56" Target="slides/slide10.xml" Type="http://schemas.openxmlformats.org/officeDocument/2006/relationships/slide"/><Relationship Id="rId57" Target="notesMasters/notesMaster1.xml" Type="http://schemas.openxmlformats.org/officeDocument/2006/relationships/notesMaster"/><Relationship Id="rId58" Target="theme/theme2.xml" Type="http://schemas.openxmlformats.org/officeDocument/2006/relationships/theme"/><Relationship Id="rId59" Target="notesSlides/notesSlide1.xml" Type="http://schemas.openxmlformats.org/officeDocument/2006/relationships/notesSlide"/><Relationship Id="rId6" Target="fonts/font6.fntdata" Type="http://schemas.openxmlformats.org/officeDocument/2006/relationships/font"/><Relationship Id="rId60" Target="notesSlides/notesSlide2.xml" Type="http://schemas.openxmlformats.org/officeDocument/2006/relationships/notesSlide"/><Relationship Id="rId61" Target="notesSlides/notesSlide3.xml" Type="http://schemas.openxmlformats.org/officeDocument/2006/relationships/notesSlide"/><Relationship Id="rId62" Target="notesSlides/notesSlide4.xml" Type="http://schemas.openxmlformats.org/officeDocument/2006/relationships/notesSlide"/><Relationship Id="rId63" Target="notesSlides/notesSlide5.xml" Type="http://schemas.openxmlformats.org/officeDocument/2006/relationships/notesSlide"/><Relationship Id="rId64" Target="notesSlides/notesSlide6.xml" Type="http://schemas.openxmlformats.org/officeDocument/2006/relationships/notesSlide"/><Relationship Id="rId65" Target="notesSlides/notesSlide7.xml" Type="http://schemas.openxmlformats.org/officeDocument/2006/relationships/note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Example</a:t>
            </a:r>
          </a:p>
          <a:p>
            <a:r>
              <a:rPr lang="en-US"/>
              <a:t>I came to the library to...</a:t>
            </a:r>
          </a:p>
          <a:p>
            <a:r>
              <a:rPr lang="en-US"/>
              <a:t/>
            </a:r>
          </a:p>
          <a:p>
            <a:r>
              <a:rPr lang="en-US"/>
              <a:t>Chat GPT 3.5 is open-source and we can freely use it and incorporate it into our systems.</a:t>
            </a:r>
          </a:p>
          <a:p>
            <a:r>
              <a:rPr lang="en-US"/>
              <a:t/>
            </a:r>
          </a:p>
          <a:p>
            <a:r>
              <a:rPr lang="en-US"/>
              <a:t>Chat GPT 4 can generate text outputs based on combined text and image inputs.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AI generated, endless discussion between Werner Herzog and Slavoj Žižek. Everything is completely generated by the machine.</a:t>
            </a:r>
          </a:p>
          <a:p>
            <a:r>
              <a:rPr lang="en-US"/>
              <a:t>The opinions and beliefs expressed do not represent anyone. These are hallucinations of silicon wafers.</a:t>
            </a:r>
          </a:p>
          <a:p>
            <a:r>
              <a:rPr lang="en-US"/>
              <a:t/>
            </a:r>
          </a:p>
          <a:p>
            <a:r>
              <a:rPr lang="en-US"/>
              <a:t>This project aims to raise awareness of the ease of use of real voice synthesis tools.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Improvement of work processes and new services for customers.</a:t>
            </a:r>
          </a:p>
          <a:p>
            <a:r>
              <a:rPr lang="en-US"/>
              <a:t/>
            </a:r>
          </a:p>
          <a:p>
            <a:r>
              <a:rPr lang="en-US"/>
              <a:t>Clean data is required.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Analysis of user behavior:</a:t>
            </a:r>
          </a:p>
          <a:p>
            <a:r>
              <a:rPr lang="en-US"/>
              <a:t>which resources are the most visited, how much time users spend on certain pages, and how they behave during the search.</a:t>
            </a:r>
          </a:p>
          <a:p>
            <a:r>
              <a:rPr lang="en-US"/>
              <a:t/>
            </a:r>
          </a:p>
          <a:p>
            <a:r>
              <a:rPr lang="en-US"/>
              <a:t>Support for students with difficulties</a:t>
            </a:r>
          </a:p>
          <a:p>
            <a:r>
              <a:rPr lang="en-US"/>
              <a:t>Implementing solutions such as text recognition software tools or speech assistants to support students with disabilities, thus ensuring accessibility to library resources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While AI will certainly impact education in many ways, it may also bring some issues that we need to be aware of.</a:t>
            </a:r>
          </a:p>
          <a:p>
            <a:r>
              <a:rPr lang="en-US"/>
              <a:t>........</a:t>
            </a:r>
          </a:p>
          <a:p>
            <a:r>
              <a:rPr lang="en-US"/>
              <a:t>It is important to use ChatGPT with versatility, understanding of its limitations and following ethical guidelines to avoid potential problems.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How we formulate the question we ask the GPT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focus on the most important.</a:t>
            </a:r>
          </a:p>
          <a:p>
            <a:r>
              <a:rPr lang="en-US"/>
              <a:t>Let him shorten our physics.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24.gif"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jpeg" Type="http://schemas.openxmlformats.org/officeDocument/2006/relationships/image"/><Relationship Id="rId5" Target="../media/VAErLyv-q2w.mp4" Type="http://schemas.openxmlformats.org/officeDocument/2006/relationships/video"/><Relationship Id="rId6" Target="../media/VAErLyv-q2w.mp4" Type="http://schemas.microsoft.com/office/2007/relationships/media"/></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5.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6.gif"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9.jpeg" Type="http://schemas.openxmlformats.org/officeDocument/2006/relationships/image"/><Relationship Id="rId7" Target="https://scribblediffusion.com" TargetMode="External" Type="http://schemas.openxmlformats.org/officeDocument/2006/relationships/hyperlink"/><Relationship Id="rId8" Target="https://infiniteconversation.com" TargetMode="External" Type="http://schemas.openxmlformats.org/officeDocument/2006/relationships/hyperlink"/><Relationship Id="rId9" Target="https://infiniteconversation.com" TargetMode="External" Type="http://schemas.openxmlformats.org/officeDocument/2006/relationships/hyperlink"/></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0.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1.gif"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10" Target="https://grtech.com/blog/top-ai-tools-for-librarians" TargetMode="External" Type="http://schemas.openxmlformats.org/officeDocument/2006/relationships/hyperlink"/><Relationship Id="rId11" Target="https://www.ifla.org/23-resources-to-get-up-to-speed-on-ai-in-2023/" TargetMode="External" Type="http://schemas.openxmlformats.org/officeDocument/2006/relationships/hyperlink"/><Relationship Id="rId2" Target="../media/image12.gif" Type="http://schemas.openxmlformats.org/officeDocument/2006/relationships/image"/><Relationship Id="rId3" Target="../media/image13.png" Type="http://schemas.openxmlformats.org/officeDocument/2006/relationships/image"/><Relationship Id="rId4" Target="../media/image14.sv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 Id="rId7" Target="https://www.youtube.com/watch?v=S7xTBa93TX8" TargetMode="External" Type="http://schemas.openxmlformats.org/officeDocument/2006/relationships/hyperlink"/><Relationship Id="rId8" Target="https://www.chatpdf.com/" TargetMode="External" Type="http://schemas.openxmlformats.org/officeDocument/2006/relationships/hyperlink"/><Relationship Id="rId9" Target="https://grtech.com/blog/top-ai-tools-for-librarians" TargetMode="External" Type="http://schemas.openxmlformats.org/officeDocument/2006/relationships/hyperlink"/></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7.gif" Type="http://schemas.openxmlformats.org/officeDocument/2006/relationships/image"/><Relationship Id="rId4" Target="../media/image18.gif"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 Id="rId7" Target="https://www.youtube.com/watch?v=gLoI9hAX9dw" TargetMode="External" Type="http://schemas.openxmlformats.org/officeDocument/2006/relationships/hyperlink"/></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21.png" Type="http://schemas.openxmlformats.org/officeDocument/2006/relationships/image"/><Relationship Id="rId4" Target="../media/image22.svg" Type="http://schemas.openxmlformats.org/officeDocument/2006/relationships/image"/><Relationship Id="rId5" Target="../media/image2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311505"/>
            <a:ext cx="18455358" cy="10598505"/>
          </a:xfrm>
          <a:prstGeom prst="rect">
            <a:avLst/>
          </a:prstGeom>
          <a:solidFill>
            <a:srgbClr val="5479F7"/>
          </a:solidFill>
        </p:spPr>
      </p:sp>
      <p:grpSp>
        <p:nvGrpSpPr>
          <p:cNvPr name="Group 3" id="3"/>
          <p:cNvGrpSpPr/>
          <p:nvPr/>
        </p:nvGrpSpPr>
        <p:grpSpPr>
          <a:xfrm rot="0">
            <a:off x="1956941" y="1182293"/>
            <a:ext cx="14974117" cy="7922413"/>
            <a:chOff x="0" y="0"/>
            <a:chExt cx="4440427" cy="2349314"/>
          </a:xfrm>
        </p:grpSpPr>
        <p:sp>
          <p:nvSpPr>
            <p:cNvPr name="Freeform 4" id="4"/>
            <p:cNvSpPr/>
            <p:nvPr/>
          </p:nvSpPr>
          <p:spPr>
            <a:xfrm flipH="false" flipV="false" rot="0">
              <a:off x="0" y="0"/>
              <a:ext cx="4440427" cy="2349314"/>
            </a:xfrm>
            <a:custGeom>
              <a:avLst/>
              <a:gdLst/>
              <a:ahLst/>
              <a:cxnLst/>
              <a:rect r="r" b="b" t="t" l="l"/>
              <a:pathLst>
                <a:path h="2349314" w="4440427">
                  <a:moveTo>
                    <a:pt x="15511" y="0"/>
                  </a:moveTo>
                  <a:lnTo>
                    <a:pt x="4424916" y="0"/>
                  </a:lnTo>
                  <a:cubicBezTo>
                    <a:pt x="4429030" y="0"/>
                    <a:pt x="4432975" y="1634"/>
                    <a:pt x="4435884" y="4543"/>
                  </a:cubicBezTo>
                  <a:cubicBezTo>
                    <a:pt x="4438793" y="7452"/>
                    <a:pt x="4440427" y="11397"/>
                    <a:pt x="4440427" y="15511"/>
                  </a:cubicBezTo>
                  <a:lnTo>
                    <a:pt x="4440427" y="2333803"/>
                  </a:lnTo>
                  <a:cubicBezTo>
                    <a:pt x="4440427" y="2342369"/>
                    <a:pt x="4433483" y="2349314"/>
                    <a:pt x="4424916" y="2349314"/>
                  </a:cubicBezTo>
                  <a:lnTo>
                    <a:pt x="15511" y="2349314"/>
                  </a:lnTo>
                  <a:cubicBezTo>
                    <a:pt x="6944" y="2349314"/>
                    <a:pt x="0" y="2342369"/>
                    <a:pt x="0" y="2333803"/>
                  </a:cubicBezTo>
                  <a:lnTo>
                    <a:pt x="0" y="15511"/>
                  </a:lnTo>
                  <a:cubicBezTo>
                    <a:pt x="0" y="6944"/>
                    <a:pt x="6944" y="0"/>
                    <a:pt x="15511" y="0"/>
                  </a:cubicBezTo>
                  <a:close/>
                </a:path>
              </a:pathLst>
            </a:custGeom>
            <a:solidFill>
              <a:srgbClr val="FFBD59"/>
            </a:solidFill>
            <a:ln w="19050" cap="rnd">
              <a:solidFill>
                <a:srgbClr val="000000"/>
              </a:solidFill>
              <a:prstDash val="solid"/>
              <a:round/>
            </a:ln>
          </p:spPr>
        </p:sp>
        <p:sp>
          <p:nvSpPr>
            <p:cNvPr name="TextBox 5" id="5"/>
            <p:cNvSpPr txBox="true"/>
            <p:nvPr/>
          </p:nvSpPr>
          <p:spPr>
            <a:xfrm>
              <a:off x="0" y="-38100"/>
              <a:ext cx="4440427" cy="2387414"/>
            </a:xfrm>
            <a:prstGeom prst="rect">
              <a:avLst/>
            </a:prstGeom>
          </p:spPr>
          <p:txBody>
            <a:bodyPr anchor="ctr" rtlCol="false" tIns="45118" lIns="45118" bIns="45118" rIns="45118"/>
            <a:lstStyle/>
            <a:p>
              <a:pPr algn="ctr">
                <a:lnSpc>
                  <a:spcPts val="2362"/>
                </a:lnSpc>
              </a:pPr>
            </a:p>
          </p:txBody>
        </p:sp>
      </p:grpSp>
      <p:sp>
        <p:nvSpPr>
          <p:cNvPr name="Freeform 6" id="6"/>
          <p:cNvSpPr/>
          <p:nvPr/>
        </p:nvSpPr>
        <p:spPr>
          <a:xfrm flipH="false" flipV="false" rot="0">
            <a:off x="1521586" y="1182293"/>
            <a:ext cx="7922413" cy="7922413"/>
          </a:xfrm>
          <a:custGeom>
            <a:avLst/>
            <a:gdLst/>
            <a:ahLst/>
            <a:cxnLst/>
            <a:rect r="r" b="b" t="t" l="l"/>
            <a:pathLst>
              <a:path h="7922413" w="7922413">
                <a:moveTo>
                  <a:pt x="0" y="0"/>
                </a:moveTo>
                <a:lnTo>
                  <a:pt x="7922414" y="0"/>
                </a:lnTo>
                <a:lnTo>
                  <a:pt x="7922414" y="7922414"/>
                </a:lnTo>
                <a:lnTo>
                  <a:pt x="0" y="7922414"/>
                </a:lnTo>
                <a:lnTo>
                  <a:pt x="0" y="0"/>
                </a:lnTo>
                <a:close/>
              </a:path>
            </a:pathLst>
          </a:custGeom>
          <a:blipFill>
            <a:blip r:embed="rId2"/>
            <a:stretch>
              <a:fillRect l="0" t="0" r="0" b="0"/>
            </a:stretch>
          </a:blipFill>
        </p:spPr>
      </p:sp>
      <p:sp>
        <p:nvSpPr>
          <p:cNvPr name="TextBox 7" id="7"/>
          <p:cNvSpPr txBox="true"/>
          <p:nvPr/>
        </p:nvSpPr>
        <p:spPr>
          <a:xfrm rot="0">
            <a:off x="10091487" y="2973805"/>
            <a:ext cx="6103484" cy="2834781"/>
          </a:xfrm>
          <a:prstGeom prst="rect">
            <a:avLst/>
          </a:prstGeom>
        </p:spPr>
        <p:txBody>
          <a:bodyPr anchor="t" rtlCol="false" tIns="0" lIns="0" bIns="0" rIns="0">
            <a:spAutoFit/>
          </a:bodyPr>
          <a:lstStyle/>
          <a:p>
            <a:pPr algn="ctr">
              <a:lnSpc>
                <a:spcPts val="10748"/>
              </a:lnSpc>
            </a:pPr>
            <a:r>
              <a:rPr lang="en-US" sz="11434">
                <a:solidFill>
                  <a:srgbClr val="00FFFF"/>
                </a:solidFill>
                <a:latin typeface="Bebas Neue"/>
              </a:rPr>
              <a:t>ai IN LIBRARIES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BD59"/>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rot="0">
            <a:off x="637432" y="3369000"/>
            <a:ext cx="6482530" cy="4116407"/>
          </a:xfrm>
          <a:prstGeom prst="rect">
            <a:avLst/>
          </a:prstGeom>
        </p:spPr>
      </p:pic>
      <p:sp>
        <p:nvSpPr>
          <p:cNvPr name="Freeform 3" id="3"/>
          <p:cNvSpPr/>
          <p:nvPr/>
        </p:nvSpPr>
        <p:spPr>
          <a:xfrm flipH="false" flipV="false" rot="0">
            <a:off x="16298676" y="7426581"/>
            <a:ext cx="1921248" cy="2860419"/>
          </a:xfrm>
          <a:custGeom>
            <a:avLst/>
            <a:gdLst/>
            <a:ahLst/>
            <a:cxnLst/>
            <a:rect r="r" b="b" t="t" l="l"/>
            <a:pathLst>
              <a:path h="2860419" w="1921248">
                <a:moveTo>
                  <a:pt x="0" y="0"/>
                </a:moveTo>
                <a:lnTo>
                  <a:pt x="1921248" y="0"/>
                </a:lnTo>
                <a:lnTo>
                  <a:pt x="1921248" y="2860419"/>
                </a:lnTo>
                <a:lnTo>
                  <a:pt x="0" y="28604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5537163" y="650412"/>
            <a:ext cx="10893874" cy="1811020"/>
          </a:xfrm>
          <a:prstGeom prst="rect">
            <a:avLst/>
          </a:prstGeom>
        </p:spPr>
        <p:txBody>
          <a:bodyPr anchor="t" rtlCol="false" tIns="0" lIns="0" bIns="0" rIns="0">
            <a:spAutoFit/>
          </a:bodyPr>
          <a:lstStyle/>
          <a:p>
            <a:pPr algn="ctr">
              <a:lnSpc>
                <a:spcPts val="7279"/>
              </a:lnSpc>
            </a:pPr>
            <a:r>
              <a:rPr lang="en-US" sz="5199">
                <a:solidFill>
                  <a:srgbClr val="000000"/>
                </a:solidFill>
                <a:latin typeface="Canva Sans Bold"/>
              </a:rPr>
              <a:t>How ChatGPT can help us</a:t>
            </a:r>
          </a:p>
          <a:p>
            <a:pPr algn="ctr">
              <a:lnSpc>
                <a:spcPts val="7279"/>
              </a:lnSpc>
            </a:pPr>
            <a:r>
              <a:rPr lang="en-US" sz="5199">
                <a:solidFill>
                  <a:srgbClr val="000000"/>
                </a:solidFill>
                <a:latin typeface="Canva Sans Bold"/>
              </a:rPr>
              <a:t>  in our library business?</a:t>
            </a:r>
          </a:p>
        </p:txBody>
      </p:sp>
      <p:sp>
        <p:nvSpPr>
          <p:cNvPr name="TextBox 5" id="5"/>
          <p:cNvSpPr txBox="true"/>
          <p:nvPr/>
        </p:nvSpPr>
        <p:spPr>
          <a:xfrm rot="0">
            <a:off x="7946628" y="3490836"/>
            <a:ext cx="9109472" cy="887095"/>
          </a:xfrm>
          <a:prstGeom prst="rect">
            <a:avLst/>
          </a:prstGeom>
        </p:spPr>
        <p:txBody>
          <a:bodyPr anchor="t" rtlCol="false" tIns="0" lIns="0" bIns="0" rIns="0">
            <a:spAutoFit/>
          </a:bodyPr>
          <a:lstStyle/>
          <a:p>
            <a:pPr algn="ctr">
              <a:lnSpc>
                <a:spcPts val="7279"/>
              </a:lnSpc>
            </a:pPr>
            <a:r>
              <a:rPr lang="en-US" sz="5199">
                <a:solidFill>
                  <a:srgbClr val="000000"/>
                </a:solidFill>
                <a:latin typeface="Canva Sans Bold"/>
              </a:rPr>
              <a:t>What are our real problems?</a:t>
            </a:r>
          </a:p>
        </p:txBody>
      </p:sp>
      <p:sp>
        <p:nvSpPr>
          <p:cNvPr name="TextBox 6" id="6"/>
          <p:cNvSpPr txBox="true"/>
          <p:nvPr/>
        </p:nvSpPr>
        <p:spPr>
          <a:xfrm rot="0">
            <a:off x="5514116" y="8371223"/>
            <a:ext cx="9274225" cy="887095"/>
          </a:xfrm>
          <a:prstGeom prst="rect">
            <a:avLst/>
          </a:prstGeom>
        </p:spPr>
        <p:txBody>
          <a:bodyPr anchor="t" rtlCol="false" tIns="0" lIns="0" bIns="0" rIns="0">
            <a:spAutoFit/>
          </a:bodyPr>
          <a:lstStyle/>
          <a:p>
            <a:pPr algn="ctr">
              <a:lnSpc>
                <a:spcPts val="7279"/>
              </a:lnSpc>
            </a:pPr>
            <a:r>
              <a:rPr lang="en-US" sz="5199">
                <a:solidFill>
                  <a:srgbClr val="000000"/>
                </a:solidFill>
                <a:latin typeface="Canva Sans Bold"/>
              </a:rPr>
              <a:t>What could we ask ChatGPT?</a:t>
            </a:r>
          </a:p>
        </p:txBody>
      </p:sp>
      <p:sp>
        <p:nvSpPr>
          <p:cNvPr name="TextBox 7" id="7"/>
          <p:cNvSpPr txBox="true"/>
          <p:nvPr/>
        </p:nvSpPr>
        <p:spPr>
          <a:xfrm rot="0">
            <a:off x="9013458" y="5469076"/>
            <a:ext cx="7457926" cy="1811020"/>
          </a:xfrm>
          <a:prstGeom prst="rect">
            <a:avLst/>
          </a:prstGeom>
        </p:spPr>
        <p:txBody>
          <a:bodyPr anchor="t" rtlCol="false" tIns="0" lIns="0" bIns="0" rIns="0">
            <a:spAutoFit/>
          </a:bodyPr>
          <a:lstStyle/>
          <a:p>
            <a:pPr algn="ctr">
              <a:lnSpc>
                <a:spcPts val="7279"/>
              </a:lnSpc>
            </a:pPr>
            <a:r>
              <a:rPr lang="en-US" sz="5199">
                <a:solidFill>
                  <a:srgbClr val="000000"/>
                </a:solidFill>
                <a:latin typeface="Canva Sans Bold"/>
              </a:rPr>
              <a:t>What a model we could</a:t>
            </a:r>
          </a:p>
          <a:p>
            <a:pPr algn="ctr">
              <a:lnSpc>
                <a:spcPts val="7279"/>
              </a:lnSpc>
            </a:pPr>
            <a:r>
              <a:rPr lang="en-US" sz="5199">
                <a:solidFill>
                  <a:srgbClr val="000000"/>
                </a:solidFill>
                <a:latin typeface="Canva Sans Bold"/>
              </a:rPr>
              <a:t>to train?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99B9FF"/>
        </a:solidFill>
      </p:bgPr>
    </p:bg>
    <p:spTree>
      <p:nvGrpSpPr>
        <p:cNvPr id="1" name=""/>
        <p:cNvGrpSpPr/>
        <p:nvPr/>
      </p:nvGrpSpPr>
      <p:grpSpPr>
        <a:xfrm>
          <a:off x="0" y="0"/>
          <a:ext cx="0" cy="0"/>
          <a:chOff x="0" y="0"/>
          <a:chExt cx="0" cy="0"/>
        </a:xfrm>
      </p:grpSpPr>
      <p:sp>
        <p:nvSpPr>
          <p:cNvPr name="Freeform 2" id="2"/>
          <p:cNvSpPr/>
          <p:nvPr/>
        </p:nvSpPr>
        <p:spPr>
          <a:xfrm flipH="false" flipV="false" rot="0">
            <a:off x="2755500" y="591016"/>
            <a:ext cx="1683166" cy="1683166"/>
          </a:xfrm>
          <a:custGeom>
            <a:avLst/>
            <a:gdLst/>
            <a:ahLst/>
            <a:cxnLst/>
            <a:rect r="r" b="b" t="t" l="l"/>
            <a:pathLst>
              <a:path h="1683166" w="1683166">
                <a:moveTo>
                  <a:pt x="0" y="0"/>
                </a:moveTo>
                <a:lnTo>
                  <a:pt x="1683166" y="0"/>
                </a:lnTo>
                <a:lnTo>
                  <a:pt x="1683166" y="1683166"/>
                </a:lnTo>
                <a:lnTo>
                  <a:pt x="0" y="1683166"/>
                </a:lnTo>
                <a:lnTo>
                  <a:pt x="0" y="0"/>
                </a:lnTo>
                <a:close/>
              </a:path>
            </a:pathLst>
          </a:custGeom>
          <a:blipFill>
            <a:blip r:embed="rId2">
              <a:alphaModFix amt="72000"/>
              <a:extLst>
                <a:ext uri="{96DAC541-7B7A-43D3-8B79-37D633B846F1}">
                  <asvg:svgBlip xmlns:asvg="http://schemas.microsoft.com/office/drawing/2016/SVG/main" r:embed="rId3"/>
                </a:ext>
              </a:extLst>
            </a:blip>
            <a:stretch>
              <a:fillRect l="0" t="0" r="0" b="0"/>
            </a:stretch>
          </a:blipFill>
        </p:spPr>
      </p:sp>
      <p:pic>
        <p:nvPicPr>
          <p:cNvPr name="Picture 3" id="3">
            <a:hlinkClick action="ppaction://media"/>
          </p:cNvPr>
          <p:cNvPicPr>
            <a:picLocks noChangeAspect="true"/>
          </p:cNvPicPr>
          <p:nvPr>
            <a:videoFile r:link="rId5"/>
            <p:extLst>
              <p:ext uri="{DAA4B4D4-6D71-4841-9C94-3DE7FCFB9230}">
                <p14:media xmlns:p14="http://schemas.microsoft.com/office/powerpoint/2010/main" r:embed="rId6"/>
              </p:ext>
            </p:extLst>
          </p:nvPr>
        </p:nvPicPr>
        <p:blipFill>
          <a:blip r:embed="rId4"/>
          <a:srcRect l="0" t="0" r="0" b="0"/>
          <a:stretch>
            <a:fillRect/>
          </a:stretch>
        </p:blipFill>
        <p:spPr>
          <a:xfrm flipH="false" flipV="false" rot="0">
            <a:off x="0" y="-756188"/>
            <a:ext cx="19345855" cy="10917958"/>
          </a:xfrm>
          <a:prstGeom prst="rect">
            <a:avLst/>
          </a:prstGeom>
        </p:spPr>
      </p:pic>
      <p:sp>
        <p:nvSpPr>
          <p:cNvPr name="TextBox 4" id="4"/>
          <p:cNvSpPr txBox="true"/>
          <p:nvPr/>
        </p:nvSpPr>
        <p:spPr>
          <a:xfrm rot="0">
            <a:off x="4438666" y="2010160"/>
            <a:ext cx="11058411" cy="1087416"/>
          </a:xfrm>
          <a:prstGeom prst="rect">
            <a:avLst/>
          </a:prstGeom>
        </p:spPr>
        <p:txBody>
          <a:bodyPr anchor="t" rtlCol="false" tIns="0" lIns="0" bIns="0" rIns="0">
            <a:spAutoFit/>
          </a:bodyPr>
          <a:lstStyle/>
          <a:p>
            <a:pPr marL="0" indent="0" lvl="0">
              <a:lnSpc>
                <a:spcPts val="8080"/>
              </a:lnSpc>
            </a:pPr>
            <a:r>
              <a:rPr lang="en-US" sz="8000">
                <a:solidFill>
                  <a:srgbClr val="00FFFF"/>
                </a:solidFill>
                <a:latin typeface="Bebas Neue Bold"/>
              </a:rPr>
              <a:t>aRTIFICIAL INTELEGENCE</a:t>
            </a:r>
          </a:p>
        </p:txBody>
      </p:sp>
      <p:sp>
        <p:nvSpPr>
          <p:cNvPr name="TextBox 5" id="5"/>
          <p:cNvSpPr txBox="true"/>
          <p:nvPr/>
        </p:nvSpPr>
        <p:spPr>
          <a:xfrm rot="0">
            <a:off x="1028700" y="4275289"/>
            <a:ext cx="15312504" cy="3498777"/>
          </a:xfrm>
          <a:prstGeom prst="rect">
            <a:avLst/>
          </a:prstGeom>
        </p:spPr>
        <p:txBody>
          <a:bodyPr anchor="t" rtlCol="false" tIns="0" lIns="0" bIns="0" rIns="0">
            <a:spAutoFit/>
          </a:bodyPr>
          <a:lstStyle/>
          <a:p>
            <a:pPr>
              <a:lnSpc>
                <a:spcPts val="5581"/>
              </a:lnSpc>
            </a:pPr>
            <a:r>
              <a:rPr lang="en-US" sz="3986">
                <a:solidFill>
                  <a:srgbClr val="F4F4F4"/>
                </a:solidFill>
                <a:latin typeface="Montserrat Classic"/>
              </a:rPr>
              <a:t>Artificial intelligence is a field that combines computing and big data sets to enable problem solving.</a:t>
            </a:r>
          </a:p>
          <a:p>
            <a:pPr>
              <a:lnSpc>
                <a:spcPts val="5581"/>
              </a:lnSpc>
            </a:pPr>
            <a:r>
              <a:rPr lang="en-US" sz="3986">
                <a:solidFill>
                  <a:srgbClr val="F4F4F4"/>
                </a:solidFill>
                <a:latin typeface="Montserrat Classic"/>
              </a:rPr>
              <a:t>It also encompasses the subfields of machine learning and deep learning.</a:t>
            </a:r>
          </a:p>
          <a:p>
            <a:pPr>
              <a:lnSpc>
                <a:spcPts val="5581"/>
              </a:lnSpc>
              <a:spcBef>
                <a:spcPct val="0"/>
              </a:spcBef>
            </a:pPr>
          </a:p>
        </p:txBody>
      </p:sp>
    </p:spTree>
  </p:cSld>
  <p:clrMapOvr>
    <a:masterClrMapping/>
  </p:clrMapOvr>
  <p:timing>
    <p:tnLst>
      <p:par>
        <p:cTn dur="indefinite" restart="never" nodeType="tmRoot">
          <p:childTnLst>
            <p:video>
              <p:cMediaNode vol="100000">
                <p:cTn fill="hold" display="false">
                  <p:stCondLst>
                    <p:cond delay="indefinite"/>
                  </p:stCondLst>
                </p:cTn>
                <p:tgtEl>
                  <p:spTgt spid="3"/>
                </p:tgtEl>
              </p:cMediaNode>
            </p:video>
          </p:childTnLst>
        </p:cTn>
      </p:par>
    </p:tnLst>
  </p:timing>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99B9FF"/>
        </a:solidFill>
      </p:bgPr>
    </p:bg>
    <p:spTree>
      <p:nvGrpSpPr>
        <p:cNvPr id="1" name=""/>
        <p:cNvGrpSpPr/>
        <p:nvPr/>
      </p:nvGrpSpPr>
      <p:grpSpPr>
        <a:xfrm>
          <a:off x="0" y="0"/>
          <a:ext cx="0" cy="0"/>
          <a:chOff x="0" y="0"/>
          <a:chExt cx="0" cy="0"/>
        </a:xfrm>
      </p:grpSpPr>
      <p:sp>
        <p:nvSpPr>
          <p:cNvPr name="Freeform 2" id="2"/>
          <p:cNvSpPr/>
          <p:nvPr/>
        </p:nvSpPr>
        <p:spPr>
          <a:xfrm flipH="false" flipV="false" rot="0">
            <a:off x="13610645" y="164857"/>
            <a:ext cx="4528984" cy="4528984"/>
          </a:xfrm>
          <a:custGeom>
            <a:avLst/>
            <a:gdLst/>
            <a:ahLst/>
            <a:cxnLst/>
            <a:rect r="r" b="b" t="t" l="l"/>
            <a:pathLst>
              <a:path h="4528984" w="4528984">
                <a:moveTo>
                  <a:pt x="0" y="0"/>
                </a:moveTo>
                <a:lnTo>
                  <a:pt x="4528984" y="0"/>
                </a:lnTo>
                <a:lnTo>
                  <a:pt x="4528984" y="4528983"/>
                </a:lnTo>
                <a:lnTo>
                  <a:pt x="0" y="4528983"/>
                </a:lnTo>
                <a:lnTo>
                  <a:pt x="0" y="0"/>
                </a:lnTo>
                <a:close/>
              </a:path>
            </a:pathLst>
          </a:custGeom>
          <a:blipFill>
            <a:blip r:embed="rId3"/>
            <a:stretch>
              <a:fillRect l="0" t="0" r="0" b="0"/>
            </a:stretch>
          </a:blipFill>
        </p:spPr>
      </p:sp>
      <p:sp>
        <p:nvSpPr>
          <p:cNvPr name="TextBox 3" id="3"/>
          <p:cNvSpPr txBox="true"/>
          <p:nvPr/>
        </p:nvSpPr>
        <p:spPr>
          <a:xfrm rot="0">
            <a:off x="698640" y="785208"/>
            <a:ext cx="13379694" cy="2066661"/>
          </a:xfrm>
          <a:prstGeom prst="rect">
            <a:avLst/>
          </a:prstGeom>
        </p:spPr>
        <p:txBody>
          <a:bodyPr anchor="t" rtlCol="false" tIns="0" lIns="0" bIns="0" rIns="0">
            <a:spAutoFit/>
          </a:bodyPr>
          <a:lstStyle/>
          <a:p>
            <a:pPr>
              <a:lnSpc>
                <a:spcPts val="7878"/>
              </a:lnSpc>
            </a:pPr>
            <a:r>
              <a:rPr lang="en-US" sz="7800">
                <a:solidFill>
                  <a:srgbClr val="000000"/>
                </a:solidFill>
                <a:latin typeface="Bebas Neue Bold"/>
              </a:rPr>
              <a:t>CHAT GPT </a:t>
            </a:r>
          </a:p>
          <a:p>
            <a:pPr marL="0" indent="0" lvl="0">
              <a:lnSpc>
                <a:spcPts val="7878"/>
              </a:lnSpc>
            </a:pPr>
            <a:r>
              <a:rPr lang="en-US" sz="7800">
                <a:solidFill>
                  <a:srgbClr val="000000"/>
                </a:solidFill>
                <a:latin typeface="Bebas Neue Bold"/>
              </a:rPr>
              <a:t>(Generative pre-trained transformer)</a:t>
            </a:r>
          </a:p>
        </p:txBody>
      </p:sp>
      <p:sp>
        <p:nvSpPr>
          <p:cNvPr name="TextBox 4" id="4"/>
          <p:cNvSpPr txBox="true"/>
          <p:nvPr/>
        </p:nvSpPr>
        <p:spPr>
          <a:xfrm rot="0">
            <a:off x="698640" y="3189884"/>
            <a:ext cx="15312504" cy="6450028"/>
          </a:xfrm>
          <a:prstGeom prst="rect">
            <a:avLst/>
          </a:prstGeom>
        </p:spPr>
        <p:txBody>
          <a:bodyPr anchor="t" rtlCol="false" tIns="0" lIns="0" bIns="0" rIns="0">
            <a:spAutoFit/>
          </a:bodyPr>
          <a:lstStyle/>
          <a:p>
            <a:pPr>
              <a:lnSpc>
                <a:spcPts val="5161"/>
              </a:lnSpc>
            </a:pPr>
            <a:r>
              <a:rPr lang="en-US" sz="3686">
                <a:solidFill>
                  <a:srgbClr val="000000"/>
                </a:solidFill>
                <a:latin typeface="Montserrat Classic"/>
              </a:rPr>
              <a:t>One of the examples of LLM (large language model)</a:t>
            </a:r>
          </a:p>
          <a:p>
            <a:pPr>
              <a:lnSpc>
                <a:spcPts val="5161"/>
              </a:lnSpc>
            </a:pPr>
            <a:r>
              <a:rPr lang="en-US" sz="3686">
                <a:solidFill>
                  <a:srgbClr val="000000"/>
                </a:solidFill>
                <a:latin typeface="Montserrat Classic"/>
              </a:rPr>
              <a:t>trained on large amounts of text from various sources.</a:t>
            </a:r>
          </a:p>
          <a:p>
            <a:pPr>
              <a:lnSpc>
                <a:spcPts val="5161"/>
              </a:lnSpc>
            </a:pPr>
          </a:p>
          <a:p>
            <a:pPr>
              <a:lnSpc>
                <a:spcPts val="5161"/>
              </a:lnSpc>
            </a:pPr>
            <a:r>
              <a:rPr lang="en-US" sz="3686">
                <a:solidFill>
                  <a:srgbClr val="000000"/>
                </a:solidFill>
                <a:latin typeface="Montserrat Classic"/>
              </a:rPr>
              <a:t>It uses NLP (Natural language processing) techniques such as deep neural networks to understand and generate text.</a:t>
            </a:r>
          </a:p>
          <a:p>
            <a:pPr>
              <a:lnSpc>
                <a:spcPts val="5161"/>
              </a:lnSpc>
            </a:pPr>
          </a:p>
          <a:p>
            <a:pPr>
              <a:lnSpc>
                <a:spcPts val="5161"/>
              </a:lnSpc>
              <a:spcBef>
                <a:spcPct val="0"/>
              </a:spcBef>
            </a:pPr>
            <a:r>
              <a:rPr lang="en-US" sz="3686">
                <a:solidFill>
                  <a:srgbClr val="000000"/>
                </a:solidFill>
                <a:latin typeface="Montserrat Classic"/>
              </a:rPr>
              <a:t>GPT extracts meaning from long strings of text, to understand how different words or semantic components can be related, and then determines the probability that they will appear next to each other.</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BD59"/>
        </a:solidFill>
      </p:bgPr>
    </p:bg>
    <p:spTree>
      <p:nvGrpSpPr>
        <p:cNvPr id="1" name=""/>
        <p:cNvGrpSpPr/>
        <p:nvPr/>
      </p:nvGrpSpPr>
      <p:grpSpPr>
        <a:xfrm>
          <a:off x="0" y="0"/>
          <a:ext cx="0" cy="0"/>
          <a:chOff x="0" y="0"/>
          <a:chExt cx="0" cy="0"/>
        </a:xfrm>
      </p:grpSpPr>
      <p:grpSp>
        <p:nvGrpSpPr>
          <p:cNvPr name="Group 2" id="2"/>
          <p:cNvGrpSpPr/>
          <p:nvPr/>
        </p:nvGrpSpPr>
        <p:grpSpPr>
          <a:xfrm rot="0">
            <a:off x="1617541" y="2616590"/>
            <a:ext cx="3451574" cy="4658165"/>
            <a:chOff x="0" y="0"/>
            <a:chExt cx="909057" cy="1226842"/>
          </a:xfrm>
        </p:grpSpPr>
        <p:sp>
          <p:nvSpPr>
            <p:cNvPr name="Freeform 3" id="3"/>
            <p:cNvSpPr/>
            <p:nvPr/>
          </p:nvSpPr>
          <p:spPr>
            <a:xfrm flipH="false" flipV="false" rot="0">
              <a:off x="0" y="0"/>
              <a:ext cx="909057" cy="1226842"/>
            </a:xfrm>
            <a:custGeom>
              <a:avLst/>
              <a:gdLst/>
              <a:ahLst/>
              <a:cxnLst/>
              <a:rect r="r" b="b" t="t" l="l"/>
              <a:pathLst>
                <a:path h="1226842" w="909057">
                  <a:moveTo>
                    <a:pt x="76262" y="0"/>
                  </a:moveTo>
                  <a:lnTo>
                    <a:pt x="832794" y="0"/>
                  </a:lnTo>
                  <a:cubicBezTo>
                    <a:pt x="874913" y="0"/>
                    <a:pt x="909057" y="34144"/>
                    <a:pt x="909057" y="76262"/>
                  </a:cubicBezTo>
                  <a:lnTo>
                    <a:pt x="909057" y="1150579"/>
                  </a:lnTo>
                  <a:cubicBezTo>
                    <a:pt x="909057" y="1192698"/>
                    <a:pt x="874913" y="1226842"/>
                    <a:pt x="832794" y="1226842"/>
                  </a:cubicBezTo>
                  <a:lnTo>
                    <a:pt x="76262" y="1226842"/>
                  </a:lnTo>
                  <a:cubicBezTo>
                    <a:pt x="34144" y="1226842"/>
                    <a:pt x="0" y="1192698"/>
                    <a:pt x="0" y="1150579"/>
                  </a:cubicBezTo>
                  <a:lnTo>
                    <a:pt x="0" y="76262"/>
                  </a:lnTo>
                  <a:cubicBezTo>
                    <a:pt x="0" y="34144"/>
                    <a:pt x="34144" y="0"/>
                    <a:pt x="76262" y="0"/>
                  </a:cubicBezTo>
                  <a:close/>
                </a:path>
              </a:pathLst>
            </a:custGeom>
            <a:solidFill>
              <a:srgbClr val="CADDFF"/>
            </a:solidFill>
            <a:ln w="19050" cap="rnd">
              <a:solidFill>
                <a:srgbClr val="000000"/>
              </a:solidFill>
              <a:prstDash val="solid"/>
              <a:round/>
            </a:ln>
          </p:spPr>
        </p:sp>
        <p:sp>
          <p:nvSpPr>
            <p:cNvPr name="TextBox 4" id="4"/>
            <p:cNvSpPr txBox="true"/>
            <p:nvPr/>
          </p:nvSpPr>
          <p:spPr>
            <a:xfrm>
              <a:off x="0" y="-38100"/>
              <a:ext cx="909057" cy="1264942"/>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5" id="5"/>
          <p:cNvGrpSpPr/>
          <p:nvPr/>
        </p:nvGrpSpPr>
        <p:grpSpPr>
          <a:xfrm rot="0">
            <a:off x="9351770" y="2616590"/>
            <a:ext cx="3451574" cy="4658165"/>
            <a:chOff x="0" y="0"/>
            <a:chExt cx="909057" cy="1226842"/>
          </a:xfrm>
        </p:grpSpPr>
        <p:sp>
          <p:nvSpPr>
            <p:cNvPr name="Freeform 6" id="6"/>
            <p:cNvSpPr/>
            <p:nvPr/>
          </p:nvSpPr>
          <p:spPr>
            <a:xfrm flipH="false" flipV="false" rot="0">
              <a:off x="0" y="0"/>
              <a:ext cx="909057" cy="1226842"/>
            </a:xfrm>
            <a:custGeom>
              <a:avLst/>
              <a:gdLst/>
              <a:ahLst/>
              <a:cxnLst/>
              <a:rect r="r" b="b" t="t" l="l"/>
              <a:pathLst>
                <a:path h="1226842" w="909057">
                  <a:moveTo>
                    <a:pt x="76262" y="0"/>
                  </a:moveTo>
                  <a:lnTo>
                    <a:pt x="832794" y="0"/>
                  </a:lnTo>
                  <a:cubicBezTo>
                    <a:pt x="874913" y="0"/>
                    <a:pt x="909057" y="34144"/>
                    <a:pt x="909057" y="76262"/>
                  </a:cubicBezTo>
                  <a:lnTo>
                    <a:pt x="909057" y="1150579"/>
                  </a:lnTo>
                  <a:cubicBezTo>
                    <a:pt x="909057" y="1192698"/>
                    <a:pt x="874913" y="1226842"/>
                    <a:pt x="832794" y="1226842"/>
                  </a:cubicBezTo>
                  <a:lnTo>
                    <a:pt x="76262" y="1226842"/>
                  </a:lnTo>
                  <a:cubicBezTo>
                    <a:pt x="34144" y="1226842"/>
                    <a:pt x="0" y="1192698"/>
                    <a:pt x="0" y="1150579"/>
                  </a:cubicBezTo>
                  <a:lnTo>
                    <a:pt x="0" y="76262"/>
                  </a:lnTo>
                  <a:cubicBezTo>
                    <a:pt x="0" y="34144"/>
                    <a:pt x="34144" y="0"/>
                    <a:pt x="76262" y="0"/>
                  </a:cubicBezTo>
                  <a:close/>
                </a:path>
              </a:pathLst>
            </a:custGeom>
            <a:solidFill>
              <a:srgbClr val="CADDFF"/>
            </a:solidFill>
            <a:ln w="19050" cap="rnd">
              <a:solidFill>
                <a:srgbClr val="000000"/>
              </a:solidFill>
              <a:prstDash val="solid"/>
              <a:round/>
            </a:ln>
          </p:spPr>
        </p:sp>
        <p:sp>
          <p:nvSpPr>
            <p:cNvPr name="TextBox 7" id="7"/>
            <p:cNvSpPr txBox="true"/>
            <p:nvPr/>
          </p:nvSpPr>
          <p:spPr>
            <a:xfrm>
              <a:off x="0" y="-38100"/>
              <a:ext cx="909057" cy="1264942"/>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8" id="8"/>
          <p:cNvGrpSpPr/>
          <p:nvPr/>
        </p:nvGrpSpPr>
        <p:grpSpPr>
          <a:xfrm rot="0">
            <a:off x="13467965" y="2616590"/>
            <a:ext cx="3451574" cy="4658165"/>
            <a:chOff x="0" y="0"/>
            <a:chExt cx="909057" cy="1226842"/>
          </a:xfrm>
        </p:grpSpPr>
        <p:sp>
          <p:nvSpPr>
            <p:cNvPr name="Freeform 9" id="9"/>
            <p:cNvSpPr/>
            <p:nvPr/>
          </p:nvSpPr>
          <p:spPr>
            <a:xfrm flipH="false" flipV="false" rot="0">
              <a:off x="0" y="0"/>
              <a:ext cx="909057" cy="1226842"/>
            </a:xfrm>
            <a:custGeom>
              <a:avLst/>
              <a:gdLst/>
              <a:ahLst/>
              <a:cxnLst/>
              <a:rect r="r" b="b" t="t" l="l"/>
              <a:pathLst>
                <a:path h="1226842" w="909057">
                  <a:moveTo>
                    <a:pt x="76262" y="0"/>
                  </a:moveTo>
                  <a:lnTo>
                    <a:pt x="832794" y="0"/>
                  </a:lnTo>
                  <a:cubicBezTo>
                    <a:pt x="874913" y="0"/>
                    <a:pt x="909057" y="34144"/>
                    <a:pt x="909057" y="76262"/>
                  </a:cubicBezTo>
                  <a:lnTo>
                    <a:pt x="909057" y="1150579"/>
                  </a:lnTo>
                  <a:cubicBezTo>
                    <a:pt x="909057" y="1192698"/>
                    <a:pt x="874913" y="1226842"/>
                    <a:pt x="832794" y="1226842"/>
                  </a:cubicBezTo>
                  <a:lnTo>
                    <a:pt x="76262" y="1226842"/>
                  </a:lnTo>
                  <a:cubicBezTo>
                    <a:pt x="34144" y="1226842"/>
                    <a:pt x="0" y="1192698"/>
                    <a:pt x="0" y="1150579"/>
                  </a:cubicBezTo>
                  <a:lnTo>
                    <a:pt x="0" y="76262"/>
                  </a:lnTo>
                  <a:cubicBezTo>
                    <a:pt x="0" y="34144"/>
                    <a:pt x="34144" y="0"/>
                    <a:pt x="76262" y="0"/>
                  </a:cubicBezTo>
                  <a:close/>
                </a:path>
              </a:pathLst>
            </a:custGeom>
            <a:solidFill>
              <a:srgbClr val="CADDFF"/>
            </a:solidFill>
            <a:ln w="19050" cap="rnd">
              <a:solidFill>
                <a:srgbClr val="000000"/>
              </a:solidFill>
              <a:prstDash val="solid"/>
              <a:round/>
            </a:ln>
          </p:spPr>
        </p:sp>
        <p:sp>
          <p:nvSpPr>
            <p:cNvPr name="TextBox 10" id="10"/>
            <p:cNvSpPr txBox="true"/>
            <p:nvPr/>
          </p:nvSpPr>
          <p:spPr>
            <a:xfrm>
              <a:off x="0" y="-38100"/>
              <a:ext cx="909057" cy="1264942"/>
            </a:xfrm>
            <a:prstGeom prst="rect">
              <a:avLst/>
            </a:prstGeom>
          </p:spPr>
          <p:txBody>
            <a:bodyPr anchor="ctr" rtlCol="false" tIns="50800" lIns="50800" bIns="50800" rIns="50800"/>
            <a:lstStyle/>
            <a:p>
              <a:pPr algn="ctr">
                <a:lnSpc>
                  <a:spcPts val="2659"/>
                </a:lnSpc>
              </a:pPr>
            </a:p>
            <a:p>
              <a:pPr algn="ctr" marL="0" indent="0" lvl="0">
                <a:lnSpc>
                  <a:spcPts val="2659"/>
                </a:lnSpc>
                <a:spcBef>
                  <a:spcPct val="0"/>
                </a:spcBef>
              </a:pPr>
            </a:p>
          </p:txBody>
        </p:sp>
      </p:grpSp>
      <p:grpSp>
        <p:nvGrpSpPr>
          <p:cNvPr name="Group 11" id="11"/>
          <p:cNvGrpSpPr/>
          <p:nvPr/>
        </p:nvGrpSpPr>
        <p:grpSpPr>
          <a:xfrm rot="0">
            <a:off x="5484656" y="2616590"/>
            <a:ext cx="3451574" cy="4658165"/>
            <a:chOff x="0" y="0"/>
            <a:chExt cx="909057" cy="1226842"/>
          </a:xfrm>
        </p:grpSpPr>
        <p:sp>
          <p:nvSpPr>
            <p:cNvPr name="Freeform 12" id="12"/>
            <p:cNvSpPr/>
            <p:nvPr/>
          </p:nvSpPr>
          <p:spPr>
            <a:xfrm flipH="false" flipV="false" rot="0">
              <a:off x="0" y="0"/>
              <a:ext cx="909057" cy="1226842"/>
            </a:xfrm>
            <a:custGeom>
              <a:avLst/>
              <a:gdLst/>
              <a:ahLst/>
              <a:cxnLst/>
              <a:rect r="r" b="b" t="t" l="l"/>
              <a:pathLst>
                <a:path h="1226842" w="909057">
                  <a:moveTo>
                    <a:pt x="76262" y="0"/>
                  </a:moveTo>
                  <a:lnTo>
                    <a:pt x="832794" y="0"/>
                  </a:lnTo>
                  <a:cubicBezTo>
                    <a:pt x="874913" y="0"/>
                    <a:pt x="909057" y="34144"/>
                    <a:pt x="909057" y="76262"/>
                  </a:cubicBezTo>
                  <a:lnTo>
                    <a:pt x="909057" y="1150579"/>
                  </a:lnTo>
                  <a:cubicBezTo>
                    <a:pt x="909057" y="1192698"/>
                    <a:pt x="874913" y="1226842"/>
                    <a:pt x="832794" y="1226842"/>
                  </a:cubicBezTo>
                  <a:lnTo>
                    <a:pt x="76262" y="1226842"/>
                  </a:lnTo>
                  <a:cubicBezTo>
                    <a:pt x="34144" y="1226842"/>
                    <a:pt x="0" y="1192698"/>
                    <a:pt x="0" y="1150579"/>
                  </a:cubicBezTo>
                  <a:lnTo>
                    <a:pt x="0" y="76262"/>
                  </a:lnTo>
                  <a:cubicBezTo>
                    <a:pt x="0" y="34144"/>
                    <a:pt x="34144" y="0"/>
                    <a:pt x="76262" y="0"/>
                  </a:cubicBezTo>
                  <a:close/>
                </a:path>
              </a:pathLst>
            </a:custGeom>
            <a:solidFill>
              <a:srgbClr val="CADDFF"/>
            </a:solidFill>
            <a:ln w="19050" cap="rnd">
              <a:solidFill>
                <a:srgbClr val="000000"/>
              </a:solidFill>
              <a:prstDash val="solid"/>
              <a:round/>
            </a:ln>
          </p:spPr>
        </p:sp>
        <p:sp>
          <p:nvSpPr>
            <p:cNvPr name="TextBox 13" id="13"/>
            <p:cNvSpPr txBox="true"/>
            <p:nvPr/>
          </p:nvSpPr>
          <p:spPr>
            <a:xfrm>
              <a:off x="0" y="-38100"/>
              <a:ext cx="909057" cy="1264942"/>
            </a:xfrm>
            <a:prstGeom prst="rect">
              <a:avLst/>
            </a:prstGeom>
          </p:spPr>
          <p:txBody>
            <a:bodyPr anchor="ctr" rtlCol="false" tIns="50800" lIns="50800" bIns="50800" rIns="50800"/>
            <a:lstStyle/>
            <a:p>
              <a:pPr algn="ctr" marL="0" indent="0" lvl="0">
                <a:lnSpc>
                  <a:spcPts val="2659"/>
                </a:lnSpc>
                <a:spcBef>
                  <a:spcPct val="0"/>
                </a:spcBef>
              </a:pPr>
            </a:p>
          </p:txBody>
        </p:sp>
      </p:grpSp>
      <p:pic>
        <p:nvPicPr>
          <p:cNvPr name="Picture 14" id="14"/>
          <p:cNvPicPr>
            <a:picLocks noChangeAspect="true"/>
          </p:cNvPicPr>
          <p:nvPr/>
        </p:nvPicPr>
        <p:blipFill>
          <a:blip r:embed="rId3"/>
          <a:srcRect l="0" t="0" r="0" b="0"/>
          <a:stretch>
            <a:fillRect/>
          </a:stretch>
        </p:blipFill>
        <p:spPr>
          <a:xfrm flipH="false" flipV="false" rot="0">
            <a:off x="13916705" y="7444347"/>
            <a:ext cx="2554095" cy="2717122"/>
          </a:xfrm>
          <a:prstGeom prst="rect">
            <a:avLst/>
          </a:prstGeom>
        </p:spPr>
      </p:pic>
      <p:sp>
        <p:nvSpPr>
          <p:cNvPr name="Freeform 15" id="15"/>
          <p:cNvSpPr/>
          <p:nvPr/>
        </p:nvSpPr>
        <p:spPr>
          <a:xfrm flipH="false" flipV="false" rot="0">
            <a:off x="1737401" y="7664707"/>
            <a:ext cx="3211855" cy="2276402"/>
          </a:xfrm>
          <a:custGeom>
            <a:avLst/>
            <a:gdLst/>
            <a:ahLst/>
            <a:cxnLst/>
            <a:rect r="r" b="b" t="t" l="l"/>
            <a:pathLst>
              <a:path h="2276402" w="3211855">
                <a:moveTo>
                  <a:pt x="0" y="0"/>
                </a:moveTo>
                <a:lnTo>
                  <a:pt x="3211855" y="0"/>
                </a:lnTo>
                <a:lnTo>
                  <a:pt x="3211855" y="2276402"/>
                </a:lnTo>
                <a:lnTo>
                  <a:pt x="0" y="22764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p:cNvSpPr/>
          <p:nvPr/>
        </p:nvSpPr>
        <p:spPr>
          <a:xfrm flipH="false" flipV="false" rot="0">
            <a:off x="5474155" y="7444347"/>
            <a:ext cx="3462075" cy="4221602"/>
          </a:xfrm>
          <a:custGeom>
            <a:avLst/>
            <a:gdLst/>
            <a:ahLst/>
            <a:cxnLst/>
            <a:rect r="r" b="b" t="t" l="l"/>
            <a:pathLst>
              <a:path h="4221602" w="3462075">
                <a:moveTo>
                  <a:pt x="0" y="0"/>
                </a:moveTo>
                <a:lnTo>
                  <a:pt x="3462075" y="0"/>
                </a:lnTo>
                <a:lnTo>
                  <a:pt x="3462075" y="4221602"/>
                </a:lnTo>
                <a:lnTo>
                  <a:pt x="0" y="4221602"/>
                </a:lnTo>
                <a:lnTo>
                  <a:pt x="0" y="0"/>
                </a:lnTo>
                <a:close/>
              </a:path>
            </a:pathLst>
          </a:custGeom>
          <a:blipFill>
            <a:blip r:embed="rId6"/>
            <a:stretch>
              <a:fillRect l="0" t="-21038" r="0" b="0"/>
            </a:stretch>
          </a:blipFill>
        </p:spPr>
      </p:sp>
      <p:sp>
        <p:nvSpPr>
          <p:cNvPr name="TextBox 17" id="17"/>
          <p:cNvSpPr txBox="true"/>
          <p:nvPr/>
        </p:nvSpPr>
        <p:spPr>
          <a:xfrm rot="0">
            <a:off x="1866622" y="2957467"/>
            <a:ext cx="2657633" cy="450188"/>
          </a:xfrm>
          <a:prstGeom prst="rect">
            <a:avLst/>
          </a:prstGeom>
        </p:spPr>
        <p:txBody>
          <a:bodyPr anchor="t" rtlCol="false" tIns="0" lIns="0" bIns="0" rIns="0">
            <a:spAutoFit/>
          </a:bodyPr>
          <a:lstStyle/>
          <a:p>
            <a:pPr algn="ctr" marL="0" indent="0" lvl="0">
              <a:lnSpc>
                <a:spcPts val="3639"/>
              </a:lnSpc>
              <a:spcBef>
                <a:spcPct val="0"/>
              </a:spcBef>
            </a:pPr>
            <a:r>
              <a:rPr lang="en-US" sz="2799">
                <a:solidFill>
                  <a:srgbClr val="000000"/>
                </a:solidFill>
                <a:latin typeface="Montserrat Classic Bold"/>
              </a:rPr>
              <a:t>MEDICINE</a:t>
            </a:r>
          </a:p>
        </p:txBody>
      </p:sp>
      <p:sp>
        <p:nvSpPr>
          <p:cNvPr name="TextBox 18" id="18"/>
          <p:cNvSpPr txBox="true"/>
          <p:nvPr/>
        </p:nvSpPr>
        <p:spPr>
          <a:xfrm rot="0">
            <a:off x="1866622" y="4212438"/>
            <a:ext cx="3002837" cy="1976849"/>
          </a:xfrm>
          <a:prstGeom prst="rect">
            <a:avLst/>
          </a:prstGeom>
        </p:spPr>
        <p:txBody>
          <a:bodyPr anchor="t" rtlCol="false" tIns="0" lIns="0" bIns="0" rIns="0">
            <a:spAutoFit/>
          </a:bodyPr>
          <a:lstStyle/>
          <a:p>
            <a:pPr algn="ctr">
              <a:lnSpc>
                <a:spcPts val="3150"/>
              </a:lnSpc>
            </a:pPr>
            <a:r>
              <a:rPr lang="en-US" sz="2100">
                <a:solidFill>
                  <a:srgbClr val="000000"/>
                </a:solidFill>
                <a:latin typeface="Montserrat"/>
              </a:rPr>
              <a:t>Chatbot solves the medical exam in the USA.</a:t>
            </a:r>
          </a:p>
          <a:p>
            <a:pPr algn="ctr" marL="0" indent="0" lvl="0">
              <a:lnSpc>
                <a:spcPts val="3150"/>
              </a:lnSpc>
              <a:spcBef>
                <a:spcPct val="0"/>
              </a:spcBef>
            </a:pPr>
            <a:r>
              <a:rPr lang="en-US" sz="2100">
                <a:solidFill>
                  <a:srgbClr val="000000"/>
                </a:solidFill>
                <a:latin typeface="Montserrat"/>
              </a:rPr>
              <a:t>Diagnoses a rare disease in seconds.</a:t>
            </a:r>
          </a:p>
        </p:txBody>
      </p:sp>
      <p:sp>
        <p:nvSpPr>
          <p:cNvPr name="TextBox 19" id="19"/>
          <p:cNvSpPr txBox="true"/>
          <p:nvPr/>
        </p:nvSpPr>
        <p:spPr>
          <a:xfrm rot="0">
            <a:off x="9600851" y="2957467"/>
            <a:ext cx="2657633" cy="450188"/>
          </a:xfrm>
          <a:prstGeom prst="rect">
            <a:avLst/>
          </a:prstGeom>
        </p:spPr>
        <p:txBody>
          <a:bodyPr anchor="t" rtlCol="false" tIns="0" lIns="0" bIns="0" rIns="0">
            <a:spAutoFit/>
          </a:bodyPr>
          <a:lstStyle/>
          <a:p>
            <a:pPr algn="ctr" marL="0" indent="0" lvl="0">
              <a:lnSpc>
                <a:spcPts val="3639"/>
              </a:lnSpc>
              <a:spcBef>
                <a:spcPct val="0"/>
              </a:spcBef>
            </a:pPr>
            <a:r>
              <a:rPr lang="en-US" sz="2799">
                <a:solidFill>
                  <a:srgbClr val="000000"/>
                </a:solidFill>
                <a:latin typeface="Montserrat Classic Bold"/>
              </a:rPr>
              <a:t>MUSIC</a:t>
            </a:r>
          </a:p>
        </p:txBody>
      </p:sp>
      <p:sp>
        <p:nvSpPr>
          <p:cNvPr name="TextBox 20" id="20"/>
          <p:cNvSpPr txBox="true"/>
          <p:nvPr/>
        </p:nvSpPr>
        <p:spPr>
          <a:xfrm rot="0">
            <a:off x="9555355" y="4012413"/>
            <a:ext cx="3044404" cy="2376790"/>
          </a:xfrm>
          <a:prstGeom prst="rect">
            <a:avLst/>
          </a:prstGeom>
        </p:spPr>
        <p:txBody>
          <a:bodyPr anchor="t" rtlCol="false" tIns="0" lIns="0" bIns="0" rIns="0">
            <a:spAutoFit/>
          </a:bodyPr>
          <a:lstStyle/>
          <a:p>
            <a:pPr algn="ctr">
              <a:lnSpc>
                <a:spcPts val="3150"/>
              </a:lnSpc>
            </a:pPr>
            <a:r>
              <a:rPr lang="en-US" sz="2100">
                <a:solidFill>
                  <a:srgbClr val="000000"/>
                </a:solidFill>
                <a:latin typeface="Montserrat"/>
              </a:rPr>
              <a:t>AI music generators</a:t>
            </a:r>
          </a:p>
          <a:p>
            <a:pPr algn="ctr">
              <a:lnSpc>
                <a:spcPts val="3150"/>
              </a:lnSpc>
            </a:pPr>
          </a:p>
          <a:p>
            <a:pPr algn="ctr">
              <a:lnSpc>
                <a:spcPts val="3150"/>
              </a:lnSpc>
            </a:pPr>
            <a:r>
              <a:rPr lang="en-US" sz="2100">
                <a:solidFill>
                  <a:srgbClr val="000000"/>
                </a:solidFill>
                <a:latin typeface="Montserrat Bold"/>
              </a:rPr>
              <a:t>Beathoven</a:t>
            </a:r>
          </a:p>
          <a:p>
            <a:pPr algn="ctr">
              <a:lnSpc>
                <a:spcPts val="3150"/>
              </a:lnSpc>
            </a:pPr>
            <a:r>
              <a:rPr lang="en-US" sz="2100">
                <a:solidFill>
                  <a:srgbClr val="000000"/>
                </a:solidFill>
                <a:latin typeface="Montserrat Bold"/>
              </a:rPr>
              <a:t>Soundful</a:t>
            </a:r>
          </a:p>
          <a:p>
            <a:pPr algn="ctr">
              <a:lnSpc>
                <a:spcPts val="3150"/>
              </a:lnSpc>
            </a:pPr>
          </a:p>
          <a:p>
            <a:pPr algn="ctr" marL="0" indent="0" lvl="0">
              <a:lnSpc>
                <a:spcPts val="3150"/>
              </a:lnSpc>
              <a:spcBef>
                <a:spcPct val="0"/>
              </a:spcBef>
            </a:pPr>
            <a:r>
              <a:rPr lang="en-US" sz="2100">
                <a:solidFill>
                  <a:srgbClr val="000000"/>
                </a:solidFill>
                <a:latin typeface="Montserrat"/>
              </a:rPr>
              <a:t>By genre, mood</a:t>
            </a:r>
          </a:p>
        </p:txBody>
      </p:sp>
      <p:sp>
        <p:nvSpPr>
          <p:cNvPr name="TextBox 21" id="21"/>
          <p:cNvSpPr txBox="true"/>
          <p:nvPr/>
        </p:nvSpPr>
        <p:spPr>
          <a:xfrm rot="0">
            <a:off x="13467965" y="2957467"/>
            <a:ext cx="2657633" cy="450188"/>
          </a:xfrm>
          <a:prstGeom prst="rect">
            <a:avLst/>
          </a:prstGeom>
        </p:spPr>
        <p:txBody>
          <a:bodyPr anchor="t" rtlCol="false" tIns="0" lIns="0" bIns="0" rIns="0">
            <a:spAutoFit/>
          </a:bodyPr>
          <a:lstStyle/>
          <a:p>
            <a:pPr algn="ctr" marL="0" indent="0" lvl="0">
              <a:lnSpc>
                <a:spcPts val="3639"/>
              </a:lnSpc>
              <a:spcBef>
                <a:spcPct val="0"/>
              </a:spcBef>
            </a:pPr>
            <a:r>
              <a:rPr lang="en-US" sz="2799">
                <a:solidFill>
                  <a:srgbClr val="000000"/>
                </a:solidFill>
                <a:latin typeface="Montserrat Classic Bold"/>
              </a:rPr>
              <a:t>FUN</a:t>
            </a:r>
          </a:p>
        </p:txBody>
      </p:sp>
      <p:sp>
        <p:nvSpPr>
          <p:cNvPr name="TextBox 22" id="22"/>
          <p:cNvSpPr txBox="true"/>
          <p:nvPr/>
        </p:nvSpPr>
        <p:spPr>
          <a:xfrm rot="0">
            <a:off x="4524254" y="1005610"/>
            <a:ext cx="8975721" cy="865832"/>
          </a:xfrm>
          <a:prstGeom prst="rect">
            <a:avLst/>
          </a:prstGeom>
        </p:spPr>
        <p:txBody>
          <a:bodyPr anchor="t" rtlCol="false" tIns="0" lIns="0" bIns="0" rIns="0">
            <a:spAutoFit/>
          </a:bodyPr>
          <a:lstStyle/>
          <a:p>
            <a:pPr algn="ctr" marL="0" indent="0" lvl="0">
              <a:lnSpc>
                <a:spcPts val="6375"/>
              </a:lnSpc>
              <a:spcBef>
                <a:spcPct val="0"/>
              </a:spcBef>
            </a:pPr>
            <a:r>
              <a:rPr lang="en-US" sz="6312">
                <a:solidFill>
                  <a:srgbClr val="000000"/>
                </a:solidFill>
                <a:latin typeface="Bebas Neue Bold"/>
              </a:rPr>
              <a:t>interesting examples of AI</a:t>
            </a:r>
          </a:p>
        </p:txBody>
      </p:sp>
      <p:sp>
        <p:nvSpPr>
          <p:cNvPr name="TextBox 23" id="23"/>
          <p:cNvSpPr txBox="true"/>
          <p:nvPr/>
        </p:nvSpPr>
        <p:spPr>
          <a:xfrm rot="0">
            <a:off x="5320326" y="2939732"/>
            <a:ext cx="3615904" cy="907361"/>
          </a:xfrm>
          <a:prstGeom prst="rect">
            <a:avLst/>
          </a:prstGeom>
        </p:spPr>
        <p:txBody>
          <a:bodyPr anchor="t" rtlCol="false" tIns="0" lIns="0" bIns="0" rIns="0">
            <a:spAutoFit/>
          </a:bodyPr>
          <a:lstStyle/>
          <a:p>
            <a:pPr algn="ctr">
              <a:lnSpc>
                <a:spcPts val="3639"/>
              </a:lnSpc>
            </a:pPr>
            <a:r>
              <a:rPr lang="en-US" sz="2799">
                <a:solidFill>
                  <a:srgbClr val="000000"/>
                </a:solidFill>
                <a:latin typeface="Montserrat Classic Bold"/>
              </a:rPr>
              <a:t>DESIGN</a:t>
            </a:r>
          </a:p>
          <a:p>
            <a:pPr algn="ctr" marL="0" indent="0" lvl="0">
              <a:lnSpc>
                <a:spcPts val="3639"/>
              </a:lnSpc>
              <a:spcBef>
                <a:spcPct val="0"/>
              </a:spcBef>
            </a:pPr>
            <a:r>
              <a:rPr lang="en-US" sz="2799">
                <a:solidFill>
                  <a:srgbClr val="000000"/>
                </a:solidFill>
                <a:latin typeface="Montserrat Classic Bold"/>
              </a:rPr>
              <a:t>ART</a:t>
            </a:r>
          </a:p>
        </p:txBody>
      </p:sp>
      <p:sp>
        <p:nvSpPr>
          <p:cNvPr name="TextBox 24" id="24"/>
          <p:cNvSpPr txBox="true"/>
          <p:nvPr/>
        </p:nvSpPr>
        <p:spPr>
          <a:xfrm rot="0">
            <a:off x="5688431" y="4012413"/>
            <a:ext cx="3044213" cy="3576616"/>
          </a:xfrm>
          <a:prstGeom prst="rect">
            <a:avLst/>
          </a:prstGeom>
        </p:spPr>
        <p:txBody>
          <a:bodyPr anchor="t" rtlCol="false" tIns="0" lIns="0" bIns="0" rIns="0">
            <a:spAutoFit/>
          </a:bodyPr>
          <a:lstStyle/>
          <a:p>
            <a:pPr algn="ctr">
              <a:lnSpc>
                <a:spcPts val="3150"/>
              </a:lnSpc>
            </a:pPr>
            <a:r>
              <a:rPr lang="en-US" sz="2100">
                <a:solidFill>
                  <a:srgbClr val="000000"/>
                </a:solidFill>
                <a:latin typeface="Montserrat"/>
              </a:rPr>
              <a:t> Art generatorS</a:t>
            </a:r>
          </a:p>
          <a:p>
            <a:pPr algn="ctr">
              <a:lnSpc>
                <a:spcPts val="3150"/>
              </a:lnSpc>
            </a:pPr>
          </a:p>
          <a:p>
            <a:pPr algn="ctr">
              <a:lnSpc>
                <a:spcPts val="3150"/>
              </a:lnSpc>
            </a:pPr>
            <a:r>
              <a:rPr lang="en-US" sz="2100">
                <a:solidFill>
                  <a:srgbClr val="000000"/>
                </a:solidFill>
                <a:latin typeface="Montserrat Bold"/>
              </a:rPr>
              <a:t>MidJourney, Craiyon</a:t>
            </a:r>
          </a:p>
          <a:p>
            <a:pPr algn="ctr">
              <a:lnSpc>
                <a:spcPts val="3150"/>
              </a:lnSpc>
            </a:pPr>
            <a:r>
              <a:rPr lang="en-US" sz="2100">
                <a:solidFill>
                  <a:srgbClr val="000000"/>
                </a:solidFill>
                <a:latin typeface="Montserrat"/>
              </a:rPr>
              <a:t>generate images from natural language descriptions, the so-called "prompt"</a:t>
            </a:r>
          </a:p>
          <a:p>
            <a:pPr algn="ctr">
              <a:lnSpc>
                <a:spcPts val="3150"/>
              </a:lnSpc>
            </a:pPr>
          </a:p>
          <a:p>
            <a:pPr algn="ctr" marL="0" indent="0" lvl="0">
              <a:lnSpc>
                <a:spcPts val="3150"/>
              </a:lnSpc>
              <a:spcBef>
                <a:spcPct val="0"/>
              </a:spcBef>
            </a:pPr>
          </a:p>
        </p:txBody>
      </p:sp>
      <p:sp>
        <p:nvSpPr>
          <p:cNvPr name="TextBox 25" id="25"/>
          <p:cNvSpPr txBox="true"/>
          <p:nvPr/>
        </p:nvSpPr>
        <p:spPr>
          <a:xfrm rot="0">
            <a:off x="13744457" y="4052418"/>
            <a:ext cx="3636806" cy="777024"/>
          </a:xfrm>
          <a:prstGeom prst="rect">
            <a:avLst/>
          </a:prstGeom>
        </p:spPr>
        <p:txBody>
          <a:bodyPr anchor="t" rtlCol="false" tIns="0" lIns="0" bIns="0" rIns="0">
            <a:spAutoFit/>
          </a:bodyPr>
          <a:lstStyle/>
          <a:p>
            <a:pPr>
              <a:lnSpc>
                <a:spcPts val="3150"/>
              </a:lnSpc>
            </a:pPr>
            <a:r>
              <a:rPr lang="en-US" sz="2100" u="sng">
                <a:solidFill>
                  <a:srgbClr val="000000"/>
                </a:solidFill>
                <a:latin typeface="Montserrat"/>
                <a:hlinkClick r:id="rId7" tooltip="https://scribblediffusion.com"/>
              </a:rPr>
              <a:t>Scribble Difussion</a:t>
            </a:r>
          </a:p>
          <a:p>
            <a:pPr marL="0" indent="0" lvl="0">
              <a:lnSpc>
                <a:spcPts val="3150"/>
              </a:lnSpc>
              <a:spcBef>
                <a:spcPct val="0"/>
              </a:spcBef>
            </a:pPr>
            <a:r>
              <a:rPr lang="en-US" sz="2100" u="sng">
                <a:solidFill>
                  <a:srgbClr val="000000"/>
                </a:solidFill>
                <a:latin typeface="Montserrat"/>
              </a:rPr>
              <a:t>Sketch into a picture</a:t>
            </a:r>
          </a:p>
        </p:txBody>
      </p:sp>
      <p:sp>
        <p:nvSpPr>
          <p:cNvPr name="TextBox 26" id="26"/>
          <p:cNvSpPr txBox="true"/>
          <p:nvPr/>
        </p:nvSpPr>
        <p:spPr>
          <a:xfrm rot="0">
            <a:off x="13744457" y="5250697"/>
            <a:ext cx="3048633" cy="1849164"/>
          </a:xfrm>
          <a:prstGeom prst="rect">
            <a:avLst/>
          </a:prstGeom>
        </p:spPr>
        <p:txBody>
          <a:bodyPr anchor="t" rtlCol="false" tIns="0" lIns="0" bIns="0" rIns="0">
            <a:spAutoFit/>
          </a:bodyPr>
          <a:lstStyle/>
          <a:p>
            <a:pPr marL="0" indent="0" lvl="0">
              <a:lnSpc>
                <a:spcPts val="2932"/>
              </a:lnSpc>
              <a:spcBef>
                <a:spcPct val="0"/>
              </a:spcBef>
            </a:pPr>
            <a:r>
              <a:rPr lang="en-US" sz="1954" strike="noStrike" u="sng">
                <a:solidFill>
                  <a:srgbClr val="000000"/>
                </a:solidFill>
                <a:latin typeface="Montserrat"/>
                <a:hlinkClick r:id="rId8" tooltip="https://infiniteconversation.com"/>
              </a:rPr>
              <a:t>Infinite converstation</a:t>
            </a:r>
          </a:p>
          <a:p>
            <a:pPr marL="0" indent="0" lvl="0">
              <a:lnSpc>
                <a:spcPts val="2932"/>
              </a:lnSpc>
              <a:spcBef>
                <a:spcPct val="0"/>
              </a:spcBef>
            </a:pPr>
            <a:r>
              <a:rPr lang="en-US" sz="1954" strike="noStrike" u="sng">
                <a:solidFill>
                  <a:srgbClr val="000000"/>
                </a:solidFill>
                <a:latin typeface="Montserrat"/>
                <a:hlinkClick r:id="rId9" tooltip="https://infiniteconversation.com"/>
              </a:rPr>
              <a:t>endless debate between Werner Herzog and Slavoj Žižek</a:t>
            </a:r>
          </a:p>
          <a:p>
            <a:pPr marL="0" indent="0" lvl="0">
              <a:lnSpc>
                <a:spcPts val="2932"/>
              </a:lnSpc>
              <a:spcBef>
                <a:spcPct val="0"/>
              </a:spcBef>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99B9FF"/>
        </a:solidFill>
      </p:bgPr>
    </p:bg>
    <p:spTree>
      <p:nvGrpSpPr>
        <p:cNvPr id="1" name=""/>
        <p:cNvGrpSpPr/>
        <p:nvPr/>
      </p:nvGrpSpPr>
      <p:grpSpPr>
        <a:xfrm>
          <a:off x="0" y="0"/>
          <a:ext cx="0" cy="0"/>
          <a:chOff x="0" y="0"/>
          <a:chExt cx="0" cy="0"/>
        </a:xfrm>
      </p:grpSpPr>
      <p:grpSp>
        <p:nvGrpSpPr>
          <p:cNvPr name="Group 2" id="2"/>
          <p:cNvGrpSpPr/>
          <p:nvPr/>
        </p:nvGrpSpPr>
        <p:grpSpPr>
          <a:xfrm rot="0">
            <a:off x="9144000" y="-248577"/>
            <a:ext cx="9696760" cy="10784153"/>
            <a:chOff x="0" y="0"/>
            <a:chExt cx="2553879" cy="2840271"/>
          </a:xfrm>
        </p:grpSpPr>
        <p:sp>
          <p:nvSpPr>
            <p:cNvPr name="Freeform 3" id="3"/>
            <p:cNvSpPr/>
            <p:nvPr/>
          </p:nvSpPr>
          <p:spPr>
            <a:xfrm flipH="false" flipV="false" rot="0">
              <a:off x="0" y="0"/>
              <a:ext cx="2553879" cy="2840271"/>
            </a:xfrm>
            <a:custGeom>
              <a:avLst/>
              <a:gdLst/>
              <a:ahLst/>
              <a:cxnLst/>
              <a:rect r="r" b="b" t="t" l="l"/>
              <a:pathLst>
                <a:path h="2840271" w="2553879">
                  <a:moveTo>
                    <a:pt x="0" y="0"/>
                  </a:moveTo>
                  <a:lnTo>
                    <a:pt x="2553879" y="0"/>
                  </a:lnTo>
                  <a:lnTo>
                    <a:pt x="2553879" y="2840271"/>
                  </a:lnTo>
                  <a:lnTo>
                    <a:pt x="0" y="2840271"/>
                  </a:lnTo>
                  <a:close/>
                </a:path>
              </a:pathLst>
            </a:custGeom>
            <a:solidFill>
              <a:srgbClr val="FFFFFF"/>
            </a:solidFill>
          </p:spPr>
        </p:sp>
        <p:sp>
          <p:nvSpPr>
            <p:cNvPr name="TextBox 4" id="4"/>
            <p:cNvSpPr txBox="true"/>
            <p:nvPr/>
          </p:nvSpPr>
          <p:spPr>
            <a:xfrm>
              <a:off x="0" y="-38100"/>
              <a:ext cx="2553879" cy="2878371"/>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9144000" y="-248577"/>
            <a:ext cx="10579312" cy="10579312"/>
          </a:xfrm>
          <a:custGeom>
            <a:avLst/>
            <a:gdLst/>
            <a:ahLst/>
            <a:cxnLst/>
            <a:rect r="r" b="b" t="t" l="l"/>
            <a:pathLst>
              <a:path h="10579312" w="10579312">
                <a:moveTo>
                  <a:pt x="0" y="0"/>
                </a:moveTo>
                <a:lnTo>
                  <a:pt x="10579312" y="0"/>
                </a:lnTo>
                <a:lnTo>
                  <a:pt x="10579312" y="10579313"/>
                </a:lnTo>
                <a:lnTo>
                  <a:pt x="0" y="10579313"/>
                </a:lnTo>
                <a:lnTo>
                  <a:pt x="0" y="0"/>
                </a:lnTo>
                <a:close/>
              </a:path>
            </a:pathLst>
          </a:custGeom>
          <a:blipFill>
            <a:blip r:embed="rId3"/>
            <a:stretch>
              <a:fillRect l="0" t="0" r="0" b="0"/>
            </a:stretch>
          </a:blipFill>
        </p:spPr>
      </p:sp>
      <p:sp>
        <p:nvSpPr>
          <p:cNvPr name="TextBox 6" id="6"/>
          <p:cNvSpPr txBox="true"/>
          <p:nvPr/>
        </p:nvSpPr>
        <p:spPr>
          <a:xfrm rot="0">
            <a:off x="721286" y="3001809"/>
            <a:ext cx="7846404" cy="3687702"/>
          </a:xfrm>
          <a:prstGeom prst="rect">
            <a:avLst/>
          </a:prstGeom>
        </p:spPr>
        <p:txBody>
          <a:bodyPr anchor="t" rtlCol="false" tIns="0" lIns="0" bIns="0" rIns="0">
            <a:spAutoFit/>
          </a:bodyPr>
          <a:lstStyle/>
          <a:p>
            <a:pPr algn="ctr">
              <a:lnSpc>
                <a:spcPts val="4499"/>
              </a:lnSpc>
            </a:pPr>
            <a:r>
              <a:rPr lang="en-US" sz="2999">
                <a:solidFill>
                  <a:srgbClr val="000000"/>
                </a:solidFill>
                <a:latin typeface="Montserrat Classic"/>
              </a:rPr>
              <a:t>ARTIFICIAL INTELLIGENCE CAN IMPROVE</a:t>
            </a:r>
          </a:p>
          <a:p>
            <a:pPr algn="ctr">
              <a:lnSpc>
                <a:spcPts val="4499"/>
              </a:lnSpc>
            </a:pPr>
          </a:p>
          <a:p>
            <a:pPr algn="ctr">
              <a:lnSpc>
                <a:spcPts val="4499"/>
              </a:lnSpc>
            </a:pPr>
            <a:r>
              <a:rPr lang="en-US" sz="2999">
                <a:solidFill>
                  <a:srgbClr val="000000"/>
                </a:solidFill>
                <a:latin typeface="Montserrat Classic"/>
              </a:rPr>
              <a:t>efficiency</a:t>
            </a:r>
          </a:p>
          <a:p>
            <a:pPr algn="ctr">
              <a:lnSpc>
                <a:spcPts val="4499"/>
              </a:lnSpc>
            </a:pPr>
            <a:r>
              <a:rPr lang="en-US" sz="2999">
                <a:solidFill>
                  <a:srgbClr val="000000"/>
                </a:solidFill>
                <a:latin typeface="Montserrat Classic"/>
              </a:rPr>
              <a:t>accessibility and</a:t>
            </a:r>
          </a:p>
          <a:p>
            <a:pPr algn="ctr" marL="0" indent="0" lvl="0">
              <a:lnSpc>
                <a:spcPts val="6269"/>
              </a:lnSpc>
            </a:pPr>
            <a:r>
              <a:rPr lang="en-US" sz="2999">
                <a:solidFill>
                  <a:srgbClr val="000000"/>
                </a:solidFill>
                <a:latin typeface="Montserrat Classic"/>
              </a:rPr>
              <a:t>personalization of library services</a:t>
            </a:r>
          </a:p>
        </p:txBody>
      </p:sp>
      <p:sp>
        <p:nvSpPr>
          <p:cNvPr name="TextBox 7" id="7"/>
          <p:cNvSpPr txBox="true"/>
          <p:nvPr/>
        </p:nvSpPr>
        <p:spPr>
          <a:xfrm rot="0">
            <a:off x="1915663" y="1162050"/>
            <a:ext cx="6118937" cy="1087416"/>
          </a:xfrm>
          <a:prstGeom prst="rect">
            <a:avLst/>
          </a:prstGeom>
        </p:spPr>
        <p:txBody>
          <a:bodyPr anchor="t" rtlCol="false" tIns="0" lIns="0" bIns="0" rIns="0">
            <a:spAutoFit/>
          </a:bodyPr>
          <a:lstStyle/>
          <a:p>
            <a:pPr marL="0" indent="0" lvl="0">
              <a:lnSpc>
                <a:spcPts val="8080"/>
              </a:lnSpc>
            </a:pPr>
            <a:r>
              <a:rPr lang="en-US" sz="8000">
                <a:solidFill>
                  <a:srgbClr val="000000"/>
                </a:solidFill>
                <a:latin typeface="Bebas Neue Bold"/>
              </a:rPr>
              <a:t>libraries and ai</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BD59"/>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alphaModFix amt="70000"/>
          </a:blip>
          <a:srcRect l="0" t="0" r="0" b="0"/>
          <a:stretch>
            <a:fillRect/>
          </a:stretch>
        </p:blipFill>
        <p:spPr>
          <a:xfrm flipH="false" flipV="false" rot="0">
            <a:off x="10793751" y="6529416"/>
            <a:ext cx="3119867" cy="3151381"/>
          </a:xfrm>
          <a:prstGeom prst="rect">
            <a:avLst/>
          </a:prstGeom>
        </p:spPr>
      </p:pic>
      <p:sp>
        <p:nvSpPr>
          <p:cNvPr name="TextBox 3" id="3"/>
          <p:cNvSpPr txBox="true"/>
          <p:nvPr/>
        </p:nvSpPr>
        <p:spPr>
          <a:xfrm rot="0">
            <a:off x="2150402" y="777877"/>
            <a:ext cx="13987196" cy="865832"/>
          </a:xfrm>
          <a:prstGeom prst="rect">
            <a:avLst/>
          </a:prstGeom>
        </p:spPr>
        <p:txBody>
          <a:bodyPr anchor="t" rtlCol="false" tIns="0" lIns="0" bIns="0" rIns="0">
            <a:spAutoFit/>
          </a:bodyPr>
          <a:lstStyle/>
          <a:p>
            <a:pPr algn="ctr" marL="0" indent="0" lvl="0">
              <a:lnSpc>
                <a:spcPts val="6375"/>
              </a:lnSpc>
              <a:spcBef>
                <a:spcPct val="0"/>
              </a:spcBef>
            </a:pPr>
            <a:r>
              <a:rPr lang="en-US" sz="6312">
                <a:solidFill>
                  <a:srgbClr val="000000"/>
                </a:solidFill>
                <a:latin typeface="Bebas Neue Bold"/>
              </a:rPr>
              <a:t>examples of using AI for higher education libraries</a:t>
            </a:r>
          </a:p>
        </p:txBody>
      </p:sp>
      <p:sp>
        <p:nvSpPr>
          <p:cNvPr name="TextBox 4" id="4"/>
          <p:cNvSpPr txBox="true"/>
          <p:nvPr/>
        </p:nvSpPr>
        <p:spPr>
          <a:xfrm rot="0">
            <a:off x="1465604" y="2202014"/>
            <a:ext cx="7427588" cy="6990715"/>
          </a:xfrm>
          <a:prstGeom prst="rect">
            <a:avLst/>
          </a:prstGeom>
        </p:spPr>
        <p:txBody>
          <a:bodyPr anchor="t" rtlCol="false" tIns="0" lIns="0" bIns="0" rIns="0">
            <a:spAutoFit/>
          </a:bodyPr>
          <a:lstStyle/>
          <a:p>
            <a:pPr algn="ctr">
              <a:lnSpc>
                <a:spcPts val="2659"/>
              </a:lnSpc>
              <a:spcBef>
                <a:spcPct val="0"/>
              </a:spcBef>
            </a:pPr>
            <a:r>
              <a:rPr lang="en-US" sz="1899">
                <a:solidFill>
                  <a:srgbClr val="000000"/>
                </a:solidFill>
                <a:latin typeface="Montserrat Classic"/>
              </a:rPr>
              <a:t>Smart Cataloging and Classification</a:t>
            </a:r>
          </a:p>
          <a:p>
            <a:pPr algn="ctr">
              <a:lnSpc>
                <a:spcPts val="2659"/>
              </a:lnSpc>
              <a:spcBef>
                <a:spcPct val="0"/>
              </a:spcBef>
            </a:pPr>
          </a:p>
          <a:p>
            <a:pPr algn="ctr">
              <a:lnSpc>
                <a:spcPts val="2659"/>
              </a:lnSpc>
              <a:spcBef>
                <a:spcPct val="0"/>
              </a:spcBef>
            </a:pPr>
            <a:r>
              <a:rPr lang="en-US" sz="1899">
                <a:solidFill>
                  <a:srgbClr val="000000"/>
                </a:solidFill>
                <a:latin typeface="Montserrat Classic"/>
              </a:rPr>
              <a:t>Automated Metadata Tagging</a:t>
            </a:r>
          </a:p>
          <a:p>
            <a:pPr algn="ctr">
              <a:lnSpc>
                <a:spcPts val="2659"/>
              </a:lnSpc>
              <a:spcBef>
                <a:spcPct val="0"/>
              </a:spcBef>
            </a:pPr>
            <a:r>
              <a:rPr lang="en-US" sz="1899">
                <a:solidFill>
                  <a:srgbClr val="000000"/>
                </a:solidFill>
                <a:latin typeface="Montserrat Classic"/>
              </a:rPr>
              <a:t>Auto-Classification</a:t>
            </a:r>
          </a:p>
          <a:p>
            <a:pPr algn="ctr">
              <a:lnSpc>
                <a:spcPts val="2659"/>
              </a:lnSpc>
              <a:spcBef>
                <a:spcPct val="0"/>
              </a:spcBef>
            </a:pPr>
            <a:r>
              <a:rPr lang="en-US" sz="1899">
                <a:solidFill>
                  <a:srgbClr val="000000"/>
                </a:solidFill>
                <a:latin typeface="Montserrat Classic"/>
              </a:rPr>
              <a:t>Personalized Recommendations</a:t>
            </a:r>
          </a:p>
          <a:p>
            <a:pPr algn="ctr">
              <a:lnSpc>
                <a:spcPts val="2659"/>
              </a:lnSpc>
              <a:spcBef>
                <a:spcPct val="0"/>
              </a:spcBef>
            </a:pPr>
          </a:p>
          <a:p>
            <a:pPr algn="ctr">
              <a:lnSpc>
                <a:spcPts val="2659"/>
              </a:lnSpc>
              <a:spcBef>
                <a:spcPct val="0"/>
              </a:spcBef>
            </a:pPr>
            <a:r>
              <a:rPr lang="en-US" sz="1899">
                <a:solidFill>
                  <a:srgbClr val="000000"/>
                </a:solidFill>
                <a:latin typeface="Montserrat Classic"/>
              </a:rPr>
              <a:t>Content Recommendation Systems</a:t>
            </a:r>
          </a:p>
          <a:p>
            <a:pPr algn="ctr">
              <a:lnSpc>
                <a:spcPts val="2659"/>
              </a:lnSpc>
              <a:spcBef>
                <a:spcPct val="0"/>
              </a:spcBef>
            </a:pPr>
            <a:r>
              <a:rPr lang="en-US" sz="1899">
                <a:solidFill>
                  <a:srgbClr val="000000"/>
                </a:solidFill>
                <a:latin typeface="Montserrat Classic"/>
              </a:rPr>
              <a:t>Text and Data Mining</a:t>
            </a:r>
          </a:p>
          <a:p>
            <a:pPr algn="ctr">
              <a:lnSpc>
                <a:spcPts val="2659"/>
              </a:lnSpc>
              <a:spcBef>
                <a:spcPct val="0"/>
              </a:spcBef>
            </a:pPr>
          </a:p>
          <a:p>
            <a:pPr algn="ctr">
              <a:lnSpc>
                <a:spcPts val="2659"/>
              </a:lnSpc>
              <a:spcBef>
                <a:spcPct val="0"/>
              </a:spcBef>
            </a:pPr>
            <a:r>
              <a:rPr lang="en-US" sz="1899">
                <a:solidFill>
                  <a:srgbClr val="000000"/>
                </a:solidFill>
                <a:latin typeface="Montserrat Classic"/>
              </a:rPr>
              <a:t>Research Assistance</a:t>
            </a:r>
          </a:p>
          <a:p>
            <a:pPr algn="ctr">
              <a:lnSpc>
                <a:spcPts val="2659"/>
              </a:lnSpc>
              <a:spcBef>
                <a:spcPct val="0"/>
              </a:spcBef>
            </a:pPr>
            <a:r>
              <a:rPr lang="en-US" sz="1899">
                <a:solidFill>
                  <a:srgbClr val="000000"/>
                </a:solidFill>
                <a:latin typeface="Montserrat Classic"/>
              </a:rPr>
              <a:t>Chatbots and Virtual Assistants</a:t>
            </a:r>
          </a:p>
          <a:p>
            <a:pPr algn="ctr">
              <a:lnSpc>
                <a:spcPts val="2659"/>
              </a:lnSpc>
              <a:spcBef>
                <a:spcPct val="0"/>
              </a:spcBef>
            </a:pPr>
          </a:p>
          <a:p>
            <a:pPr algn="ctr">
              <a:lnSpc>
                <a:spcPts val="2659"/>
              </a:lnSpc>
              <a:spcBef>
                <a:spcPct val="0"/>
              </a:spcBef>
            </a:pPr>
            <a:r>
              <a:rPr lang="en-US" sz="1899">
                <a:solidFill>
                  <a:srgbClr val="000000"/>
                </a:solidFill>
                <a:latin typeface="Montserrat Classic"/>
              </a:rPr>
              <a:t>24/7 Support</a:t>
            </a:r>
          </a:p>
          <a:p>
            <a:pPr algn="ctr">
              <a:lnSpc>
                <a:spcPts val="2659"/>
              </a:lnSpc>
              <a:spcBef>
                <a:spcPct val="0"/>
              </a:spcBef>
            </a:pPr>
            <a:r>
              <a:rPr lang="en-US" sz="1899">
                <a:solidFill>
                  <a:srgbClr val="000000"/>
                </a:solidFill>
                <a:latin typeface="Montserrat Classic"/>
              </a:rPr>
              <a:t>Predictive Analytics for Resource Management</a:t>
            </a:r>
          </a:p>
          <a:p>
            <a:pPr algn="ctr">
              <a:lnSpc>
                <a:spcPts val="2659"/>
              </a:lnSpc>
              <a:spcBef>
                <a:spcPct val="0"/>
              </a:spcBef>
            </a:pPr>
          </a:p>
          <a:p>
            <a:pPr algn="ctr">
              <a:lnSpc>
                <a:spcPts val="2659"/>
              </a:lnSpc>
              <a:spcBef>
                <a:spcPct val="0"/>
              </a:spcBef>
            </a:pPr>
            <a:r>
              <a:rPr lang="en-US" sz="1899">
                <a:solidFill>
                  <a:srgbClr val="000000"/>
                </a:solidFill>
                <a:latin typeface="Montserrat Classic"/>
              </a:rPr>
              <a:t>Demand Prediction</a:t>
            </a:r>
          </a:p>
          <a:p>
            <a:pPr algn="ctr">
              <a:lnSpc>
                <a:spcPts val="2659"/>
              </a:lnSpc>
              <a:spcBef>
                <a:spcPct val="0"/>
              </a:spcBef>
            </a:pPr>
            <a:r>
              <a:rPr lang="en-US" sz="1899">
                <a:solidFill>
                  <a:srgbClr val="000000"/>
                </a:solidFill>
                <a:latin typeface="Montserrat Classic"/>
              </a:rPr>
              <a:t>Facility Management</a:t>
            </a:r>
          </a:p>
          <a:p>
            <a:pPr algn="ctr">
              <a:lnSpc>
                <a:spcPts val="2659"/>
              </a:lnSpc>
              <a:spcBef>
                <a:spcPct val="0"/>
              </a:spcBef>
            </a:pPr>
          </a:p>
          <a:p>
            <a:pPr algn="ctr">
              <a:lnSpc>
                <a:spcPts val="2659"/>
              </a:lnSpc>
              <a:spcBef>
                <a:spcPct val="0"/>
              </a:spcBef>
            </a:pPr>
            <a:r>
              <a:rPr lang="en-US" sz="1899">
                <a:solidFill>
                  <a:srgbClr val="000000"/>
                </a:solidFill>
                <a:latin typeface="Montserrat Classic"/>
              </a:rPr>
              <a:t>Occupancy Monitoring</a:t>
            </a:r>
          </a:p>
          <a:p>
            <a:pPr algn="ctr">
              <a:lnSpc>
                <a:spcPts val="2659"/>
              </a:lnSpc>
              <a:spcBef>
                <a:spcPct val="0"/>
              </a:spcBef>
            </a:pPr>
            <a:r>
              <a:rPr lang="en-US" sz="1899">
                <a:solidFill>
                  <a:srgbClr val="000000"/>
                </a:solidFill>
                <a:latin typeface="Montserrat Classic"/>
              </a:rPr>
              <a:t>Enhanced Accessibility Services</a:t>
            </a:r>
          </a:p>
          <a:p>
            <a:pPr algn="ctr">
              <a:lnSpc>
                <a:spcPts val="2659"/>
              </a:lnSpc>
              <a:spcBef>
                <a:spcPct val="0"/>
              </a:spcBef>
            </a:pPr>
          </a:p>
        </p:txBody>
      </p:sp>
      <p:sp>
        <p:nvSpPr>
          <p:cNvPr name="TextBox 5" id="5"/>
          <p:cNvSpPr txBox="true"/>
          <p:nvPr/>
        </p:nvSpPr>
        <p:spPr>
          <a:xfrm rot="0">
            <a:off x="9131086" y="1920442"/>
            <a:ext cx="6445196" cy="3656965"/>
          </a:xfrm>
          <a:prstGeom prst="rect">
            <a:avLst/>
          </a:prstGeom>
        </p:spPr>
        <p:txBody>
          <a:bodyPr anchor="t" rtlCol="false" tIns="0" lIns="0" bIns="0" rIns="0">
            <a:spAutoFit/>
          </a:bodyPr>
          <a:lstStyle/>
          <a:p>
            <a:pPr algn="ctr" marL="0" indent="0" lvl="0">
              <a:lnSpc>
                <a:spcPts val="2659"/>
              </a:lnSpc>
              <a:spcBef>
                <a:spcPct val="0"/>
              </a:spcBef>
            </a:pPr>
          </a:p>
          <a:p>
            <a:pPr algn="ctr" marL="0" indent="0" lvl="0">
              <a:lnSpc>
                <a:spcPts val="2659"/>
              </a:lnSpc>
              <a:spcBef>
                <a:spcPct val="0"/>
              </a:spcBef>
            </a:pPr>
            <a:r>
              <a:rPr lang="en-US" sz="1899" strike="noStrike" u="none">
                <a:solidFill>
                  <a:srgbClr val="000000"/>
                </a:solidFill>
                <a:latin typeface="Montserrat Classic"/>
              </a:rPr>
              <a:t>Speech-to-Text and Text-to-Speech</a:t>
            </a:r>
          </a:p>
          <a:p>
            <a:pPr algn="ctr" marL="0" indent="0" lvl="0">
              <a:lnSpc>
                <a:spcPts val="2659"/>
              </a:lnSpc>
              <a:spcBef>
                <a:spcPct val="0"/>
              </a:spcBef>
            </a:pPr>
            <a:r>
              <a:rPr lang="en-US" sz="1899" strike="noStrike" u="none">
                <a:solidFill>
                  <a:srgbClr val="000000"/>
                </a:solidFill>
                <a:latin typeface="Montserrat Classic"/>
              </a:rPr>
              <a:t>Security and Fraud Prevention</a:t>
            </a:r>
          </a:p>
          <a:p>
            <a:pPr algn="ctr" marL="0" indent="0" lvl="0">
              <a:lnSpc>
                <a:spcPts val="2659"/>
              </a:lnSpc>
              <a:spcBef>
                <a:spcPct val="0"/>
              </a:spcBef>
            </a:pPr>
          </a:p>
          <a:p>
            <a:pPr algn="ctr" marL="0" indent="0" lvl="0">
              <a:lnSpc>
                <a:spcPts val="2659"/>
              </a:lnSpc>
              <a:spcBef>
                <a:spcPct val="0"/>
              </a:spcBef>
            </a:pPr>
            <a:r>
              <a:rPr lang="en-US" sz="1899" strike="noStrike" u="none">
                <a:solidFill>
                  <a:srgbClr val="000000"/>
                </a:solidFill>
                <a:latin typeface="Montserrat Classic"/>
              </a:rPr>
              <a:t>Security Monitoring</a:t>
            </a:r>
          </a:p>
          <a:p>
            <a:pPr algn="ctr" marL="0" indent="0" lvl="0">
              <a:lnSpc>
                <a:spcPts val="2659"/>
              </a:lnSpc>
              <a:spcBef>
                <a:spcPct val="0"/>
              </a:spcBef>
            </a:pPr>
            <a:r>
              <a:rPr lang="en-US" sz="1899" strike="noStrike" u="none">
                <a:solidFill>
                  <a:srgbClr val="000000"/>
                </a:solidFill>
                <a:latin typeface="Montserrat Classic"/>
              </a:rPr>
              <a:t>Language Translation Services</a:t>
            </a:r>
          </a:p>
          <a:p>
            <a:pPr algn="ctr" marL="0" indent="0" lvl="0">
              <a:lnSpc>
                <a:spcPts val="2659"/>
              </a:lnSpc>
              <a:spcBef>
                <a:spcPct val="0"/>
              </a:spcBef>
            </a:pPr>
          </a:p>
          <a:p>
            <a:pPr algn="ctr" marL="0" indent="0" lvl="0">
              <a:lnSpc>
                <a:spcPts val="2659"/>
              </a:lnSpc>
              <a:spcBef>
                <a:spcPct val="0"/>
              </a:spcBef>
            </a:pPr>
            <a:r>
              <a:rPr lang="en-US" sz="1899" strike="noStrike" u="none">
                <a:solidFill>
                  <a:srgbClr val="000000"/>
                </a:solidFill>
                <a:latin typeface="Montserrat Classic"/>
              </a:rPr>
              <a:t>Multilingual Support</a:t>
            </a:r>
          </a:p>
          <a:p>
            <a:pPr algn="ctr" marL="0" indent="0" lvl="0">
              <a:lnSpc>
                <a:spcPts val="2659"/>
              </a:lnSpc>
              <a:spcBef>
                <a:spcPct val="0"/>
              </a:spcBef>
            </a:pPr>
            <a:r>
              <a:rPr lang="en-US" sz="1899" strike="noStrike" u="none">
                <a:solidFill>
                  <a:srgbClr val="000000"/>
                </a:solidFill>
                <a:latin typeface="Montserrat Classic"/>
              </a:rPr>
              <a:t>Learning Analytics</a:t>
            </a:r>
          </a:p>
          <a:p>
            <a:pPr algn="ctr" marL="0" indent="0" lvl="0">
              <a:lnSpc>
                <a:spcPts val="2659"/>
              </a:lnSpc>
              <a:spcBef>
                <a:spcPct val="0"/>
              </a:spcBef>
            </a:pPr>
          </a:p>
          <a:p>
            <a:pPr algn="ctr" marL="0" indent="0" lvl="0">
              <a:lnSpc>
                <a:spcPts val="2659"/>
              </a:lnSpc>
              <a:spcBef>
                <a:spcPct val="0"/>
              </a:spcBef>
            </a:pPr>
            <a:r>
              <a:rPr lang="en-US" sz="1899" strike="noStrike" u="none">
                <a:solidFill>
                  <a:srgbClr val="000000"/>
                </a:solidFill>
                <a:latin typeface="Montserrat Classic"/>
              </a:rPr>
              <a:t>User Behavior Analysis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99B9FF"/>
        </a:solidFill>
      </p:bgPr>
    </p:bg>
    <p:spTree>
      <p:nvGrpSpPr>
        <p:cNvPr id="1" name=""/>
        <p:cNvGrpSpPr/>
        <p:nvPr/>
      </p:nvGrpSpPr>
      <p:grpSpPr>
        <a:xfrm>
          <a:off x="0" y="0"/>
          <a:ext cx="0" cy="0"/>
          <a:chOff x="0" y="0"/>
          <a:chExt cx="0" cy="0"/>
        </a:xfrm>
      </p:grpSpPr>
      <p:grpSp>
        <p:nvGrpSpPr>
          <p:cNvPr name="Group 2" id="2"/>
          <p:cNvGrpSpPr/>
          <p:nvPr/>
        </p:nvGrpSpPr>
        <p:grpSpPr>
          <a:xfrm rot="0">
            <a:off x="6307258" y="879449"/>
            <a:ext cx="3451574" cy="2938743"/>
            <a:chOff x="0" y="0"/>
            <a:chExt cx="909057" cy="773990"/>
          </a:xfrm>
        </p:grpSpPr>
        <p:sp>
          <p:nvSpPr>
            <p:cNvPr name="Freeform 3" id="3"/>
            <p:cNvSpPr/>
            <p:nvPr/>
          </p:nvSpPr>
          <p:spPr>
            <a:xfrm flipH="false" flipV="false" rot="0">
              <a:off x="0" y="0"/>
              <a:ext cx="909057" cy="773990"/>
            </a:xfrm>
            <a:custGeom>
              <a:avLst/>
              <a:gdLst/>
              <a:ahLst/>
              <a:cxnLst/>
              <a:rect r="r" b="b" t="t" l="l"/>
              <a:pathLst>
                <a:path h="773990" w="909057">
                  <a:moveTo>
                    <a:pt x="76262" y="0"/>
                  </a:moveTo>
                  <a:lnTo>
                    <a:pt x="832794" y="0"/>
                  </a:lnTo>
                  <a:cubicBezTo>
                    <a:pt x="874913" y="0"/>
                    <a:pt x="909057" y="34144"/>
                    <a:pt x="909057" y="76262"/>
                  </a:cubicBezTo>
                  <a:lnTo>
                    <a:pt x="909057" y="697727"/>
                  </a:lnTo>
                  <a:cubicBezTo>
                    <a:pt x="909057" y="739846"/>
                    <a:pt x="874913" y="773990"/>
                    <a:pt x="832794" y="773990"/>
                  </a:cubicBezTo>
                  <a:lnTo>
                    <a:pt x="76262" y="773990"/>
                  </a:lnTo>
                  <a:cubicBezTo>
                    <a:pt x="56036" y="773990"/>
                    <a:pt x="36639" y="765955"/>
                    <a:pt x="22337" y="751653"/>
                  </a:cubicBezTo>
                  <a:cubicBezTo>
                    <a:pt x="8035" y="737351"/>
                    <a:pt x="0" y="717953"/>
                    <a:pt x="0" y="697727"/>
                  </a:cubicBezTo>
                  <a:lnTo>
                    <a:pt x="0" y="76262"/>
                  </a:lnTo>
                  <a:cubicBezTo>
                    <a:pt x="0" y="34144"/>
                    <a:pt x="34144" y="0"/>
                    <a:pt x="76262" y="0"/>
                  </a:cubicBezTo>
                  <a:close/>
                </a:path>
              </a:pathLst>
            </a:custGeom>
            <a:solidFill>
              <a:srgbClr val="FFFFFF"/>
            </a:solidFill>
            <a:ln w="19050" cap="rnd">
              <a:solidFill>
                <a:srgbClr val="000000"/>
              </a:solidFill>
              <a:prstDash val="solid"/>
              <a:round/>
            </a:ln>
          </p:spPr>
        </p:sp>
        <p:sp>
          <p:nvSpPr>
            <p:cNvPr name="TextBox 4" id="4"/>
            <p:cNvSpPr txBox="true"/>
            <p:nvPr/>
          </p:nvSpPr>
          <p:spPr>
            <a:xfrm>
              <a:off x="0" y="-38100"/>
              <a:ext cx="909057" cy="812090"/>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5" id="5"/>
          <p:cNvGrpSpPr/>
          <p:nvPr/>
        </p:nvGrpSpPr>
        <p:grpSpPr>
          <a:xfrm rot="0">
            <a:off x="1225990" y="608901"/>
            <a:ext cx="3451574" cy="2938743"/>
            <a:chOff x="0" y="0"/>
            <a:chExt cx="909057" cy="773990"/>
          </a:xfrm>
        </p:grpSpPr>
        <p:sp>
          <p:nvSpPr>
            <p:cNvPr name="Freeform 6" id="6"/>
            <p:cNvSpPr/>
            <p:nvPr/>
          </p:nvSpPr>
          <p:spPr>
            <a:xfrm flipH="false" flipV="false" rot="0">
              <a:off x="0" y="0"/>
              <a:ext cx="909057" cy="773990"/>
            </a:xfrm>
            <a:custGeom>
              <a:avLst/>
              <a:gdLst/>
              <a:ahLst/>
              <a:cxnLst/>
              <a:rect r="r" b="b" t="t" l="l"/>
              <a:pathLst>
                <a:path h="773990" w="909057">
                  <a:moveTo>
                    <a:pt x="76262" y="0"/>
                  </a:moveTo>
                  <a:lnTo>
                    <a:pt x="832794" y="0"/>
                  </a:lnTo>
                  <a:cubicBezTo>
                    <a:pt x="874913" y="0"/>
                    <a:pt x="909057" y="34144"/>
                    <a:pt x="909057" y="76262"/>
                  </a:cubicBezTo>
                  <a:lnTo>
                    <a:pt x="909057" y="697727"/>
                  </a:lnTo>
                  <a:cubicBezTo>
                    <a:pt x="909057" y="739846"/>
                    <a:pt x="874913" y="773990"/>
                    <a:pt x="832794" y="773990"/>
                  </a:cubicBezTo>
                  <a:lnTo>
                    <a:pt x="76262" y="773990"/>
                  </a:lnTo>
                  <a:cubicBezTo>
                    <a:pt x="56036" y="773990"/>
                    <a:pt x="36639" y="765955"/>
                    <a:pt x="22337" y="751653"/>
                  </a:cubicBezTo>
                  <a:cubicBezTo>
                    <a:pt x="8035" y="737351"/>
                    <a:pt x="0" y="717953"/>
                    <a:pt x="0" y="697727"/>
                  </a:cubicBezTo>
                  <a:lnTo>
                    <a:pt x="0" y="76262"/>
                  </a:lnTo>
                  <a:cubicBezTo>
                    <a:pt x="0" y="34144"/>
                    <a:pt x="34144" y="0"/>
                    <a:pt x="76262" y="0"/>
                  </a:cubicBezTo>
                  <a:close/>
                </a:path>
              </a:pathLst>
            </a:custGeom>
            <a:solidFill>
              <a:srgbClr val="FFFFFF"/>
            </a:solidFill>
            <a:ln w="19050" cap="rnd">
              <a:solidFill>
                <a:srgbClr val="000000"/>
              </a:solidFill>
              <a:prstDash val="solid"/>
              <a:round/>
            </a:ln>
          </p:spPr>
        </p:sp>
        <p:sp>
          <p:nvSpPr>
            <p:cNvPr name="TextBox 7" id="7"/>
            <p:cNvSpPr txBox="true"/>
            <p:nvPr/>
          </p:nvSpPr>
          <p:spPr>
            <a:xfrm>
              <a:off x="0" y="-38100"/>
              <a:ext cx="909057" cy="812090"/>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8" id="8"/>
          <p:cNvGrpSpPr/>
          <p:nvPr/>
        </p:nvGrpSpPr>
        <p:grpSpPr>
          <a:xfrm rot="0">
            <a:off x="6366366" y="4713541"/>
            <a:ext cx="3451574" cy="2938743"/>
            <a:chOff x="0" y="0"/>
            <a:chExt cx="909057" cy="773990"/>
          </a:xfrm>
        </p:grpSpPr>
        <p:sp>
          <p:nvSpPr>
            <p:cNvPr name="Freeform 9" id="9"/>
            <p:cNvSpPr/>
            <p:nvPr/>
          </p:nvSpPr>
          <p:spPr>
            <a:xfrm flipH="false" flipV="false" rot="0">
              <a:off x="0" y="0"/>
              <a:ext cx="909057" cy="773990"/>
            </a:xfrm>
            <a:custGeom>
              <a:avLst/>
              <a:gdLst/>
              <a:ahLst/>
              <a:cxnLst/>
              <a:rect r="r" b="b" t="t" l="l"/>
              <a:pathLst>
                <a:path h="773990" w="909057">
                  <a:moveTo>
                    <a:pt x="76262" y="0"/>
                  </a:moveTo>
                  <a:lnTo>
                    <a:pt x="832794" y="0"/>
                  </a:lnTo>
                  <a:cubicBezTo>
                    <a:pt x="874913" y="0"/>
                    <a:pt x="909057" y="34144"/>
                    <a:pt x="909057" y="76262"/>
                  </a:cubicBezTo>
                  <a:lnTo>
                    <a:pt x="909057" y="697727"/>
                  </a:lnTo>
                  <a:cubicBezTo>
                    <a:pt x="909057" y="739846"/>
                    <a:pt x="874913" y="773990"/>
                    <a:pt x="832794" y="773990"/>
                  </a:cubicBezTo>
                  <a:lnTo>
                    <a:pt x="76262" y="773990"/>
                  </a:lnTo>
                  <a:cubicBezTo>
                    <a:pt x="56036" y="773990"/>
                    <a:pt x="36639" y="765955"/>
                    <a:pt x="22337" y="751653"/>
                  </a:cubicBezTo>
                  <a:cubicBezTo>
                    <a:pt x="8035" y="737351"/>
                    <a:pt x="0" y="717953"/>
                    <a:pt x="0" y="697727"/>
                  </a:cubicBezTo>
                  <a:lnTo>
                    <a:pt x="0" y="76262"/>
                  </a:lnTo>
                  <a:cubicBezTo>
                    <a:pt x="0" y="34144"/>
                    <a:pt x="34144" y="0"/>
                    <a:pt x="76262" y="0"/>
                  </a:cubicBezTo>
                  <a:close/>
                </a:path>
              </a:pathLst>
            </a:custGeom>
            <a:solidFill>
              <a:srgbClr val="FFFFFF"/>
            </a:solidFill>
            <a:ln w="19050" cap="rnd">
              <a:solidFill>
                <a:srgbClr val="000000"/>
              </a:solidFill>
              <a:prstDash val="solid"/>
              <a:round/>
            </a:ln>
          </p:spPr>
        </p:sp>
        <p:sp>
          <p:nvSpPr>
            <p:cNvPr name="TextBox 10" id="10"/>
            <p:cNvSpPr txBox="true"/>
            <p:nvPr/>
          </p:nvSpPr>
          <p:spPr>
            <a:xfrm>
              <a:off x="0" y="-38100"/>
              <a:ext cx="909057" cy="812090"/>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11" id="11"/>
          <p:cNvGrpSpPr/>
          <p:nvPr/>
        </p:nvGrpSpPr>
        <p:grpSpPr>
          <a:xfrm rot="0">
            <a:off x="1225990" y="4713541"/>
            <a:ext cx="3451574" cy="2938743"/>
            <a:chOff x="0" y="0"/>
            <a:chExt cx="909057" cy="773990"/>
          </a:xfrm>
        </p:grpSpPr>
        <p:sp>
          <p:nvSpPr>
            <p:cNvPr name="Freeform 12" id="12"/>
            <p:cNvSpPr/>
            <p:nvPr/>
          </p:nvSpPr>
          <p:spPr>
            <a:xfrm flipH="false" flipV="false" rot="0">
              <a:off x="0" y="0"/>
              <a:ext cx="909057" cy="773990"/>
            </a:xfrm>
            <a:custGeom>
              <a:avLst/>
              <a:gdLst/>
              <a:ahLst/>
              <a:cxnLst/>
              <a:rect r="r" b="b" t="t" l="l"/>
              <a:pathLst>
                <a:path h="773990" w="909057">
                  <a:moveTo>
                    <a:pt x="76262" y="0"/>
                  </a:moveTo>
                  <a:lnTo>
                    <a:pt x="832794" y="0"/>
                  </a:lnTo>
                  <a:cubicBezTo>
                    <a:pt x="874913" y="0"/>
                    <a:pt x="909057" y="34144"/>
                    <a:pt x="909057" y="76262"/>
                  </a:cubicBezTo>
                  <a:lnTo>
                    <a:pt x="909057" y="697727"/>
                  </a:lnTo>
                  <a:cubicBezTo>
                    <a:pt x="909057" y="739846"/>
                    <a:pt x="874913" y="773990"/>
                    <a:pt x="832794" y="773990"/>
                  </a:cubicBezTo>
                  <a:lnTo>
                    <a:pt x="76262" y="773990"/>
                  </a:lnTo>
                  <a:cubicBezTo>
                    <a:pt x="56036" y="773990"/>
                    <a:pt x="36639" y="765955"/>
                    <a:pt x="22337" y="751653"/>
                  </a:cubicBezTo>
                  <a:cubicBezTo>
                    <a:pt x="8035" y="737351"/>
                    <a:pt x="0" y="717953"/>
                    <a:pt x="0" y="697727"/>
                  </a:cubicBezTo>
                  <a:lnTo>
                    <a:pt x="0" y="76262"/>
                  </a:lnTo>
                  <a:cubicBezTo>
                    <a:pt x="0" y="34144"/>
                    <a:pt x="34144" y="0"/>
                    <a:pt x="76262" y="0"/>
                  </a:cubicBezTo>
                  <a:close/>
                </a:path>
              </a:pathLst>
            </a:custGeom>
            <a:solidFill>
              <a:srgbClr val="FFFFFF"/>
            </a:solidFill>
            <a:ln w="19050" cap="rnd">
              <a:solidFill>
                <a:srgbClr val="000000"/>
              </a:solidFill>
              <a:prstDash val="solid"/>
              <a:round/>
            </a:ln>
          </p:spPr>
        </p:sp>
        <p:sp>
          <p:nvSpPr>
            <p:cNvPr name="TextBox 13" id="13"/>
            <p:cNvSpPr txBox="true"/>
            <p:nvPr/>
          </p:nvSpPr>
          <p:spPr>
            <a:xfrm>
              <a:off x="0" y="-38100"/>
              <a:ext cx="909057" cy="812090"/>
            </a:xfrm>
            <a:prstGeom prst="rect">
              <a:avLst/>
            </a:prstGeom>
          </p:spPr>
          <p:txBody>
            <a:bodyPr anchor="ctr" rtlCol="false" tIns="50800" lIns="50800" bIns="50800" rIns="50800"/>
            <a:lstStyle/>
            <a:p>
              <a:pPr algn="ctr" marL="0" indent="0" lvl="0">
                <a:lnSpc>
                  <a:spcPts val="2659"/>
                </a:lnSpc>
                <a:spcBef>
                  <a:spcPct val="0"/>
                </a:spcBef>
              </a:pPr>
            </a:p>
          </p:txBody>
        </p:sp>
      </p:grpSp>
      <p:pic>
        <p:nvPicPr>
          <p:cNvPr name="Picture 14" id="14"/>
          <p:cNvPicPr>
            <a:picLocks noChangeAspect="true"/>
          </p:cNvPicPr>
          <p:nvPr/>
        </p:nvPicPr>
        <p:blipFill>
          <a:blip r:embed="rId2"/>
          <a:srcRect l="0" t="0" r="0" b="0"/>
          <a:stretch>
            <a:fillRect/>
          </a:stretch>
        </p:blipFill>
        <p:spPr>
          <a:xfrm flipH="false" flipV="false" rot="0">
            <a:off x="10935647" y="2638180"/>
            <a:ext cx="6323653" cy="4964068"/>
          </a:xfrm>
          <a:prstGeom prst="rect">
            <a:avLst/>
          </a:prstGeom>
        </p:spPr>
      </p:pic>
      <p:sp>
        <p:nvSpPr>
          <p:cNvPr name="Freeform 15" id="15"/>
          <p:cNvSpPr/>
          <p:nvPr/>
        </p:nvSpPr>
        <p:spPr>
          <a:xfrm flipH="false" flipV="false" rot="0">
            <a:off x="13856215" y="8642530"/>
            <a:ext cx="2745495" cy="1228609"/>
          </a:xfrm>
          <a:custGeom>
            <a:avLst/>
            <a:gdLst/>
            <a:ahLst/>
            <a:cxnLst/>
            <a:rect r="r" b="b" t="t" l="l"/>
            <a:pathLst>
              <a:path h="1228609" w="2745495">
                <a:moveTo>
                  <a:pt x="0" y="0"/>
                </a:moveTo>
                <a:lnTo>
                  <a:pt x="2745495" y="0"/>
                </a:lnTo>
                <a:lnTo>
                  <a:pt x="2745495" y="1228609"/>
                </a:lnTo>
                <a:lnTo>
                  <a:pt x="0" y="122860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false" flipV="false" rot="0">
            <a:off x="1225990" y="8542128"/>
            <a:ext cx="1172593" cy="1172593"/>
          </a:xfrm>
          <a:custGeom>
            <a:avLst/>
            <a:gdLst/>
            <a:ahLst/>
            <a:cxnLst/>
            <a:rect r="r" b="b" t="t" l="l"/>
            <a:pathLst>
              <a:path h="1172593" w="1172593">
                <a:moveTo>
                  <a:pt x="0" y="0"/>
                </a:moveTo>
                <a:lnTo>
                  <a:pt x="1172593" y="0"/>
                </a:lnTo>
                <a:lnTo>
                  <a:pt x="1172593" y="1172592"/>
                </a:lnTo>
                <a:lnTo>
                  <a:pt x="0" y="117259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7" id="17"/>
          <p:cNvSpPr txBox="true"/>
          <p:nvPr/>
        </p:nvSpPr>
        <p:spPr>
          <a:xfrm rot="0">
            <a:off x="6503896" y="1318780"/>
            <a:ext cx="3058297" cy="450188"/>
          </a:xfrm>
          <a:prstGeom prst="rect">
            <a:avLst/>
          </a:prstGeom>
        </p:spPr>
        <p:txBody>
          <a:bodyPr anchor="t" rtlCol="false" tIns="0" lIns="0" bIns="0" rIns="0">
            <a:spAutoFit/>
          </a:bodyPr>
          <a:lstStyle/>
          <a:p>
            <a:pPr algn="ctr" marL="0" indent="0" lvl="0">
              <a:lnSpc>
                <a:spcPts val="3639"/>
              </a:lnSpc>
              <a:spcBef>
                <a:spcPct val="0"/>
              </a:spcBef>
            </a:pPr>
            <a:r>
              <a:rPr lang="en-US" sz="2799">
                <a:solidFill>
                  <a:srgbClr val="000000"/>
                </a:solidFill>
                <a:latin typeface="Montserrat Classic"/>
              </a:rPr>
              <a:t>Dante</a:t>
            </a:r>
          </a:p>
        </p:txBody>
      </p:sp>
      <p:sp>
        <p:nvSpPr>
          <p:cNvPr name="TextBox 18" id="18"/>
          <p:cNvSpPr txBox="true"/>
          <p:nvPr/>
        </p:nvSpPr>
        <p:spPr>
          <a:xfrm rot="0">
            <a:off x="6503896" y="2021122"/>
            <a:ext cx="3058297" cy="777240"/>
          </a:xfrm>
          <a:prstGeom prst="rect">
            <a:avLst/>
          </a:prstGeom>
        </p:spPr>
        <p:txBody>
          <a:bodyPr anchor="t" rtlCol="false" tIns="0" lIns="0" bIns="0" rIns="0">
            <a:spAutoFit/>
          </a:bodyPr>
          <a:lstStyle/>
          <a:p>
            <a:pPr algn="ctr" marL="0" indent="0" lvl="0">
              <a:lnSpc>
                <a:spcPts val="3150"/>
              </a:lnSpc>
              <a:spcBef>
                <a:spcPct val="0"/>
              </a:spcBef>
            </a:pPr>
            <a:r>
              <a:rPr lang="en-US" sz="2100">
                <a:solidFill>
                  <a:srgbClr val="000000"/>
                </a:solidFill>
                <a:latin typeface="Montserrat"/>
              </a:rPr>
              <a:t>Chatbot with personalized data</a:t>
            </a:r>
          </a:p>
        </p:txBody>
      </p:sp>
      <p:sp>
        <p:nvSpPr>
          <p:cNvPr name="TextBox 19" id="19"/>
          <p:cNvSpPr txBox="true"/>
          <p:nvPr/>
        </p:nvSpPr>
        <p:spPr>
          <a:xfrm rot="0">
            <a:off x="1422629" y="1048233"/>
            <a:ext cx="3058297" cy="907415"/>
          </a:xfrm>
          <a:prstGeom prst="rect">
            <a:avLst/>
          </a:prstGeom>
        </p:spPr>
        <p:txBody>
          <a:bodyPr anchor="t" rtlCol="false" tIns="0" lIns="0" bIns="0" rIns="0">
            <a:spAutoFit/>
          </a:bodyPr>
          <a:lstStyle/>
          <a:p>
            <a:pPr algn="ctr" marL="0" indent="0" lvl="0">
              <a:lnSpc>
                <a:spcPts val="3639"/>
              </a:lnSpc>
              <a:spcBef>
                <a:spcPct val="0"/>
              </a:spcBef>
            </a:pPr>
            <a:r>
              <a:rPr lang="en-US" sz="2799">
                <a:solidFill>
                  <a:srgbClr val="000000"/>
                </a:solidFill>
                <a:latin typeface="Montserrat Classic"/>
              </a:rPr>
              <a:t>Microsoft 365 Copilot </a:t>
            </a:r>
          </a:p>
        </p:txBody>
      </p:sp>
      <p:sp>
        <p:nvSpPr>
          <p:cNvPr name="TextBox 20" id="20"/>
          <p:cNvSpPr txBox="true"/>
          <p:nvPr/>
        </p:nvSpPr>
        <p:spPr>
          <a:xfrm rot="0">
            <a:off x="1423281" y="2021122"/>
            <a:ext cx="3058297" cy="1177290"/>
          </a:xfrm>
          <a:prstGeom prst="rect">
            <a:avLst/>
          </a:prstGeom>
        </p:spPr>
        <p:txBody>
          <a:bodyPr anchor="t" rtlCol="false" tIns="0" lIns="0" bIns="0" rIns="0">
            <a:spAutoFit/>
          </a:bodyPr>
          <a:lstStyle/>
          <a:p>
            <a:pPr algn="ctr" marL="0" indent="0" lvl="0">
              <a:lnSpc>
                <a:spcPts val="3150"/>
              </a:lnSpc>
              <a:spcBef>
                <a:spcPct val="0"/>
              </a:spcBef>
            </a:pPr>
            <a:r>
              <a:rPr lang="en-US" sz="2100" u="sng">
                <a:solidFill>
                  <a:srgbClr val="000000"/>
                </a:solidFill>
                <a:latin typeface="Montserrat"/>
                <a:hlinkClick r:id="rId7" tooltip="https://www.youtube.com/watch?v=S7xTBa93TX8"/>
              </a:rPr>
              <a:t>Artificial intelligence assistant for Office, Windows</a:t>
            </a:r>
          </a:p>
        </p:txBody>
      </p:sp>
      <p:sp>
        <p:nvSpPr>
          <p:cNvPr name="TextBox 21" id="21"/>
          <p:cNvSpPr txBox="true"/>
          <p:nvPr/>
        </p:nvSpPr>
        <p:spPr>
          <a:xfrm rot="0">
            <a:off x="6563005" y="5152873"/>
            <a:ext cx="3058297" cy="450215"/>
          </a:xfrm>
          <a:prstGeom prst="rect">
            <a:avLst/>
          </a:prstGeom>
        </p:spPr>
        <p:txBody>
          <a:bodyPr anchor="t" rtlCol="false" tIns="0" lIns="0" bIns="0" rIns="0">
            <a:spAutoFit/>
          </a:bodyPr>
          <a:lstStyle/>
          <a:p>
            <a:pPr algn="ctr" marL="0" indent="0" lvl="0">
              <a:lnSpc>
                <a:spcPts val="3639"/>
              </a:lnSpc>
              <a:spcBef>
                <a:spcPct val="0"/>
              </a:spcBef>
            </a:pPr>
            <a:r>
              <a:rPr lang="en-US" sz="2799">
                <a:solidFill>
                  <a:srgbClr val="000000"/>
                </a:solidFill>
                <a:latin typeface="Montserrat Classic"/>
              </a:rPr>
              <a:t>Tableau </a:t>
            </a:r>
          </a:p>
        </p:txBody>
      </p:sp>
      <p:sp>
        <p:nvSpPr>
          <p:cNvPr name="TextBox 22" id="22"/>
          <p:cNvSpPr txBox="true"/>
          <p:nvPr/>
        </p:nvSpPr>
        <p:spPr>
          <a:xfrm rot="0">
            <a:off x="6563005" y="5855215"/>
            <a:ext cx="3058297" cy="377190"/>
          </a:xfrm>
          <a:prstGeom prst="rect">
            <a:avLst/>
          </a:prstGeom>
        </p:spPr>
        <p:txBody>
          <a:bodyPr anchor="t" rtlCol="false" tIns="0" lIns="0" bIns="0" rIns="0">
            <a:spAutoFit/>
          </a:bodyPr>
          <a:lstStyle/>
          <a:p>
            <a:pPr algn="ctr" marL="0" indent="0" lvl="0">
              <a:lnSpc>
                <a:spcPts val="3150"/>
              </a:lnSpc>
              <a:spcBef>
                <a:spcPct val="0"/>
              </a:spcBef>
            </a:pPr>
            <a:r>
              <a:rPr lang="en-US" sz="2100">
                <a:solidFill>
                  <a:srgbClr val="000000"/>
                </a:solidFill>
                <a:latin typeface="Montserrat"/>
              </a:rPr>
              <a:t>Data visualization tool</a:t>
            </a:r>
          </a:p>
        </p:txBody>
      </p:sp>
      <p:sp>
        <p:nvSpPr>
          <p:cNvPr name="TextBox 23" id="23"/>
          <p:cNvSpPr txBox="true"/>
          <p:nvPr/>
        </p:nvSpPr>
        <p:spPr>
          <a:xfrm rot="0">
            <a:off x="1422629" y="5364995"/>
            <a:ext cx="3058297" cy="907415"/>
          </a:xfrm>
          <a:prstGeom prst="rect">
            <a:avLst/>
          </a:prstGeom>
        </p:spPr>
        <p:txBody>
          <a:bodyPr anchor="t" rtlCol="false" tIns="0" lIns="0" bIns="0" rIns="0">
            <a:spAutoFit/>
          </a:bodyPr>
          <a:lstStyle/>
          <a:p>
            <a:pPr algn="ctr">
              <a:lnSpc>
                <a:spcPts val="3639"/>
              </a:lnSpc>
            </a:pPr>
            <a:r>
              <a:rPr lang="en-US" sz="2799" u="sng">
                <a:solidFill>
                  <a:srgbClr val="000000"/>
                </a:solidFill>
                <a:latin typeface="Montserrat Classic"/>
                <a:hlinkClick r:id="rId8" tooltip="https://www.chatpdf.com/"/>
              </a:rPr>
              <a:t>ChatPDF</a:t>
            </a:r>
          </a:p>
          <a:p>
            <a:pPr algn="ctr" marL="0" indent="0" lvl="0">
              <a:lnSpc>
                <a:spcPts val="3639"/>
              </a:lnSpc>
              <a:spcBef>
                <a:spcPct val="0"/>
              </a:spcBef>
            </a:pPr>
          </a:p>
        </p:txBody>
      </p:sp>
      <p:sp>
        <p:nvSpPr>
          <p:cNvPr name="TextBox 24" id="24"/>
          <p:cNvSpPr txBox="true"/>
          <p:nvPr/>
        </p:nvSpPr>
        <p:spPr>
          <a:xfrm rot="0">
            <a:off x="1422629" y="6276930"/>
            <a:ext cx="3058297" cy="777240"/>
          </a:xfrm>
          <a:prstGeom prst="rect">
            <a:avLst/>
          </a:prstGeom>
        </p:spPr>
        <p:txBody>
          <a:bodyPr anchor="t" rtlCol="false" tIns="0" lIns="0" bIns="0" rIns="0">
            <a:spAutoFit/>
          </a:bodyPr>
          <a:lstStyle/>
          <a:p>
            <a:pPr algn="ctr" marL="0" indent="0" lvl="0">
              <a:lnSpc>
                <a:spcPts val="3150"/>
              </a:lnSpc>
              <a:spcBef>
                <a:spcPct val="0"/>
              </a:spcBef>
            </a:pPr>
            <a:r>
              <a:rPr lang="en-US" sz="2100">
                <a:solidFill>
                  <a:srgbClr val="000000"/>
                </a:solidFill>
                <a:latin typeface="Montserrat"/>
              </a:rPr>
              <a:t>Summarizes long research papers</a:t>
            </a:r>
          </a:p>
        </p:txBody>
      </p:sp>
      <p:sp>
        <p:nvSpPr>
          <p:cNvPr name="TextBox 25" id="25"/>
          <p:cNvSpPr txBox="true"/>
          <p:nvPr/>
        </p:nvSpPr>
        <p:spPr>
          <a:xfrm rot="0">
            <a:off x="10173895" y="903136"/>
            <a:ext cx="8975721" cy="865832"/>
          </a:xfrm>
          <a:prstGeom prst="rect">
            <a:avLst/>
          </a:prstGeom>
        </p:spPr>
        <p:txBody>
          <a:bodyPr anchor="t" rtlCol="false" tIns="0" lIns="0" bIns="0" rIns="0">
            <a:spAutoFit/>
          </a:bodyPr>
          <a:lstStyle/>
          <a:p>
            <a:pPr algn="ctr" marL="0" indent="0" lvl="0">
              <a:lnSpc>
                <a:spcPts val="6375"/>
              </a:lnSpc>
              <a:spcBef>
                <a:spcPct val="0"/>
              </a:spcBef>
            </a:pPr>
            <a:r>
              <a:rPr lang="en-US" sz="6312">
                <a:solidFill>
                  <a:srgbClr val="000000"/>
                </a:solidFill>
                <a:latin typeface="Bebas Neue Bold"/>
              </a:rPr>
              <a:t> ai tools</a:t>
            </a:r>
          </a:p>
        </p:txBody>
      </p:sp>
      <p:sp>
        <p:nvSpPr>
          <p:cNvPr name="TextBox 26" id="26"/>
          <p:cNvSpPr txBox="true"/>
          <p:nvPr/>
        </p:nvSpPr>
        <p:spPr>
          <a:xfrm rot="0">
            <a:off x="1631708" y="8319034"/>
            <a:ext cx="13030047" cy="580318"/>
          </a:xfrm>
          <a:prstGeom prst="rect">
            <a:avLst/>
          </a:prstGeom>
        </p:spPr>
        <p:txBody>
          <a:bodyPr anchor="t" rtlCol="false" tIns="0" lIns="0" bIns="0" rIns="0">
            <a:spAutoFit/>
          </a:bodyPr>
          <a:lstStyle/>
          <a:p>
            <a:pPr algn="ctr">
              <a:lnSpc>
                <a:spcPts val="4759"/>
              </a:lnSpc>
            </a:pPr>
            <a:r>
              <a:rPr lang="en-US" sz="3399" u="sng">
                <a:solidFill>
                  <a:srgbClr val="000000"/>
                </a:solidFill>
                <a:latin typeface="Canva Sans"/>
                <a:hlinkClick r:id="rId9" tooltip="https://grtech.com/blog/top-ai-tools-for-librarians"/>
              </a:rPr>
              <a:t>Top 30 Groundbreaking AI Tools for Librarians</a:t>
            </a:r>
            <a:r>
              <a:rPr lang="en-US" sz="3399" u="sng">
                <a:solidFill>
                  <a:srgbClr val="000000"/>
                </a:solidFill>
                <a:latin typeface="Canva Sans"/>
              </a:rPr>
              <a:t> </a:t>
            </a:r>
            <a:r>
              <a:rPr lang="en-US" sz="3399" u="sng">
                <a:solidFill>
                  <a:srgbClr val="000000"/>
                </a:solidFill>
                <a:latin typeface="Canva Sans"/>
                <a:hlinkClick r:id="rId10" tooltip="https://grtech.com/blog/top-ai-tools-for-librarians"/>
              </a:rPr>
              <a:t>text</a:t>
            </a:r>
          </a:p>
        </p:txBody>
      </p:sp>
      <p:sp>
        <p:nvSpPr>
          <p:cNvPr name="TextBox 27" id="27"/>
          <p:cNvSpPr txBox="true"/>
          <p:nvPr/>
        </p:nvSpPr>
        <p:spPr>
          <a:xfrm rot="0">
            <a:off x="1422629" y="9191625"/>
            <a:ext cx="13806334" cy="1180321"/>
          </a:xfrm>
          <a:prstGeom prst="rect">
            <a:avLst/>
          </a:prstGeom>
        </p:spPr>
        <p:txBody>
          <a:bodyPr anchor="t" rtlCol="false" tIns="0" lIns="0" bIns="0" rIns="0">
            <a:spAutoFit/>
          </a:bodyPr>
          <a:lstStyle/>
          <a:p>
            <a:pPr algn="ctr">
              <a:lnSpc>
                <a:spcPts val="4759"/>
              </a:lnSpc>
            </a:pPr>
            <a:r>
              <a:rPr lang="en-US" sz="3399" u="sng">
                <a:solidFill>
                  <a:srgbClr val="000000"/>
                </a:solidFill>
                <a:latin typeface="Canva Sans"/>
                <a:hlinkClick r:id="rId11" tooltip="https://www.ifla.org/23-resources-to-get-up-to-speed-on-ai-in-2023/"/>
              </a:rPr>
              <a:t>IFLA 23 resources to get up to speed on AI in 2023</a:t>
            </a:r>
          </a:p>
          <a:p>
            <a:pPr algn="ctr">
              <a:lnSpc>
                <a:spcPts val="4759"/>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BD59"/>
        </a:solidFill>
      </p:bgPr>
    </p:bg>
    <p:spTree>
      <p:nvGrpSpPr>
        <p:cNvPr id="1" name=""/>
        <p:cNvGrpSpPr/>
        <p:nvPr/>
      </p:nvGrpSpPr>
      <p:grpSpPr>
        <a:xfrm>
          <a:off x="0" y="0"/>
          <a:ext cx="0" cy="0"/>
          <a:chOff x="0" y="0"/>
          <a:chExt cx="0" cy="0"/>
        </a:xfrm>
      </p:grpSpPr>
      <p:grpSp>
        <p:nvGrpSpPr>
          <p:cNvPr name="Group 2" id="2"/>
          <p:cNvGrpSpPr/>
          <p:nvPr/>
        </p:nvGrpSpPr>
        <p:grpSpPr>
          <a:xfrm rot="0">
            <a:off x="1601536" y="3687501"/>
            <a:ext cx="3451574" cy="4981129"/>
            <a:chOff x="0" y="0"/>
            <a:chExt cx="909057" cy="1311902"/>
          </a:xfrm>
        </p:grpSpPr>
        <p:sp>
          <p:nvSpPr>
            <p:cNvPr name="Freeform 3" id="3"/>
            <p:cNvSpPr/>
            <p:nvPr/>
          </p:nvSpPr>
          <p:spPr>
            <a:xfrm flipH="false" flipV="false" rot="0">
              <a:off x="0" y="0"/>
              <a:ext cx="909057" cy="1311902"/>
            </a:xfrm>
            <a:custGeom>
              <a:avLst/>
              <a:gdLst/>
              <a:ahLst/>
              <a:cxnLst/>
              <a:rect r="r" b="b" t="t" l="l"/>
              <a:pathLst>
                <a:path h="1311902" w="909057">
                  <a:moveTo>
                    <a:pt x="76262" y="0"/>
                  </a:moveTo>
                  <a:lnTo>
                    <a:pt x="832794" y="0"/>
                  </a:lnTo>
                  <a:cubicBezTo>
                    <a:pt x="874913" y="0"/>
                    <a:pt x="909057" y="34144"/>
                    <a:pt x="909057" y="76262"/>
                  </a:cubicBezTo>
                  <a:lnTo>
                    <a:pt x="909057" y="1235640"/>
                  </a:lnTo>
                  <a:cubicBezTo>
                    <a:pt x="909057" y="1277758"/>
                    <a:pt x="874913" y="1311902"/>
                    <a:pt x="832794" y="1311902"/>
                  </a:cubicBezTo>
                  <a:lnTo>
                    <a:pt x="76262" y="1311902"/>
                  </a:lnTo>
                  <a:cubicBezTo>
                    <a:pt x="34144" y="1311902"/>
                    <a:pt x="0" y="1277758"/>
                    <a:pt x="0" y="1235640"/>
                  </a:cubicBezTo>
                  <a:lnTo>
                    <a:pt x="0" y="76262"/>
                  </a:lnTo>
                  <a:cubicBezTo>
                    <a:pt x="0" y="34144"/>
                    <a:pt x="34144" y="0"/>
                    <a:pt x="76262" y="0"/>
                  </a:cubicBezTo>
                  <a:close/>
                </a:path>
              </a:pathLst>
            </a:custGeom>
            <a:solidFill>
              <a:srgbClr val="CADDFF"/>
            </a:solidFill>
            <a:ln w="19050" cap="rnd">
              <a:solidFill>
                <a:srgbClr val="000000"/>
              </a:solidFill>
              <a:prstDash val="solid"/>
              <a:round/>
            </a:ln>
          </p:spPr>
        </p:sp>
        <p:sp>
          <p:nvSpPr>
            <p:cNvPr name="TextBox 4" id="4"/>
            <p:cNvSpPr txBox="true"/>
            <p:nvPr/>
          </p:nvSpPr>
          <p:spPr>
            <a:xfrm>
              <a:off x="0" y="-38100"/>
              <a:ext cx="909057" cy="1350002"/>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5" id="5"/>
          <p:cNvGrpSpPr/>
          <p:nvPr/>
        </p:nvGrpSpPr>
        <p:grpSpPr>
          <a:xfrm rot="0">
            <a:off x="9335765" y="3687501"/>
            <a:ext cx="3451574" cy="4981129"/>
            <a:chOff x="0" y="0"/>
            <a:chExt cx="909057" cy="1311902"/>
          </a:xfrm>
        </p:grpSpPr>
        <p:sp>
          <p:nvSpPr>
            <p:cNvPr name="Freeform 6" id="6"/>
            <p:cNvSpPr/>
            <p:nvPr/>
          </p:nvSpPr>
          <p:spPr>
            <a:xfrm flipH="false" flipV="false" rot="0">
              <a:off x="0" y="0"/>
              <a:ext cx="909057" cy="1311902"/>
            </a:xfrm>
            <a:custGeom>
              <a:avLst/>
              <a:gdLst/>
              <a:ahLst/>
              <a:cxnLst/>
              <a:rect r="r" b="b" t="t" l="l"/>
              <a:pathLst>
                <a:path h="1311902" w="909057">
                  <a:moveTo>
                    <a:pt x="76262" y="0"/>
                  </a:moveTo>
                  <a:lnTo>
                    <a:pt x="832794" y="0"/>
                  </a:lnTo>
                  <a:cubicBezTo>
                    <a:pt x="874913" y="0"/>
                    <a:pt x="909057" y="34144"/>
                    <a:pt x="909057" y="76262"/>
                  </a:cubicBezTo>
                  <a:lnTo>
                    <a:pt x="909057" y="1235640"/>
                  </a:lnTo>
                  <a:cubicBezTo>
                    <a:pt x="909057" y="1277758"/>
                    <a:pt x="874913" y="1311902"/>
                    <a:pt x="832794" y="1311902"/>
                  </a:cubicBezTo>
                  <a:lnTo>
                    <a:pt x="76262" y="1311902"/>
                  </a:lnTo>
                  <a:cubicBezTo>
                    <a:pt x="34144" y="1311902"/>
                    <a:pt x="0" y="1277758"/>
                    <a:pt x="0" y="1235640"/>
                  </a:cubicBezTo>
                  <a:lnTo>
                    <a:pt x="0" y="76262"/>
                  </a:lnTo>
                  <a:cubicBezTo>
                    <a:pt x="0" y="34144"/>
                    <a:pt x="34144" y="0"/>
                    <a:pt x="76262" y="0"/>
                  </a:cubicBezTo>
                  <a:close/>
                </a:path>
              </a:pathLst>
            </a:custGeom>
            <a:solidFill>
              <a:srgbClr val="CADDFF"/>
            </a:solidFill>
            <a:ln w="19050" cap="rnd">
              <a:solidFill>
                <a:srgbClr val="000000"/>
              </a:solidFill>
              <a:prstDash val="solid"/>
              <a:round/>
            </a:ln>
          </p:spPr>
        </p:sp>
        <p:sp>
          <p:nvSpPr>
            <p:cNvPr name="TextBox 7" id="7"/>
            <p:cNvSpPr txBox="true"/>
            <p:nvPr/>
          </p:nvSpPr>
          <p:spPr>
            <a:xfrm>
              <a:off x="0" y="-38100"/>
              <a:ext cx="909057" cy="1350002"/>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8" id="8"/>
          <p:cNvGrpSpPr/>
          <p:nvPr/>
        </p:nvGrpSpPr>
        <p:grpSpPr>
          <a:xfrm rot="0">
            <a:off x="13202879" y="3687501"/>
            <a:ext cx="3451574" cy="4981129"/>
            <a:chOff x="0" y="0"/>
            <a:chExt cx="909057" cy="1311902"/>
          </a:xfrm>
        </p:grpSpPr>
        <p:sp>
          <p:nvSpPr>
            <p:cNvPr name="Freeform 9" id="9"/>
            <p:cNvSpPr/>
            <p:nvPr/>
          </p:nvSpPr>
          <p:spPr>
            <a:xfrm flipH="false" flipV="false" rot="0">
              <a:off x="0" y="0"/>
              <a:ext cx="909057" cy="1311902"/>
            </a:xfrm>
            <a:custGeom>
              <a:avLst/>
              <a:gdLst/>
              <a:ahLst/>
              <a:cxnLst/>
              <a:rect r="r" b="b" t="t" l="l"/>
              <a:pathLst>
                <a:path h="1311902" w="909057">
                  <a:moveTo>
                    <a:pt x="76262" y="0"/>
                  </a:moveTo>
                  <a:lnTo>
                    <a:pt x="832794" y="0"/>
                  </a:lnTo>
                  <a:cubicBezTo>
                    <a:pt x="874913" y="0"/>
                    <a:pt x="909057" y="34144"/>
                    <a:pt x="909057" y="76262"/>
                  </a:cubicBezTo>
                  <a:lnTo>
                    <a:pt x="909057" y="1235640"/>
                  </a:lnTo>
                  <a:cubicBezTo>
                    <a:pt x="909057" y="1277758"/>
                    <a:pt x="874913" y="1311902"/>
                    <a:pt x="832794" y="1311902"/>
                  </a:cubicBezTo>
                  <a:lnTo>
                    <a:pt x="76262" y="1311902"/>
                  </a:lnTo>
                  <a:cubicBezTo>
                    <a:pt x="34144" y="1311902"/>
                    <a:pt x="0" y="1277758"/>
                    <a:pt x="0" y="1235640"/>
                  </a:cubicBezTo>
                  <a:lnTo>
                    <a:pt x="0" y="76262"/>
                  </a:lnTo>
                  <a:cubicBezTo>
                    <a:pt x="0" y="34144"/>
                    <a:pt x="34144" y="0"/>
                    <a:pt x="76262" y="0"/>
                  </a:cubicBezTo>
                  <a:close/>
                </a:path>
              </a:pathLst>
            </a:custGeom>
            <a:solidFill>
              <a:srgbClr val="CADDFF"/>
            </a:solidFill>
            <a:ln w="19050" cap="rnd">
              <a:solidFill>
                <a:srgbClr val="000000"/>
              </a:solidFill>
              <a:prstDash val="solid"/>
              <a:round/>
            </a:ln>
          </p:spPr>
        </p:sp>
        <p:sp>
          <p:nvSpPr>
            <p:cNvPr name="TextBox 10" id="10"/>
            <p:cNvSpPr txBox="true"/>
            <p:nvPr/>
          </p:nvSpPr>
          <p:spPr>
            <a:xfrm>
              <a:off x="0" y="-38100"/>
              <a:ext cx="909057" cy="1350002"/>
            </a:xfrm>
            <a:prstGeom prst="rect">
              <a:avLst/>
            </a:prstGeom>
          </p:spPr>
          <p:txBody>
            <a:bodyPr anchor="ctr" rtlCol="false" tIns="50800" lIns="50800" bIns="50800" rIns="50800"/>
            <a:lstStyle/>
            <a:p>
              <a:pPr algn="ctr">
                <a:lnSpc>
                  <a:spcPts val="2659"/>
                </a:lnSpc>
              </a:pPr>
            </a:p>
            <a:p>
              <a:pPr algn="ctr" marL="0" indent="0" lvl="0">
                <a:lnSpc>
                  <a:spcPts val="2659"/>
                </a:lnSpc>
                <a:spcBef>
                  <a:spcPct val="0"/>
                </a:spcBef>
              </a:pPr>
            </a:p>
          </p:txBody>
        </p:sp>
      </p:grpSp>
      <p:grpSp>
        <p:nvGrpSpPr>
          <p:cNvPr name="Group 11" id="11"/>
          <p:cNvGrpSpPr/>
          <p:nvPr/>
        </p:nvGrpSpPr>
        <p:grpSpPr>
          <a:xfrm rot="0">
            <a:off x="5468650" y="3687501"/>
            <a:ext cx="3451574" cy="4981129"/>
            <a:chOff x="0" y="0"/>
            <a:chExt cx="909057" cy="1311902"/>
          </a:xfrm>
        </p:grpSpPr>
        <p:sp>
          <p:nvSpPr>
            <p:cNvPr name="Freeform 12" id="12"/>
            <p:cNvSpPr/>
            <p:nvPr/>
          </p:nvSpPr>
          <p:spPr>
            <a:xfrm flipH="false" flipV="false" rot="0">
              <a:off x="0" y="0"/>
              <a:ext cx="909057" cy="1311902"/>
            </a:xfrm>
            <a:custGeom>
              <a:avLst/>
              <a:gdLst/>
              <a:ahLst/>
              <a:cxnLst/>
              <a:rect r="r" b="b" t="t" l="l"/>
              <a:pathLst>
                <a:path h="1311902" w="909057">
                  <a:moveTo>
                    <a:pt x="76262" y="0"/>
                  </a:moveTo>
                  <a:lnTo>
                    <a:pt x="832794" y="0"/>
                  </a:lnTo>
                  <a:cubicBezTo>
                    <a:pt x="874913" y="0"/>
                    <a:pt x="909057" y="34144"/>
                    <a:pt x="909057" y="76262"/>
                  </a:cubicBezTo>
                  <a:lnTo>
                    <a:pt x="909057" y="1235640"/>
                  </a:lnTo>
                  <a:cubicBezTo>
                    <a:pt x="909057" y="1277758"/>
                    <a:pt x="874913" y="1311902"/>
                    <a:pt x="832794" y="1311902"/>
                  </a:cubicBezTo>
                  <a:lnTo>
                    <a:pt x="76262" y="1311902"/>
                  </a:lnTo>
                  <a:cubicBezTo>
                    <a:pt x="34144" y="1311902"/>
                    <a:pt x="0" y="1277758"/>
                    <a:pt x="0" y="1235640"/>
                  </a:cubicBezTo>
                  <a:lnTo>
                    <a:pt x="0" y="76262"/>
                  </a:lnTo>
                  <a:cubicBezTo>
                    <a:pt x="0" y="34144"/>
                    <a:pt x="34144" y="0"/>
                    <a:pt x="76262" y="0"/>
                  </a:cubicBezTo>
                  <a:close/>
                </a:path>
              </a:pathLst>
            </a:custGeom>
            <a:solidFill>
              <a:srgbClr val="CADDFF"/>
            </a:solidFill>
            <a:ln w="19050" cap="rnd">
              <a:solidFill>
                <a:srgbClr val="000000"/>
              </a:solidFill>
              <a:prstDash val="solid"/>
              <a:round/>
            </a:ln>
          </p:spPr>
        </p:sp>
        <p:sp>
          <p:nvSpPr>
            <p:cNvPr name="TextBox 13" id="13"/>
            <p:cNvSpPr txBox="true"/>
            <p:nvPr/>
          </p:nvSpPr>
          <p:spPr>
            <a:xfrm>
              <a:off x="0" y="-38100"/>
              <a:ext cx="909057" cy="1350002"/>
            </a:xfrm>
            <a:prstGeom prst="rect">
              <a:avLst/>
            </a:prstGeom>
          </p:spPr>
          <p:txBody>
            <a:bodyPr anchor="ctr" rtlCol="false" tIns="50800" lIns="50800" bIns="50800" rIns="50800"/>
            <a:lstStyle/>
            <a:p>
              <a:pPr algn="ctr" marL="0" indent="0" lvl="0">
                <a:lnSpc>
                  <a:spcPts val="2659"/>
                </a:lnSpc>
                <a:spcBef>
                  <a:spcPct val="0"/>
                </a:spcBef>
              </a:pPr>
            </a:p>
          </p:txBody>
        </p:sp>
      </p:grpSp>
      <p:pic>
        <p:nvPicPr>
          <p:cNvPr name="Picture 14" id="14"/>
          <p:cNvPicPr>
            <a:picLocks noChangeAspect="true"/>
          </p:cNvPicPr>
          <p:nvPr/>
        </p:nvPicPr>
        <p:blipFill>
          <a:blip r:embed="rId3"/>
          <a:srcRect l="0" t="0" r="0" b="0"/>
          <a:stretch>
            <a:fillRect/>
          </a:stretch>
        </p:blipFill>
        <p:spPr>
          <a:xfrm flipH="false" flipV="false" rot="0">
            <a:off x="9414887" y="1158162"/>
            <a:ext cx="3372452" cy="2529339"/>
          </a:xfrm>
          <a:prstGeom prst="rect">
            <a:avLst/>
          </a:prstGeom>
        </p:spPr>
      </p:pic>
      <p:pic>
        <p:nvPicPr>
          <p:cNvPr name="Picture 15" id="15"/>
          <p:cNvPicPr>
            <a:picLocks noChangeAspect="true"/>
          </p:cNvPicPr>
          <p:nvPr/>
        </p:nvPicPr>
        <p:blipFill>
          <a:blip r:embed="rId4"/>
          <a:srcRect l="0" t="0" r="0" b="0"/>
          <a:stretch>
            <a:fillRect/>
          </a:stretch>
        </p:blipFill>
        <p:spPr>
          <a:xfrm flipH="false" flipV="false" rot="0">
            <a:off x="2151181" y="1158162"/>
            <a:ext cx="2352285" cy="2529339"/>
          </a:xfrm>
          <a:prstGeom prst="rect">
            <a:avLst/>
          </a:prstGeom>
        </p:spPr>
      </p:pic>
      <p:sp>
        <p:nvSpPr>
          <p:cNvPr name="Freeform 16" id="16"/>
          <p:cNvSpPr/>
          <p:nvPr/>
        </p:nvSpPr>
        <p:spPr>
          <a:xfrm flipH="false" flipV="false" rot="0">
            <a:off x="5885595" y="1158162"/>
            <a:ext cx="2617686" cy="2529339"/>
          </a:xfrm>
          <a:custGeom>
            <a:avLst/>
            <a:gdLst/>
            <a:ahLst/>
            <a:cxnLst/>
            <a:rect r="r" b="b" t="t" l="l"/>
            <a:pathLst>
              <a:path h="2529339" w="2617686">
                <a:moveTo>
                  <a:pt x="0" y="0"/>
                </a:moveTo>
                <a:lnTo>
                  <a:pt x="2617686" y="0"/>
                </a:lnTo>
                <a:lnTo>
                  <a:pt x="2617686" y="2529339"/>
                </a:lnTo>
                <a:lnTo>
                  <a:pt x="0" y="25293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7" id="17"/>
          <p:cNvSpPr txBox="true"/>
          <p:nvPr/>
        </p:nvSpPr>
        <p:spPr>
          <a:xfrm rot="0">
            <a:off x="1798175" y="3898121"/>
            <a:ext cx="3058297" cy="1364534"/>
          </a:xfrm>
          <a:prstGeom prst="rect">
            <a:avLst/>
          </a:prstGeom>
        </p:spPr>
        <p:txBody>
          <a:bodyPr anchor="t" rtlCol="false" tIns="0" lIns="0" bIns="0" rIns="0">
            <a:spAutoFit/>
          </a:bodyPr>
          <a:lstStyle/>
          <a:p>
            <a:pPr algn="ctr" marL="0" indent="0" lvl="0">
              <a:lnSpc>
                <a:spcPts val="3639"/>
              </a:lnSpc>
              <a:spcBef>
                <a:spcPct val="0"/>
              </a:spcBef>
            </a:pPr>
            <a:r>
              <a:rPr lang="en-US" sz="2799">
                <a:solidFill>
                  <a:srgbClr val="000000"/>
                </a:solidFill>
                <a:latin typeface="Montserrat Classic Bold"/>
              </a:rPr>
              <a:t>Incorrect or inappropriate answers</a:t>
            </a:r>
          </a:p>
        </p:txBody>
      </p:sp>
      <p:sp>
        <p:nvSpPr>
          <p:cNvPr name="TextBox 18" id="18"/>
          <p:cNvSpPr txBox="true"/>
          <p:nvPr/>
        </p:nvSpPr>
        <p:spPr>
          <a:xfrm rot="0">
            <a:off x="1798175" y="5466429"/>
            <a:ext cx="3058297" cy="2776732"/>
          </a:xfrm>
          <a:prstGeom prst="rect">
            <a:avLst/>
          </a:prstGeom>
        </p:spPr>
        <p:txBody>
          <a:bodyPr anchor="t" rtlCol="false" tIns="0" lIns="0" bIns="0" rIns="0">
            <a:spAutoFit/>
          </a:bodyPr>
          <a:lstStyle/>
          <a:p>
            <a:pPr>
              <a:lnSpc>
                <a:spcPts val="3150"/>
              </a:lnSpc>
            </a:pPr>
            <a:r>
              <a:rPr lang="en-US" sz="2100">
                <a:solidFill>
                  <a:srgbClr val="000000"/>
                </a:solidFill>
                <a:latin typeface="Montserrat"/>
              </a:rPr>
              <a:t>Especially if the question is not clear or if the context is not precisely defined.</a:t>
            </a:r>
          </a:p>
          <a:p>
            <a:pPr>
              <a:lnSpc>
                <a:spcPts val="3150"/>
              </a:lnSpc>
            </a:pPr>
          </a:p>
          <a:p>
            <a:pPr algn="l" marL="0" indent="0" lvl="0">
              <a:lnSpc>
                <a:spcPts val="3150"/>
              </a:lnSpc>
              <a:spcBef>
                <a:spcPct val="0"/>
              </a:spcBef>
            </a:pPr>
            <a:r>
              <a:rPr lang="en-US" sz="2100">
                <a:solidFill>
                  <a:srgbClr val="000000"/>
                </a:solidFill>
                <a:latin typeface="Montserrat"/>
              </a:rPr>
              <a:t>Trained until January 2022.</a:t>
            </a:r>
          </a:p>
        </p:txBody>
      </p:sp>
      <p:sp>
        <p:nvSpPr>
          <p:cNvPr name="TextBox 19" id="19"/>
          <p:cNvSpPr txBox="true"/>
          <p:nvPr/>
        </p:nvSpPr>
        <p:spPr>
          <a:xfrm rot="0">
            <a:off x="9539350" y="3898121"/>
            <a:ext cx="3044404" cy="907361"/>
          </a:xfrm>
          <a:prstGeom prst="rect">
            <a:avLst/>
          </a:prstGeom>
        </p:spPr>
        <p:txBody>
          <a:bodyPr anchor="t" rtlCol="false" tIns="0" lIns="0" bIns="0" rIns="0">
            <a:spAutoFit/>
          </a:bodyPr>
          <a:lstStyle/>
          <a:p>
            <a:pPr algn="ctr" marL="0" indent="0" lvl="0">
              <a:lnSpc>
                <a:spcPts val="3639"/>
              </a:lnSpc>
              <a:spcBef>
                <a:spcPct val="0"/>
              </a:spcBef>
            </a:pPr>
            <a:r>
              <a:rPr lang="en-US" sz="2799">
                <a:solidFill>
                  <a:srgbClr val="000000"/>
                </a:solidFill>
                <a:latin typeface="Montserrat Classic Bold"/>
              </a:rPr>
              <a:t>Technological addiction</a:t>
            </a:r>
          </a:p>
        </p:txBody>
      </p:sp>
      <p:sp>
        <p:nvSpPr>
          <p:cNvPr name="TextBox 20" id="20"/>
          <p:cNvSpPr txBox="true"/>
          <p:nvPr/>
        </p:nvSpPr>
        <p:spPr>
          <a:xfrm rot="0">
            <a:off x="9539350" y="5266404"/>
            <a:ext cx="3044404" cy="2776732"/>
          </a:xfrm>
          <a:prstGeom prst="rect">
            <a:avLst/>
          </a:prstGeom>
        </p:spPr>
        <p:txBody>
          <a:bodyPr anchor="t" rtlCol="false" tIns="0" lIns="0" bIns="0" rIns="0">
            <a:spAutoFit/>
          </a:bodyPr>
          <a:lstStyle/>
          <a:p>
            <a:pPr marL="0" indent="0" lvl="0">
              <a:lnSpc>
                <a:spcPts val="3150"/>
              </a:lnSpc>
              <a:spcBef>
                <a:spcPct val="0"/>
              </a:spcBef>
            </a:pPr>
            <a:r>
              <a:rPr lang="en-US" sz="2100">
                <a:solidFill>
                  <a:srgbClr val="000000"/>
                </a:solidFill>
                <a:latin typeface="Montserrat"/>
              </a:rPr>
              <a:t>Over-reliance on technology such as ChatGPT can reduce people's ability to solve problems or communicate with each other.</a:t>
            </a:r>
          </a:p>
        </p:txBody>
      </p:sp>
      <p:sp>
        <p:nvSpPr>
          <p:cNvPr name="TextBox 21" id="21"/>
          <p:cNvSpPr txBox="true"/>
          <p:nvPr/>
        </p:nvSpPr>
        <p:spPr>
          <a:xfrm rot="0">
            <a:off x="13606489" y="3898121"/>
            <a:ext cx="2657633" cy="907361"/>
          </a:xfrm>
          <a:prstGeom prst="rect">
            <a:avLst/>
          </a:prstGeom>
        </p:spPr>
        <p:txBody>
          <a:bodyPr anchor="t" rtlCol="false" tIns="0" lIns="0" bIns="0" rIns="0">
            <a:spAutoFit/>
          </a:bodyPr>
          <a:lstStyle/>
          <a:p>
            <a:pPr algn="ctr" marL="0" indent="0" lvl="0">
              <a:lnSpc>
                <a:spcPts val="3639"/>
              </a:lnSpc>
              <a:spcBef>
                <a:spcPct val="0"/>
              </a:spcBef>
            </a:pPr>
            <a:r>
              <a:rPr lang="en-US" sz="2799">
                <a:solidFill>
                  <a:srgbClr val="000000"/>
                </a:solidFill>
                <a:latin typeface="Montserrat Classic Bold"/>
              </a:rPr>
              <a:t>Privacy and security</a:t>
            </a:r>
          </a:p>
        </p:txBody>
      </p:sp>
      <p:sp>
        <p:nvSpPr>
          <p:cNvPr name="TextBox 22" id="22"/>
          <p:cNvSpPr txBox="true"/>
          <p:nvPr/>
        </p:nvSpPr>
        <p:spPr>
          <a:xfrm rot="0">
            <a:off x="13343185" y="5000046"/>
            <a:ext cx="3168461" cy="1483249"/>
          </a:xfrm>
          <a:prstGeom prst="rect">
            <a:avLst/>
          </a:prstGeom>
        </p:spPr>
        <p:txBody>
          <a:bodyPr anchor="t" rtlCol="false" tIns="0" lIns="0" bIns="0" rIns="0">
            <a:spAutoFit/>
          </a:bodyPr>
          <a:lstStyle/>
          <a:p>
            <a:pPr marL="0" indent="0" lvl="0">
              <a:lnSpc>
                <a:spcPts val="2936"/>
              </a:lnSpc>
              <a:spcBef>
                <a:spcPct val="0"/>
              </a:spcBef>
            </a:pPr>
            <a:r>
              <a:rPr lang="en-US" sz="1957">
                <a:solidFill>
                  <a:srgbClr val="000000"/>
                </a:solidFill>
                <a:latin typeface="Montserrat"/>
              </a:rPr>
              <a:t>Questions containing personal or sensitive information may lead to privacy issues.</a:t>
            </a:r>
          </a:p>
        </p:txBody>
      </p:sp>
      <p:sp>
        <p:nvSpPr>
          <p:cNvPr name="TextBox 23" id="23"/>
          <p:cNvSpPr txBox="true"/>
          <p:nvPr/>
        </p:nvSpPr>
        <p:spPr>
          <a:xfrm rot="0">
            <a:off x="4227158" y="9205944"/>
            <a:ext cx="8975721" cy="865832"/>
          </a:xfrm>
          <a:prstGeom prst="rect">
            <a:avLst/>
          </a:prstGeom>
        </p:spPr>
        <p:txBody>
          <a:bodyPr anchor="t" rtlCol="false" tIns="0" lIns="0" bIns="0" rIns="0">
            <a:spAutoFit/>
          </a:bodyPr>
          <a:lstStyle/>
          <a:p>
            <a:pPr algn="ctr" marL="0" indent="0" lvl="0">
              <a:lnSpc>
                <a:spcPts val="6375"/>
              </a:lnSpc>
              <a:spcBef>
                <a:spcPct val="0"/>
              </a:spcBef>
            </a:pPr>
            <a:r>
              <a:rPr lang="en-US" sz="6312">
                <a:solidFill>
                  <a:srgbClr val="000000"/>
                </a:solidFill>
                <a:latin typeface="Bebas Neue Bold"/>
              </a:rPr>
              <a:t>Problems with AI</a:t>
            </a:r>
          </a:p>
        </p:txBody>
      </p:sp>
      <p:sp>
        <p:nvSpPr>
          <p:cNvPr name="TextBox 24" id="24"/>
          <p:cNvSpPr txBox="true"/>
          <p:nvPr/>
        </p:nvSpPr>
        <p:spPr>
          <a:xfrm rot="0">
            <a:off x="5670805" y="4043002"/>
            <a:ext cx="3044213" cy="907361"/>
          </a:xfrm>
          <a:prstGeom prst="rect">
            <a:avLst/>
          </a:prstGeom>
        </p:spPr>
        <p:txBody>
          <a:bodyPr anchor="t" rtlCol="false" tIns="0" lIns="0" bIns="0" rIns="0">
            <a:spAutoFit/>
          </a:bodyPr>
          <a:lstStyle/>
          <a:p>
            <a:pPr algn="ctr">
              <a:lnSpc>
                <a:spcPts val="3639"/>
              </a:lnSpc>
            </a:pPr>
            <a:r>
              <a:rPr lang="en-US" sz="2799">
                <a:solidFill>
                  <a:srgbClr val="000000"/>
                </a:solidFill>
                <a:latin typeface="Montserrat Classic Bold"/>
              </a:rPr>
              <a:t>Ethical issues, </a:t>
            </a:r>
          </a:p>
          <a:p>
            <a:pPr algn="ctr" marL="0" indent="0" lvl="0">
              <a:lnSpc>
                <a:spcPts val="3639"/>
              </a:lnSpc>
              <a:spcBef>
                <a:spcPct val="0"/>
              </a:spcBef>
            </a:pPr>
            <a:r>
              <a:rPr lang="en-US" sz="2799">
                <a:solidFill>
                  <a:srgbClr val="000000"/>
                </a:solidFill>
                <a:latin typeface="Montserrat Classic Bold"/>
              </a:rPr>
              <a:t>discrimination</a:t>
            </a:r>
          </a:p>
        </p:txBody>
      </p:sp>
      <p:sp>
        <p:nvSpPr>
          <p:cNvPr name="TextBox 25" id="25"/>
          <p:cNvSpPr txBox="true"/>
          <p:nvPr/>
        </p:nvSpPr>
        <p:spPr>
          <a:xfrm rot="0">
            <a:off x="5672331" y="5277199"/>
            <a:ext cx="3044309" cy="2776732"/>
          </a:xfrm>
          <a:prstGeom prst="rect">
            <a:avLst/>
          </a:prstGeom>
        </p:spPr>
        <p:txBody>
          <a:bodyPr anchor="t" rtlCol="false" tIns="0" lIns="0" bIns="0" rIns="0">
            <a:spAutoFit/>
          </a:bodyPr>
          <a:lstStyle/>
          <a:p>
            <a:pPr>
              <a:lnSpc>
                <a:spcPts val="3150"/>
              </a:lnSpc>
            </a:pPr>
            <a:r>
              <a:rPr lang="en-US" sz="2100">
                <a:solidFill>
                  <a:srgbClr val="000000"/>
                </a:solidFill>
                <a:latin typeface="Montserrat"/>
              </a:rPr>
              <a:t>ChatGPT can be misused for</a:t>
            </a:r>
          </a:p>
          <a:p>
            <a:pPr>
              <a:lnSpc>
                <a:spcPts val="3150"/>
              </a:lnSpc>
            </a:pPr>
            <a:r>
              <a:rPr lang="en-US" sz="2100">
                <a:solidFill>
                  <a:srgbClr val="000000"/>
                </a:solidFill>
                <a:latin typeface="Montserrat"/>
              </a:rPr>
              <a:t>spreading misinformation.</a:t>
            </a:r>
          </a:p>
          <a:p>
            <a:pPr marL="0" indent="0" lvl="0">
              <a:lnSpc>
                <a:spcPts val="3150"/>
              </a:lnSpc>
              <a:spcBef>
                <a:spcPct val="0"/>
              </a:spcBef>
            </a:pPr>
            <a:r>
              <a:rPr lang="en-US" sz="2100">
                <a:solidFill>
                  <a:srgbClr val="000000"/>
                </a:solidFill>
                <a:latin typeface="Montserrat"/>
              </a:rPr>
              <a:t>AI algorithms can reflect social biases and stereotypes.</a:t>
            </a:r>
          </a:p>
        </p:txBody>
      </p:sp>
      <p:sp>
        <p:nvSpPr>
          <p:cNvPr name="TextBox 26" id="26"/>
          <p:cNvSpPr txBox="true"/>
          <p:nvPr/>
        </p:nvSpPr>
        <p:spPr>
          <a:xfrm rot="0">
            <a:off x="13406464" y="6644354"/>
            <a:ext cx="2657633" cy="450215"/>
          </a:xfrm>
          <a:prstGeom prst="rect">
            <a:avLst/>
          </a:prstGeom>
        </p:spPr>
        <p:txBody>
          <a:bodyPr anchor="t" rtlCol="false" tIns="0" lIns="0" bIns="0" rIns="0">
            <a:spAutoFit/>
          </a:bodyPr>
          <a:lstStyle/>
          <a:p>
            <a:pPr algn="ctr" marL="0" indent="0" lvl="0">
              <a:lnSpc>
                <a:spcPts val="3639"/>
              </a:lnSpc>
              <a:spcBef>
                <a:spcPct val="0"/>
              </a:spcBef>
            </a:pPr>
            <a:r>
              <a:rPr lang="en-US" sz="2799">
                <a:solidFill>
                  <a:srgbClr val="000000"/>
                </a:solidFill>
                <a:latin typeface="Montserrat Classic Bold"/>
              </a:rPr>
              <a:t>Deep fakes</a:t>
            </a:r>
          </a:p>
        </p:txBody>
      </p:sp>
      <p:sp>
        <p:nvSpPr>
          <p:cNvPr name="TextBox 27" id="27"/>
          <p:cNvSpPr txBox="true"/>
          <p:nvPr/>
        </p:nvSpPr>
        <p:spPr>
          <a:xfrm rot="0">
            <a:off x="13279671" y="7226649"/>
            <a:ext cx="3311269" cy="1394596"/>
          </a:xfrm>
          <a:prstGeom prst="rect">
            <a:avLst/>
          </a:prstGeom>
        </p:spPr>
        <p:txBody>
          <a:bodyPr anchor="t" rtlCol="false" tIns="0" lIns="0" bIns="0" rIns="0">
            <a:spAutoFit/>
          </a:bodyPr>
          <a:lstStyle/>
          <a:p>
            <a:pPr algn="l" marL="0" indent="0" lvl="0">
              <a:lnSpc>
                <a:spcPts val="2827"/>
              </a:lnSpc>
              <a:spcBef>
                <a:spcPct val="0"/>
              </a:spcBef>
            </a:pPr>
            <a:r>
              <a:rPr lang="en-US" sz="1885" u="sng">
                <a:solidFill>
                  <a:srgbClr val="000000"/>
                </a:solidFill>
                <a:latin typeface="Montserrat"/>
                <a:hlinkClick r:id="rId7" tooltip="https://www.youtube.com/watch?v=gLoI9hAX9dw"/>
              </a:rPr>
              <a:t> Manipulation of visual and audio content, with the help of artificial intelligence.</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BD59"/>
        </a:solidFill>
      </p:bgPr>
    </p:bg>
    <p:spTree>
      <p:nvGrpSpPr>
        <p:cNvPr id="1" name=""/>
        <p:cNvGrpSpPr/>
        <p:nvPr/>
      </p:nvGrpSpPr>
      <p:grpSpPr>
        <a:xfrm>
          <a:off x="0" y="0"/>
          <a:ext cx="0" cy="0"/>
          <a:chOff x="0" y="0"/>
          <a:chExt cx="0" cy="0"/>
        </a:xfrm>
      </p:grpSpPr>
      <p:sp>
        <p:nvSpPr>
          <p:cNvPr name="Freeform 2" id="2"/>
          <p:cNvSpPr/>
          <p:nvPr/>
        </p:nvSpPr>
        <p:spPr>
          <a:xfrm flipH="false" flipV="false" rot="0">
            <a:off x="-597413" y="2913989"/>
            <a:ext cx="8078492" cy="7866432"/>
          </a:xfrm>
          <a:custGeom>
            <a:avLst/>
            <a:gdLst/>
            <a:ahLst/>
            <a:cxnLst/>
            <a:rect r="r" b="b" t="t" l="l"/>
            <a:pathLst>
              <a:path h="7866432" w="8078492">
                <a:moveTo>
                  <a:pt x="0" y="0"/>
                </a:moveTo>
                <a:lnTo>
                  <a:pt x="8078492" y="0"/>
                </a:lnTo>
                <a:lnTo>
                  <a:pt x="8078492" y="7866432"/>
                </a:lnTo>
                <a:lnTo>
                  <a:pt x="0" y="786643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6817250" y="4198385"/>
            <a:ext cx="12188153" cy="6582036"/>
          </a:xfrm>
          <a:custGeom>
            <a:avLst/>
            <a:gdLst/>
            <a:ahLst/>
            <a:cxnLst/>
            <a:rect r="r" b="b" t="t" l="l"/>
            <a:pathLst>
              <a:path h="6582036" w="12188153">
                <a:moveTo>
                  <a:pt x="0" y="0"/>
                </a:moveTo>
                <a:lnTo>
                  <a:pt x="12188153" y="0"/>
                </a:lnTo>
                <a:lnTo>
                  <a:pt x="12188153" y="6582036"/>
                </a:lnTo>
                <a:lnTo>
                  <a:pt x="0" y="6582036"/>
                </a:lnTo>
                <a:lnTo>
                  <a:pt x="0" y="0"/>
                </a:lnTo>
                <a:close/>
              </a:path>
            </a:pathLst>
          </a:custGeom>
          <a:blipFill>
            <a:blip r:embed="rId5"/>
            <a:stretch>
              <a:fillRect l="0" t="0" r="0" b="0"/>
            </a:stretch>
          </a:blipFill>
        </p:spPr>
      </p:sp>
      <p:sp>
        <p:nvSpPr>
          <p:cNvPr name="TextBox 4" id="4"/>
          <p:cNvSpPr txBox="true"/>
          <p:nvPr/>
        </p:nvSpPr>
        <p:spPr>
          <a:xfrm rot="0">
            <a:off x="5404436" y="514488"/>
            <a:ext cx="5790472" cy="1536508"/>
          </a:xfrm>
          <a:prstGeom prst="rect">
            <a:avLst/>
          </a:prstGeom>
        </p:spPr>
        <p:txBody>
          <a:bodyPr anchor="t" rtlCol="false" tIns="0" lIns="0" bIns="0" rIns="0">
            <a:spAutoFit/>
          </a:bodyPr>
          <a:lstStyle/>
          <a:p>
            <a:pPr algn="ctr" marL="0" indent="0" lvl="0">
              <a:lnSpc>
                <a:spcPts val="12495"/>
              </a:lnSpc>
              <a:spcBef>
                <a:spcPct val="0"/>
              </a:spcBef>
            </a:pPr>
            <a:r>
              <a:rPr lang="en-US" sz="8925">
                <a:solidFill>
                  <a:srgbClr val="00FFFF"/>
                </a:solidFill>
                <a:latin typeface="VT323"/>
              </a:rPr>
              <a:t>ENGINEERING</a:t>
            </a:r>
          </a:p>
        </p:txBody>
      </p:sp>
      <p:sp>
        <p:nvSpPr>
          <p:cNvPr name="TextBox 5" id="5"/>
          <p:cNvSpPr txBox="true"/>
          <p:nvPr/>
        </p:nvSpPr>
        <p:spPr>
          <a:xfrm rot="0">
            <a:off x="546597" y="616922"/>
            <a:ext cx="5790472" cy="1434074"/>
          </a:xfrm>
          <a:prstGeom prst="rect">
            <a:avLst/>
          </a:prstGeom>
        </p:spPr>
        <p:txBody>
          <a:bodyPr anchor="t" rtlCol="false" tIns="0" lIns="0" bIns="0" rIns="0">
            <a:spAutoFit/>
          </a:bodyPr>
          <a:lstStyle/>
          <a:p>
            <a:pPr algn="ctr" marL="0" indent="0" lvl="0">
              <a:lnSpc>
                <a:spcPts val="11708"/>
              </a:lnSpc>
              <a:spcBef>
                <a:spcPct val="0"/>
              </a:spcBef>
            </a:pPr>
            <a:r>
              <a:rPr lang="en-US" sz="8362">
                <a:solidFill>
                  <a:srgbClr val="00FFFF"/>
                </a:solidFill>
                <a:latin typeface="Proxima Nova Condensed Bold"/>
              </a:rPr>
              <a:t>PROMPT</a:t>
            </a:r>
          </a:p>
        </p:txBody>
      </p:sp>
      <p:sp>
        <p:nvSpPr>
          <p:cNvPr name="TextBox 6" id="6"/>
          <p:cNvSpPr txBox="true"/>
          <p:nvPr/>
        </p:nvSpPr>
        <p:spPr>
          <a:xfrm rot="0">
            <a:off x="4819405" y="2157726"/>
            <a:ext cx="13468595" cy="1163956"/>
          </a:xfrm>
          <a:prstGeom prst="rect">
            <a:avLst/>
          </a:prstGeom>
        </p:spPr>
        <p:txBody>
          <a:bodyPr anchor="t" rtlCol="false" tIns="0" lIns="0" bIns="0" rIns="0">
            <a:spAutoFit/>
          </a:bodyPr>
          <a:lstStyle/>
          <a:p>
            <a:pPr algn="ctr">
              <a:lnSpc>
                <a:spcPts val="4799"/>
              </a:lnSpc>
              <a:spcBef>
                <a:spcPct val="0"/>
              </a:spcBef>
            </a:pPr>
            <a:r>
              <a:rPr lang="en-US" sz="3199">
                <a:solidFill>
                  <a:srgbClr val="32393F"/>
                </a:solidFill>
                <a:latin typeface="Montserrat"/>
              </a:rPr>
              <a:t>The process of text structuring, when communicating with ChatGPT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DAF0OHLGJJs</dc:identifier>
  <dcterms:modified xsi:type="dcterms:W3CDTF">2011-08-01T06:04:30Z</dcterms:modified>
  <cp:revision>1</cp:revision>
  <dc:title>Artificial Intelligence (AI) ENGLISH</dc:title>
</cp:coreProperties>
</file>