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val 17"/>
          <p:cNvSpPr/>
          <p:nvPr/>
        </p:nvSpPr>
        <p:spPr>
          <a:xfrm>
            <a:off x="-812800" y="8077200"/>
            <a:ext cx="5283200" cy="5283200"/>
          </a:xfrm>
          <a:prstGeom prst="ellipse">
            <a:avLst/>
          </a:pr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57" name="Oval 38"/>
          <p:cNvSpPr/>
          <p:nvPr/>
        </p:nvSpPr>
        <p:spPr>
          <a:xfrm>
            <a:off x="22961040" y="-190506"/>
            <a:ext cx="5080001" cy="5080001"/>
          </a:xfrm>
          <a:prstGeom prst="ellipse">
            <a:avLst/>
          </a:prstGeom>
          <a:ln w="254000">
            <a:solidFill>
              <a:srgbClr val="90D4D2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58" name="Rectangle 15"/>
          <p:cNvSpPr/>
          <p:nvPr/>
        </p:nvSpPr>
        <p:spPr>
          <a:xfrm>
            <a:off x="970035" y="917529"/>
            <a:ext cx="22443930" cy="11880942"/>
          </a:xfrm>
          <a:prstGeom prst="rect">
            <a:avLst/>
          </a:prstGeom>
          <a:ln w="254000" cap="sq">
            <a:solidFill>
              <a:srgbClr val="604A7B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_Custom Layout"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4"/>
          <p:cNvSpPr/>
          <p:nvPr/>
        </p:nvSpPr>
        <p:spPr>
          <a:xfrm>
            <a:off x="19138155" y="-91880"/>
            <a:ext cx="5253137" cy="1574803"/>
          </a:xfrm>
          <a:prstGeom prst="rect">
            <a:avLst/>
          </a:prstGeom>
          <a:solidFill>
            <a:srgbClr val="F96A6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/>
          <p:nvPr/>
        </p:nvSpPr>
        <p:spPr>
          <a:xfrm>
            <a:off x="0" y="-3"/>
            <a:ext cx="7315200" cy="1574804"/>
          </a:xfrm>
          <a:prstGeom prst="rect">
            <a:avLst/>
          </a:prstGeom>
          <a:solidFill>
            <a:srgbClr val="F96A6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75" name="Oval 3"/>
          <p:cNvSpPr/>
          <p:nvPr/>
        </p:nvSpPr>
        <p:spPr>
          <a:xfrm>
            <a:off x="355600" y="355600"/>
            <a:ext cx="4724400" cy="4724400"/>
          </a:xfrm>
          <a:prstGeom prst="ellipse">
            <a:avLst/>
          </a:prstGeom>
          <a:solidFill>
            <a:srgbClr val="3B80B5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76" name="PUT THE TITLE HERE"/>
          <p:cNvSpPr txBox="1"/>
          <p:nvPr>
            <p:ph type="title" hasCustomPrompt="1"/>
          </p:nvPr>
        </p:nvSpPr>
        <p:spPr>
          <a:xfrm>
            <a:off x="2438400" y="1778000"/>
            <a:ext cx="7315200" cy="3302000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pc="0" sz="72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PUT THE TITLE HERE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_Custom Layout"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10"/>
          <p:cNvSpPr/>
          <p:nvPr>
            <p:ph type="pic" sz="half" idx="21"/>
          </p:nvPr>
        </p:nvSpPr>
        <p:spPr>
          <a:xfrm>
            <a:off x="0" y="2"/>
            <a:ext cx="17068800" cy="6654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5" name="breakslide"/>
          <p:cNvSpPr txBox="1"/>
          <p:nvPr>
            <p:ph type="title" hasCustomPrompt="1"/>
          </p:nvPr>
        </p:nvSpPr>
        <p:spPr>
          <a:xfrm>
            <a:off x="406400" y="7467600"/>
            <a:ext cx="6096000" cy="58928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pc="1600" sz="88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breakslide</a:t>
            </a:r>
          </a:p>
        </p:txBody>
      </p:sp>
      <p:sp>
        <p:nvSpPr>
          <p:cNvPr id="186" name="Picture Placeholder 10"/>
          <p:cNvSpPr/>
          <p:nvPr>
            <p:ph type="pic" sz="half" idx="22"/>
          </p:nvPr>
        </p:nvSpPr>
        <p:spPr>
          <a:xfrm>
            <a:off x="7289800" y="7061200"/>
            <a:ext cx="17068800" cy="665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val 17"/>
          <p:cNvSpPr/>
          <p:nvPr/>
        </p:nvSpPr>
        <p:spPr>
          <a:xfrm>
            <a:off x="-812800" y="8077200"/>
            <a:ext cx="5283200" cy="5283200"/>
          </a:xfrm>
          <a:prstGeom prst="ellipse">
            <a:avLst/>
          </a:pr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195" name="Oval 38"/>
          <p:cNvSpPr/>
          <p:nvPr/>
        </p:nvSpPr>
        <p:spPr>
          <a:xfrm>
            <a:off x="22961040" y="-190506"/>
            <a:ext cx="5080001" cy="5080001"/>
          </a:xfrm>
          <a:prstGeom prst="ellipse">
            <a:avLst/>
          </a:prstGeom>
          <a:ln w="254000">
            <a:solidFill>
              <a:srgbClr val="90D4D2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grpSp>
        <p:nvGrpSpPr>
          <p:cNvPr id="205" name="Group 1"/>
          <p:cNvGrpSpPr/>
          <p:nvPr/>
        </p:nvGrpSpPr>
        <p:grpSpPr>
          <a:xfrm>
            <a:off x="15018316" y="2620531"/>
            <a:ext cx="9974732" cy="11935712"/>
            <a:chOff x="0" y="0"/>
            <a:chExt cx="9974731" cy="11935710"/>
          </a:xfrm>
        </p:grpSpPr>
        <p:sp>
          <p:nvSpPr>
            <p:cNvPr id="196" name="Rectangle 5"/>
            <p:cNvSpPr/>
            <p:nvPr/>
          </p:nvSpPr>
          <p:spPr>
            <a:xfrm>
              <a:off x="2050484" y="2008619"/>
              <a:ext cx="5892801" cy="8064507"/>
            </a:xfrm>
            <a:prstGeom prst="rect">
              <a:avLst/>
            </a:prstGeom>
            <a:solidFill>
              <a:srgbClr val="3B80B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914400">
                <a:defRPr sz="4800">
                  <a:solidFill>
                    <a:srgbClr val="F9F9F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grpSp>
          <p:nvGrpSpPr>
            <p:cNvPr id="204" name="Group 7"/>
            <p:cNvGrpSpPr/>
            <p:nvPr/>
          </p:nvGrpSpPr>
          <p:grpSpPr>
            <a:xfrm>
              <a:off x="0" y="-1"/>
              <a:ext cx="9974732" cy="11935712"/>
              <a:chOff x="0" y="0"/>
              <a:chExt cx="9974731" cy="11935711"/>
            </a:xfrm>
          </p:grpSpPr>
          <p:sp>
            <p:nvSpPr>
              <p:cNvPr id="197" name="Rectangle 8"/>
              <p:cNvSpPr/>
              <p:nvPr/>
            </p:nvSpPr>
            <p:spPr>
              <a:xfrm rot="19800000">
                <a:off x="-406961" y="2046727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198" name="Rectangle 9"/>
              <p:cNvSpPr/>
              <p:nvPr/>
            </p:nvSpPr>
            <p:spPr>
              <a:xfrm rot="19800000">
                <a:off x="-561" y="3212837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199" name="Rectangle 10"/>
              <p:cNvSpPr/>
              <p:nvPr/>
            </p:nvSpPr>
            <p:spPr>
              <a:xfrm rot="19800000">
                <a:off x="405839" y="44025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00" name="Rectangle 11"/>
              <p:cNvSpPr/>
              <p:nvPr/>
            </p:nvSpPr>
            <p:spPr>
              <a:xfrm rot="19800000">
                <a:off x="812239" y="56217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01" name="Rectangle 12"/>
              <p:cNvSpPr/>
              <p:nvPr/>
            </p:nvSpPr>
            <p:spPr>
              <a:xfrm rot="19800000">
                <a:off x="1218639" y="68409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02" name="Rectangle 13"/>
              <p:cNvSpPr/>
              <p:nvPr/>
            </p:nvSpPr>
            <p:spPr>
              <a:xfrm rot="19800000">
                <a:off x="1625039" y="8060181"/>
                <a:ext cx="8350254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03" name="Rectangle 14"/>
              <p:cNvSpPr/>
              <p:nvPr/>
            </p:nvSpPr>
            <p:spPr>
              <a:xfrm rot="19800000">
                <a:off x="2031439" y="9279381"/>
                <a:ext cx="8350255" cy="609601"/>
              </a:xfrm>
              <a:prstGeom prst="rect">
                <a:avLst/>
              </a:pr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800">
                    <a:solidFill>
                      <a:srgbClr val="F9F9F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</p:grpSp>
      </p:grpSp>
      <p:sp>
        <p:nvSpPr>
          <p:cNvPr id="206" name="Right Triangle 29"/>
          <p:cNvSpPr/>
          <p:nvPr/>
        </p:nvSpPr>
        <p:spPr>
          <a:xfrm>
            <a:off x="609609" y="3549653"/>
            <a:ext cx="4063999" cy="30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80B5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07" name="Rectangle 15"/>
          <p:cNvSpPr/>
          <p:nvPr/>
        </p:nvSpPr>
        <p:spPr>
          <a:xfrm>
            <a:off x="2438400" y="1822454"/>
            <a:ext cx="19507200" cy="10160001"/>
          </a:xfrm>
          <a:prstGeom prst="rect">
            <a:avLst/>
          </a:prstGeom>
          <a:ln w="254000" cap="sq">
            <a:solidFill>
              <a:srgbClr val="604A7B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08" name="Right Triangle 34"/>
          <p:cNvSpPr/>
          <p:nvPr/>
        </p:nvSpPr>
        <p:spPr>
          <a:xfrm>
            <a:off x="1422409" y="2533654"/>
            <a:ext cx="4064000" cy="30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80B5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09" name="thegeometricconcept"/>
          <p:cNvSpPr txBox="1"/>
          <p:nvPr>
            <p:ph type="title" hasCustomPrompt="1"/>
          </p:nvPr>
        </p:nvSpPr>
        <p:spPr>
          <a:xfrm>
            <a:off x="3251200" y="2349498"/>
            <a:ext cx="17973674" cy="7329942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828800">
              <a:lnSpc>
                <a:spcPct val="100000"/>
              </a:lnSpc>
              <a:defRPr b="0" spc="1600" sz="120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thegeometricconcept</a:t>
            </a:r>
          </a:p>
        </p:txBody>
      </p:sp>
      <p:sp>
        <p:nvSpPr>
          <p:cNvPr id="210" name="Oval 16"/>
          <p:cNvSpPr/>
          <p:nvPr/>
        </p:nvSpPr>
        <p:spPr>
          <a:xfrm>
            <a:off x="15443200" y="8223253"/>
            <a:ext cx="2438400" cy="2438401"/>
          </a:xfrm>
          <a:prstGeom prst="ellipse">
            <a:avLst/>
          </a:prstGeom>
          <a:ln w="254000">
            <a:solidFill>
              <a:srgbClr val="FFD14F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11" name="Rectangle 42"/>
          <p:cNvSpPr/>
          <p:nvPr/>
        </p:nvSpPr>
        <p:spPr>
          <a:xfrm rot="5400000">
            <a:off x="5275229" y="10109206"/>
            <a:ext cx="422345" cy="1219201"/>
          </a:xfrm>
          <a:prstGeom prst="rect">
            <a:avLst/>
          </a:prstGeom>
          <a:solidFill>
            <a:srgbClr val="90D4D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12" name="Rectangle 48"/>
          <p:cNvSpPr/>
          <p:nvPr/>
        </p:nvSpPr>
        <p:spPr>
          <a:xfrm>
            <a:off x="18084801" y="-32306"/>
            <a:ext cx="515973" cy="3029506"/>
          </a:xfrm>
          <a:prstGeom prst="rect">
            <a:avLst/>
          </a:prstGeom>
          <a:solidFill>
            <a:srgbClr val="F96A6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13" name="Rectangle 49"/>
          <p:cNvSpPr/>
          <p:nvPr/>
        </p:nvSpPr>
        <p:spPr>
          <a:xfrm>
            <a:off x="18991225" y="-32306"/>
            <a:ext cx="515973" cy="3029506"/>
          </a:xfrm>
          <a:prstGeom prst="rect">
            <a:avLst/>
          </a:prstGeom>
          <a:solidFill>
            <a:srgbClr val="F96A6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98A8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explore.openaire.eu/search/dataprovider?datasourceId=openaire____::75f37cb1621f1768ccce5ca9d1701306" TargetMode="External"/><Relationship Id="rId3" Type="http://schemas.openxmlformats.org/officeDocument/2006/relationships/image" Target="../media/image27.png"/><Relationship Id="rId4" Type="http://schemas.openxmlformats.org/officeDocument/2006/relationships/hyperlink" Target="https://unpaywall.org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openaccessbutton.org/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hyperlink" Target="https://www.worldcat.org/search?qt=worldcat_org_all&amp;q=%22dais.sanu.ac.rs%22" TargetMode="External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11.png"/><Relationship Id="rId17" Type="http://schemas.openxmlformats.org/officeDocument/2006/relationships/image" Target="../media/image8.png"/><Relationship Id="rId18" Type="http://schemas.openxmlformats.org/officeDocument/2006/relationships/image" Target="../media/image10.png"/><Relationship Id="rId19" Type="http://schemas.openxmlformats.org/officeDocument/2006/relationships/image" Target="../media/image7.png"/><Relationship Id="rId20" Type="http://schemas.openxmlformats.org/officeDocument/2006/relationships/image" Target="../media/image9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9.png"/><Relationship Id="rId8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unpaywall.org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3" Type="http://schemas.openxmlformats.org/officeDocument/2006/relationships/hyperlink" Target="https://unpaywall.org" TargetMode="External"/><Relationship Id="rId4" Type="http://schemas.openxmlformats.org/officeDocument/2006/relationships/hyperlink" Target="https://core.ac.uk/services/discovery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enefits of repositories and how to choose the best examples to illustrate them"/>
          <p:cNvSpPr txBox="1"/>
          <p:nvPr/>
        </p:nvSpPr>
        <p:spPr>
          <a:xfrm>
            <a:off x="5139455" y="5607053"/>
            <a:ext cx="10794607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5466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Benefits of repositories and how to choose the best examples to illustrate them</a:t>
            </a:r>
          </a:p>
        </p:txBody>
      </p:sp>
      <p:pic>
        <p:nvPicPr>
          <p:cNvPr id="224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00597" y="1512114"/>
            <a:ext cx="3822701" cy="212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551" y="11784075"/>
            <a:ext cx="3822701" cy="2120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Irena Njezic"/>
          <p:cNvSpPr txBox="1"/>
          <p:nvPr/>
        </p:nvSpPr>
        <p:spPr>
          <a:xfrm>
            <a:off x="2887541" y="11123849"/>
            <a:ext cx="2096263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Irena Njezic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111;p17"/>
          <p:cNvGrpSpPr/>
          <p:nvPr/>
        </p:nvGrpSpPr>
        <p:grpSpPr>
          <a:xfrm>
            <a:off x="1117598" y="600598"/>
            <a:ext cx="22476403" cy="12622391"/>
            <a:chOff x="0" y="0"/>
            <a:chExt cx="22476401" cy="12622389"/>
          </a:xfrm>
        </p:grpSpPr>
        <p:grpSp>
          <p:nvGrpSpPr>
            <p:cNvPr id="292" name="Google Shape;112;p17"/>
            <p:cNvGrpSpPr/>
            <p:nvPr/>
          </p:nvGrpSpPr>
          <p:grpSpPr>
            <a:xfrm>
              <a:off x="6489019" y="4957510"/>
              <a:ext cx="9863816" cy="6234045"/>
              <a:chOff x="0" y="0"/>
              <a:chExt cx="9863814" cy="6234043"/>
            </a:xfrm>
          </p:grpSpPr>
          <p:sp>
            <p:nvSpPr>
              <p:cNvPr id="290" name="Shape"/>
              <p:cNvSpPr/>
              <p:nvPr/>
            </p:nvSpPr>
            <p:spPr>
              <a:xfrm>
                <a:off x="0" y="-1"/>
                <a:ext cx="9863816" cy="6234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E6ECEE"/>
              </a:solidFill>
              <a:ln w="25400" cap="flat">
                <a:solidFill>
                  <a:srgbClr val="7C889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1" name="Shape"/>
              <p:cNvSpPr/>
              <p:nvPr/>
            </p:nvSpPr>
            <p:spPr>
              <a:xfrm>
                <a:off x="500863" y="316995"/>
                <a:ext cx="9038547" cy="5292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7C889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93" name="Google Shape;113;p17"/>
            <p:cNvSpPr/>
            <p:nvPr/>
          </p:nvSpPr>
          <p:spPr>
            <a:xfrm>
              <a:off x="9511791" y="7355648"/>
              <a:ext cx="39681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66" tIns="121866" rIns="121866" bIns="121866" numCol="1" anchor="t">
              <a:spAutoFit/>
            </a:bodyPr>
            <a:lstStyle>
              <a:lvl1pPr defTabSz="2438400">
                <a:defRPr b="1" sz="4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REPOSITORY</a:t>
              </a:r>
            </a:p>
          </p:txBody>
        </p:sp>
        <p:sp>
          <p:nvSpPr>
            <p:cNvPr id="294" name="Google Shape;114;p17"/>
            <p:cNvSpPr/>
            <p:nvPr/>
          </p:nvSpPr>
          <p:spPr>
            <a:xfrm>
              <a:off x="10101349" y="5937100"/>
              <a:ext cx="2803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66" tIns="121866" rIns="121866" bIns="121866" numCol="1" anchor="t">
              <a:spAutoFit/>
            </a:bodyPr>
            <a:lstStyle>
              <a:lvl1pPr defTabSz="2438400">
                <a:defRPr b="1" sz="4200">
                  <a:solidFill>
                    <a:srgbClr val="2B608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OAI-PMH</a:t>
              </a:r>
            </a:p>
          </p:txBody>
        </p:sp>
        <p:pic>
          <p:nvPicPr>
            <p:cNvPr id="295" name="Google Shape;115;p17" descr="Google Shape;115;p17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32701" y="2499815"/>
              <a:ext cx="4073847" cy="1359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Google Shape;118;p17" descr="Google Shape;118;p17">
              <a:hlinkClick r:id="rId4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8154" y="6811680"/>
              <a:ext cx="2502225" cy="1169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Google Shape;119;p17" descr="Google Shape;119;p17">
              <a:hlinkClick r:id="rId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756611" y="2593154"/>
              <a:ext cx="719791" cy="1163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Google Shape;120;p17" descr="Google Shape;120;p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176" y="2321530"/>
              <a:ext cx="3491867" cy="756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Google Shape;121;p17" descr="Google Shape;121;p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3133303"/>
              <a:ext cx="4859179" cy="638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Google Shape;123;p17"/>
            <p:cNvSpPr/>
            <p:nvPr/>
          </p:nvSpPr>
          <p:spPr>
            <a:xfrm rot="21598444">
              <a:off x="11828307" y="8656893"/>
              <a:ext cx="32905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66" tIns="121866" rIns="121866" bIns="121866" numCol="1" anchor="t">
              <a:spAutoFit/>
            </a:bodyPr>
            <a:lstStyle>
              <a:lvl1pPr algn="l" defTabSz="2438400">
                <a:defRPr b="1" sz="42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web scraping</a:t>
              </a:r>
            </a:p>
          </p:txBody>
        </p:sp>
        <p:pic>
          <p:nvPicPr>
            <p:cNvPr id="301" name="Google Shape;124;p17" descr="Google Shape;124;p17">
              <a:hlinkClick r:id="rId1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782158" y="7299714"/>
              <a:ext cx="3685857" cy="1065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" name="Google Shape;125;p17"/>
            <p:cNvSpPr/>
            <p:nvPr/>
          </p:nvSpPr>
          <p:spPr>
            <a:xfrm rot="21596818">
              <a:off x="7295222" y="8364416"/>
              <a:ext cx="40777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66" tIns="121866" rIns="121866" bIns="121866" numCol="1" anchor="t">
              <a:spAutoFit/>
            </a:bodyPr>
            <a:lstStyle>
              <a:lvl1pPr defTabSz="2438400">
                <a:defRPr b="1" sz="4200">
                  <a:solidFill>
                    <a:srgbClr val="45552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HTML meta tags</a:t>
              </a:r>
            </a:p>
          </p:txBody>
        </p:sp>
        <p:pic>
          <p:nvPicPr>
            <p:cNvPr id="303" name="Google Shape;126;p17" descr="Google Shape;126;p1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61349" y="11533901"/>
              <a:ext cx="1163956" cy="1088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Google Shape;128;p17" descr="Google Shape;128;p1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39447" y="11352488"/>
              <a:ext cx="1357951" cy="1269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Google Shape;130;p17" descr="Google Shape;130;p17">
              <a:hlinkClick r:id="rId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09475" y="4204914"/>
              <a:ext cx="719790" cy="1163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Google Shape;134;p17"/>
            <p:cNvSpPr/>
            <p:nvPr/>
          </p:nvSpPr>
          <p:spPr>
            <a:xfrm flipH="1" rot="5400000">
              <a:off x="9547416" y="3981501"/>
              <a:ext cx="2077602" cy="183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20124D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7" name="Google Shape;135;p17"/>
            <p:cNvSpPr/>
            <p:nvPr/>
          </p:nvSpPr>
          <p:spPr>
            <a:xfrm rot="16200000">
              <a:off x="10312020" y="495016"/>
              <a:ext cx="1362401" cy="264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9" y="0"/>
                    <a:pt x="10798" y="5400"/>
                    <a:pt x="10798" y="10800"/>
                  </a:cubicBezTo>
                  <a:cubicBezTo>
                    <a:pt x="10798" y="16200"/>
                    <a:pt x="16199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8" name="Google Shape;136;p17"/>
            <p:cNvSpPr/>
            <p:nvPr/>
          </p:nvSpPr>
          <p:spPr>
            <a:xfrm rot="10800000">
              <a:off x="5887901" y="1456404"/>
              <a:ext cx="1744801" cy="17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9" name="Google Shape;137;p17"/>
            <p:cNvSpPr/>
            <p:nvPr/>
          </p:nvSpPr>
          <p:spPr>
            <a:xfrm flipH="1">
              <a:off x="5729501" y="3179605"/>
              <a:ext cx="1903201" cy="160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0" name="Google Shape;138;p17"/>
            <p:cNvSpPr/>
            <p:nvPr/>
          </p:nvSpPr>
          <p:spPr>
            <a:xfrm rot="5400000">
              <a:off x="6444716" y="2338000"/>
              <a:ext cx="2094201" cy="802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0" y="0"/>
                  </a:moveTo>
                  <a:cubicBezTo>
                    <a:pt x="3275" y="0"/>
                    <a:pt x="0" y="3213"/>
                    <a:pt x="0" y="6426"/>
                  </a:cubicBezTo>
                  <a:cubicBezTo>
                    <a:pt x="0" y="9639"/>
                    <a:pt x="5400" y="12851"/>
                    <a:pt x="10800" y="12851"/>
                  </a:cubicBezTo>
                  <a:cubicBezTo>
                    <a:pt x="16200" y="12851"/>
                    <a:pt x="21600" y="17226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1" name="Google Shape;139;p17"/>
            <p:cNvSpPr/>
            <p:nvPr/>
          </p:nvSpPr>
          <p:spPr>
            <a:xfrm rot="16200000">
              <a:off x="3077666" y="4520079"/>
              <a:ext cx="1443201" cy="31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2" name="Google Shape;140;p17"/>
            <p:cNvSpPr/>
            <p:nvPr/>
          </p:nvSpPr>
          <p:spPr>
            <a:xfrm rot="16200000">
              <a:off x="783866" y="5178979"/>
              <a:ext cx="3040001" cy="2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3" name="Google Shape;141;p17"/>
            <p:cNvSpPr/>
            <p:nvPr/>
          </p:nvSpPr>
          <p:spPr>
            <a:xfrm rot="16200000">
              <a:off x="12917416" y="2506701"/>
              <a:ext cx="2016001" cy="4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9" y="0"/>
                    <a:pt x="10799" y="5400"/>
                    <a:pt x="10799" y="10800"/>
                  </a:cubicBezTo>
                  <a:cubicBezTo>
                    <a:pt x="10799" y="16200"/>
                    <a:pt x="16199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20124D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4" name="Google Shape;142;p17"/>
            <p:cNvSpPr/>
            <p:nvPr/>
          </p:nvSpPr>
          <p:spPr>
            <a:xfrm flipH="1" rot="10800000">
              <a:off x="13026616" y="5060701"/>
              <a:ext cx="4549598" cy="132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799" y="5400"/>
                    <a:pt x="10799" y="10800"/>
                  </a:cubicBezTo>
                  <a:cubicBezTo>
                    <a:pt x="10799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5" name="Google Shape;143;p17"/>
            <p:cNvSpPr/>
            <p:nvPr/>
          </p:nvSpPr>
          <p:spPr>
            <a:xfrm>
              <a:off x="18365964" y="3158623"/>
              <a:ext cx="339040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6" name="Google Shape;144;p17"/>
            <p:cNvSpPr/>
            <p:nvPr/>
          </p:nvSpPr>
          <p:spPr>
            <a:xfrm flipH="1" rot="10800000">
              <a:off x="20679730" y="3756343"/>
              <a:ext cx="1436801" cy="130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7" name="Google Shape;145;p17"/>
            <p:cNvSpPr/>
            <p:nvPr/>
          </p:nvSpPr>
          <p:spPr>
            <a:xfrm flipH="1" rot="10800000">
              <a:off x="18365964" y="1672356"/>
              <a:ext cx="2717601" cy="150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8" name="Google Shape;146;p17"/>
            <p:cNvSpPr/>
            <p:nvPr/>
          </p:nvSpPr>
          <p:spPr>
            <a:xfrm flipH="1" rot="5400000">
              <a:off x="13687059" y="-232580"/>
              <a:ext cx="1291201" cy="403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9" name="Google Shape;147;p17"/>
            <p:cNvSpPr/>
            <p:nvPr/>
          </p:nvSpPr>
          <p:spPr>
            <a:xfrm>
              <a:off x="13026616" y="6388701"/>
              <a:ext cx="4755201" cy="144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1" y="5400"/>
                    <a:pt x="10801" y="10800"/>
                  </a:cubicBezTo>
                  <a:cubicBezTo>
                    <a:pt x="10801" y="16200"/>
                    <a:pt x="16200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07376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0" name="Google Shape;148;p17"/>
            <p:cNvSpPr/>
            <p:nvPr/>
          </p:nvSpPr>
          <p:spPr>
            <a:xfrm rot="5400000">
              <a:off x="7655708" y="9855214"/>
              <a:ext cx="2266398" cy="109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5" y="0"/>
                    <a:pt x="10809" y="5400"/>
                    <a:pt x="10809" y="10800"/>
                  </a:cubicBezTo>
                  <a:cubicBezTo>
                    <a:pt x="10809" y="16200"/>
                    <a:pt x="16205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274E1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1" name="Google Shape;149;p17"/>
            <p:cNvSpPr/>
            <p:nvPr/>
          </p:nvSpPr>
          <p:spPr>
            <a:xfrm rot="5400000">
              <a:off x="6534106" y="8552015"/>
              <a:ext cx="2084802" cy="35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5" y="0"/>
                    <a:pt x="10811" y="5400"/>
                    <a:pt x="10811" y="10800"/>
                  </a:cubicBezTo>
                  <a:cubicBezTo>
                    <a:pt x="10811" y="16200"/>
                    <a:pt x="16205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274E1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2" name="Google Shape;150;p17"/>
            <p:cNvSpPr/>
            <p:nvPr/>
          </p:nvSpPr>
          <p:spPr>
            <a:xfrm flipH="1">
              <a:off x="3622506" y="9267616"/>
              <a:ext cx="5712002" cy="2502401"/>
            </a:xfrm>
            <a:prstGeom prst="line">
              <a:avLst/>
            </a:prstGeom>
            <a:noFill/>
            <a:ln w="76200" cap="flat">
              <a:solidFill>
                <a:srgbClr val="274E1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3" name="Google Shape;151;p17"/>
            <p:cNvSpPr/>
            <p:nvPr/>
          </p:nvSpPr>
          <p:spPr>
            <a:xfrm flipH="1" rot="16200000">
              <a:off x="14245378" y="8788493"/>
              <a:ext cx="1504802" cy="304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857CCE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4" name="Google Shape;152;p17"/>
            <p:cNvSpPr/>
            <p:nvPr/>
          </p:nvSpPr>
          <p:spPr>
            <a:xfrm flipH="1" rot="16200000">
              <a:off x="12750179" y="10283693"/>
              <a:ext cx="2030401" cy="5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2" y="0"/>
                    <a:pt x="10803" y="5400"/>
                    <a:pt x="10803" y="10800"/>
                  </a:cubicBezTo>
                  <a:cubicBezTo>
                    <a:pt x="10803" y="16200"/>
                    <a:pt x="16202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857CCE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Google Shape;153;p17"/>
            <p:cNvSpPr/>
            <p:nvPr/>
          </p:nvSpPr>
          <p:spPr>
            <a:xfrm flipH="1" rot="16200000">
              <a:off x="10534507" y="8067615"/>
              <a:ext cx="2322401" cy="472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5" y="0"/>
                    <a:pt x="10811" y="5400"/>
                    <a:pt x="10811" y="10800"/>
                  </a:cubicBezTo>
                  <a:cubicBezTo>
                    <a:pt x="10811" y="16200"/>
                    <a:pt x="16205" y="216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274E1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>
                <a:defRPr sz="3600">
                  <a:solidFill>
                    <a:srgbClr val="1E212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326" name="Untitled.png" descr="Untitled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95984" y="11021266"/>
              <a:ext cx="1587501" cy="158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Unknown-2.png" descr="Unknown-2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76810" y="0"/>
              <a:ext cx="6591301" cy="1231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9" name="Unknown.png" descr="Unknown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873630" y="628085"/>
            <a:ext cx="4812063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Unknown-2.png" descr="Unknown-2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4079101" y="2327520"/>
            <a:ext cx="5709075" cy="3197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Unknown-1.png" descr="Unknown-1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9759882" y="280044"/>
            <a:ext cx="4253514" cy="2160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Unknown-1.png" descr="Unknown-1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8690480" y="4604586"/>
            <a:ext cx="2900584" cy="1732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Unknown-4.png" descr="Unknown-4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2793671" y="12273619"/>
            <a:ext cx="3899359" cy="109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Google-logo-500x281.png" descr="Google-logo-500x281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7852429" y="10772672"/>
            <a:ext cx="3844815" cy="2160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Unknown.png" descr="Unknown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-128581" y="12795363"/>
            <a:ext cx="2738379" cy="958434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Based on https://www.napd.lu.lv/fileadmin/user_upload/lu_portal/projekti/napd/Zinas/2_EOSC_20191105_MSevkusic.pptx.pdf"/>
          <p:cNvSpPr txBox="1"/>
          <p:nvPr/>
        </p:nvSpPr>
        <p:spPr>
          <a:xfrm>
            <a:off x="2782820" y="13333726"/>
            <a:ext cx="173382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Based on https://www.napd.lu.lv/fileadmin/user_upload/lu_portal/projekti/napd/Zinas/2_EOSC_20191105_MSevkusic.pptx.pdf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160;p18"/>
          <p:cNvSpPr txBox="1"/>
          <p:nvPr/>
        </p:nvSpPr>
        <p:spPr>
          <a:xfrm rot="1800040">
            <a:off x="7873121" y="5817399"/>
            <a:ext cx="3445659" cy="6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 b="1" sz="2800">
                <a:solidFill>
                  <a:srgbClr val="4555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HTML meta tags</a:t>
            </a:r>
          </a:p>
        </p:txBody>
      </p:sp>
      <p:pic>
        <p:nvPicPr>
          <p:cNvPr id="339" name="Google Shape;162;p18" descr="Google Shape;162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3487" y="9546298"/>
            <a:ext cx="1152129" cy="115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Google Shape;165;p18" descr="Google Shape;165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7210" y="9354277"/>
            <a:ext cx="1344150" cy="1344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Google Shape;166;p18" descr="Google Shape;166;p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39871" y="3017573"/>
            <a:ext cx="2698487" cy="268073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Google Shape;168;p18"/>
          <p:cNvSpPr txBox="1"/>
          <p:nvPr/>
        </p:nvSpPr>
        <p:spPr>
          <a:xfrm rot="19800178">
            <a:off x="13238069" y="6329555"/>
            <a:ext cx="3228446" cy="786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algn="l" defTabSz="2438400">
              <a:defRPr b="1" sz="4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web scraping</a:t>
            </a:r>
          </a:p>
        </p:txBody>
      </p:sp>
      <p:sp>
        <p:nvSpPr>
          <p:cNvPr id="354" name="Google Shape;170;p18"/>
          <p:cNvSpPr/>
          <p:nvPr/>
        </p:nvSpPr>
        <p:spPr>
          <a:xfrm>
            <a:off x="3486702" y="6210526"/>
            <a:ext cx="5513173" cy="1473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76200">
            <a:solidFill>
              <a:srgbClr val="274E13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55" name="Google Shape;171;p18"/>
          <p:cNvSpPr/>
          <p:nvPr/>
        </p:nvSpPr>
        <p:spPr>
          <a:xfrm>
            <a:off x="6387703" y="6333274"/>
            <a:ext cx="2824772" cy="302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76200">
            <a:solidFill>
              <a:srgbClr val="274E13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56" name="Google Shape;172;p18"/>
          <p:cNvSpPr/>
          <p:nvPr/>
        </p:nvSpPr>
        <p:spPr>
          <a:xfrm>
            <a:off x="8342126" y="6405494"/>
            <a:ext cx="995434" cy="314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76200">
            <a:solidFill>
              <a:srgbClr val="274E13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57" name="Google Shape;173;p18"/>
          <p:cNvSpPr/>
          <p:nvPr/>
        </p:nvSpPr>
        <p:spPr>
          <a:xfrm>
            <a:off x="15378266" y="6935104"/>
            <a:ext cx="3149447" cy="253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857CCE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58" name="Google Shape;174;p18"/>
          <p:cNvSpPr/>
          <p:nvPr/>
        </p:nvSpPr>
        <p:spPr>
          <a:xfrm>
            <a:off x="15063470" y="7116830"/>
            <a:ext cx="104862" cy="3262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857CCE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59" name="Google Shape;175;p18"/>
          <p:cNvSpPr/>
          <p:nvPr/>
        </p:nvSpPr>
        <p:spPr>
          <a:xfrm>
            <a:off x="10825899" y="7132710"/>
            <a:ext cx="4342433" cy="3246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274E13"/>
            </a:solidFill>
            <a:tailEnd type="triangle"/>
          </a:ln>
        </p:spPr>
        <p:txBody>
          <a:bodyPr/>
          <a:lstStyle/>
          <a:p>
            <a:pPr/>
          </a:p>
        </p:txBody>
      </p:sp>
      <p:pic>
        <p:nvPicPr>
          <p:cNvPr id="349" name="Untitled.png" descr="Untitle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8603" y="7409209"/>
            <a:ext cx="15875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Google-logo-500x281.png" descr="Google-logo-500x28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299102" y="9118950"/>
            <a:ext cx="3570865" cy="2006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Unknown-4.png" descr="Unknown-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336471" y="10384123"/>
            <a:ext cx="4384824" cy="123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Unknown.png" descr="Unknown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8581" y="12795363"/>
            <a:ext cx="2738379" cy="95843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Based on https://www.napd.lu.lv/fileadmin/user_upload/lu_portal/projekti/napd/Zinas/2_EOSC_20191105_MSevkusic.pptx.pdf"/>
          <p:cNvSpPr txBox="1"/>
          <p:nvPr/>
        </p:nvSpPr>
        <p:spPr>
          <a:xfrm>
            <a:off x="2782820" y="13333726"/>
            <a:ext cx="1733824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Based on https://www.napd.lu.lv/fileadmin/user_upload/lu_portal/projekti/napd/Zinas/2_EOSC_20191105_MSevkusic.pptx.pdf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creenshot 2023-01-28 at 01.10.44.png" descr="Screenshot 2023-01-28 at 01.10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6" y="-19259"/>
            <a:ext cx="9816003" cy="695082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976 visits from 87 countries in a month"/>
          <p:cNvSpPr txBox="1"/>
          <p:nvPr/>
        </p:nvSpPr>
        <p:spPr>
          <a:xfrm>
            <a:off x="2089100" y="1118441"/>
            <a:ext cx="563179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976 visits from 87 countries in a month</a:t>
            </a:r>
          </a:p>
        </p:txBody>
      </p:sp>
      <p:pic>
        <p:nvPicPr>
          <p:cNvPr id="363" name="Screenshot 2023-01-28 at 01.13.04.png" descr="Screenshot 2023-01-28 at 01.13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2348" y="3655140"/>
            <a:ext cx="10876695" cy="7359897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Text"/>
          <p:cNvSpPr txBox="1"/>
          <p:nvPr/>
        </p:nvSpPr>
        <p:spPr>
          <a:xfrm>
            <a:off x="12092928" y="6694654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365" name="Text"/>
          <p:cNvSpPr txBox="1"/>
          <p:nvPr/>
        </p:nvSpPr>
        <p:spPr>
          <a:xfrm>
            <a:off x="12219928" y="6821654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366" name="1198 visits from 78 countries in a month"/>
          <p:cNvSpPr txBox="1"/>
          <p:nvPr/>
        </p:nvSpPr>
        <p:spPr>
          <a:xfrm>
            <a:off x="9568282" y="5494504"/>
            <a:ext cx="56848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1198 visits from 78 countries in a month</a:t>
            </a:r>
          </a:p>
        </p:txBody>
      </p:sp>
      <p:pic>
        <p:nvPicPr>
          <p:cNvPr id="367" name="Screenshot 2023-01-28 at 01.14.57.png" descr="Screenshot 2023-01-28 at 01.14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80814" y="7243864"/>
            <a:ext cx="9306192" cy="6491395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615 visits from 66 countries in a month"/>
          <p:cNvSpPr txBox="1"/>
          <p:nvPr/>
        </p:nvSpPr>
        <p:spPr>
          <a:xfrm>
            <a:off x="16941027" y="8821904"/>
            <a:ext cx="55857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615 visits from 66 countries in a month</a:t>
            </a:r>
          </a:p>
        </p:txBody>
      </p:sp>
      <p:sp>
        <p:nvSpPr>
          <p:cNvPr id="369" name="As a result"/>
          <p:cNvSpPr txBox="1"/>
          <p:nvPr/>
        </p:nvSpPr>
        <p:spPr>
          <a:xfrm>
            <a:off x="20583263" y="314521"/>
            <a:ext cx="284425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As a result</a:t>
            </a:r>
          </a:p>
        </p:txBody>
      </p:sp>
      <p:pic>
        <p:nvPicPr>
          <p:cNvPr id="370" name="Screenshot 2023-01-28 at 01.18.06.png" descr="Screenshot 2023-01-28 at 01.18.0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33" y="7891459"/>
            <a:ext cx="8521733" cy="5786852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623 visits from 40 countries in a month"/>
          <p:cNvSpPr txBox="1"/>
          <p:nvPr/>
        </p:nvSpPr>
        <p:spPr>
          <a:xfrm>
            <a:off x="1430648" y="9126704"/>
            <a:ext cx="56897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623 visits from 40 countries in a month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creenshot 2023-01-28 at 01.24.36.png" descr="Screenshot 2023-01-28 at 01.2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7277" y="4017451"/>
            <a:ext cx="10231499" cy="7776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Screenshot 2023-01-28 at 01.25.52.png" descr="Screenshot 2023-01-28 at 01.25.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7139" y="3841948"/>
            <a:ext cx="9829801" cy="756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A year ago"/>
          <p:cNvSpPr txBox="1"/>
          <p:nvPr/>
        </p:nvSpPr>
        <p:spPr>
          <a:xfrm>
            <a:off x="5350584" y="2870200"/>
            <a:ext cx="224291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A year ago</a:t>
            </a:r>
          </a:p>
        </p:txBody>
      </p:sp>
      <p:sp>
        <p:nvSpPr>
          <p:cNvPr id="376" name="Now"/>
          <p:cNvSpPr txBox="1"/>
          <p:nvPr/>
        </p:nvSpPr>
        <p:spPr>
          <a:xfrm>
            <a:off x="17829237" y="3060700"/>
            <a:ext cx="10271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Now</a:t>
            </a:r>
          </a:p>
        </p:txBody>
      </p:sp>
      <p:sp>
        <p:nvSpPr>
          <p:cNvPr id="377" name="Centralization and storage of all types of institutional output, including unpublished literature"/>
          <p:cNvSpPr txBox="1"/>
          <p:nvPr/>
        </p:nvSpPr>
        <p:spPr>
          <a:xfrm>
            <a:off x="3051486" y="1524000"/>
            <a:ext cx="1828102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2000"/>
              </a:spcBef>
              <a:defRPr sz="33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Centralization and storage of all types of institutional output, including unpublished literature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val 16"/>
          <p:cNvSpPr/>
          <p:nvPr/>
        </p:nvSpPr>
        <p:spPr>
          <a:xfrm>
            <a:off x="-787400" y="-177801"/>
            <a:ext cx="3555207" cy="3380732"/>
          </a:xfrm>
          <a:prstGeom prst="ellipse">
            <a:avLst/>
          </a:prstGeom>
          <a:ln w="254000">
            <a:solidFill>
              <a:srgbClr val="FFD14F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80" name="Oval 17"/>
          <p:cNvSpPr/>
          <p:nvPr/>
        </p:nvSpPr>
        <p:spPr>
          <a:xfrm>
            <a:off x="-3035300" y="6123731"/>
            <a:ext cx="7315200" cy="7376369"/>
          </a:xfrm>
          <a:prstGeom prst="ellipse">
            <a:avLst/>
          </a:pr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81" name="Rectangle"/>
          <p:cNvSpPr/>
          <p:nvPr/>
        </p:nvSpPr>
        <p:spPr>
          <a:xfrm>
            <a:off x="22953219" y="2469455"/>
            <a:ext cx="4974428" cy="15611228"/>
          </a:xfrm>
          <a:prstGeom prst="rect">
            <a:avLst/>
          </a:prstGeom>
          <a:solidFill>
            <a:srgbClr val="3B80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2" name="More citations of published research articles"/>
          <p:cNvSpPr txBox="1"/>
          <p:nvPr/>
        </p:nvSpPr>
        <p:spPr>
          <a:xfrm>
            <a:off x="7491380" y="457199"/>
            <a:ext cx="940124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2000"/>
              </a:spcBef>
              <a:defRPr sz="35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More citations of published research articles </a:t>
            </a:r>
            <a:br/>
          </a:p>
        </p:txBody>
      </p:sp>
      <p:pic>
        <p:nvPicPr>
          <p:cNvPr id="383" name="Screenshot 2023-01-28 at 01.33.36.png" descr="Screenshot 2023-01-28 at 01.33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4750" y="3431430"/>
            <a:ext cx="10782300" cy="763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Screenshot 2023-01-28 at 01.35.57.png" descr="Screenshot 2023-01-28 at 01.35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225" y="2453530"/>
            <a:ext cx="10769601" cy="95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vecteezy_speech-bubble-frame-blog-icon-concept-for-blog-design_7973108.png" descr="vecteezy_speech-bubble-frame-blog-icon-concept-for-blog-design_79731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3521026" y="-6747074"/>
            <a:ext cx="17676367" cy="17676367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tips!"/>
          <p:cNvSpPr txBox="1"/>
          <p:nvPr/>
        </p:nvSpPr>
        <p:spPr>
          <a:xfrm>
            <a:off x="4299531" y="1862509"/>
            <a:ext cx="203525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tips!</a:t>
            </a:r>
          </a:p>
        </p:txBody>
      </p:sp>
      <p:sp>
        <p:nvSpPr>
          <p:cNvPr id="388" name="Always use examples that are close to researchers in terms of discipline and fields of interest…"/>
          <p:cNvSpPr txBox="1"/>
          <p:nvPr/>
        </p:nvSpPr>
        <p:spPr>
          <a:xfrm>
            <a:off x="11066221" y="3848099"/>
            <a:ext cx="12984708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>
              <a:lnSpc>
                <a:spcPct val="150000"/>
              </a:lnSpc>
              <a:buSzPct val="123000"/>
              <a:buChar char="•"/>
              <a:defRPr sz="40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Always use examples that are close to researchers in terms of discipline and fields of interest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40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Make your repository a content provider for different aggregators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40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Track usage statistics of your repository</a:t>
            </a:r>
          </a:p>
        </p:txBody>
      </p:sp>
      <p:sp>
        <p:nvSpPr>
          <p:cNvPr id="389" name="Isosceles Triangle 3"/>
          <p:cNvSpPr/>
          <p:nvPr/>
        </p:nvSpPr>
        <p:spPr>
          <a:xfrm flipH="1">
            <a:off x="-19" y="7264402"/>
            <a:ext cx="24384004" cy="644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4113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0" name="Straight Connector 5"/>
          <p:cNvSpPr/>
          <p:nvPr/>
        </p:nvSpPr>
        <p:spPr>
          <a:xfrm flipH="1" flipV="1">
            <a:off x="3238499" y="6832600"/>
            <a:ext cx="5080002" cy="4064000"/>
          </a:xfrm>
          <a:prstGeom prst="line">
            <a:avLst/>
          </a:prstGeom>
          <a:ln w="254000">
            <a:solidFill>
              <a:srgbClr val="F96A62"/>
            </a:solidFill>
            <a:miter/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1A242E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1" name="Straight Connector 6"/>
          <p:cNvSpPr/>
          <p:nvPr/>
        </p:nvSpPr>
        <p:spPr>
          <a:xfrm flipH="1" flipV="1">
            <a:off x="3644899" y="8051800"/>
            <a:ext cx="5080002" cy="4064000"/>
          </a:xfrm>
          <a:prstGeom prst="line">
            <a:avLst/>
          </a:prstGeom>
          <a:ln w="254000">
            <a:solidFill>
              <a:srgbClr val="F96A62"/>
            </a:solidFill>
            <a:miter/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1A242E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2" name="Straight Connector 7"/>
          <p:cNvSpPr/>
          <p:nvPr/>
        </p:nvSpPr>
        <p:spPr>
          <a:xfrm flipH="1" flipV="1">
            <a:off x="4051299" y="9271000"/>
            <a:ext cx="5080002" cy="4064000"/>
          </a:xfrm>
          <a:prstGeom prst="line">
            <a:avLst/>
          </a:prstGeom>
          <a:ln w="254000">
            <a:solidFill>
              <a:srgbClr val="F96A62"/>
            </a:solidFill>
            <a:miter/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1A242E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6" presetID="2" grpId="2" fill="hold">
                                  <p:stCondLst>
                                    <p:cond delay="1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Class="entr" nodeType="afterEffect" presetSubtype="6" presetID="2" grpId="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Class="entr" nodeType="afterEffect" presetSubtype="6" presetID="2" grpId="4" fill="hold">
                                  <p:stCondLst>
                                    <p:cond delay="2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3"/>
      <p:bldP build="whole" bldLvl="1" animBg="1" rev="0" advAuto="0" spid="390" grpId="2"/>
      <p:bldP build="whole" bldLvl="1" animBg="1" rev="0" advAuto="0" spid="389" grpId="1"/>
      <p:bldP build="whole" bldLvl="1" animBg="1" rev="0" advAuto="0" spid="392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1"/>
          <p:cNvSpPr/>
          <p:nvPr/>
        </p:nvSpPr>
        <p:spPr>
          <a:xfrm>
            <a:off x="9550400" y="965202"/>
            <a:ext cx="5283200" cy="5283202"/>
          </a:xfrm>
          <a:prstGeom prst="rect">
            <a:avLst/>
          </a:prstGeom>
          <a:ln w="254000">
            <a:solidFill>
              <a:srgbClr val="FFD14F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5" name="Isosceles Triangle 2"/>
          <p:cNvSpPr/>
          <p:nvPr/>
        </p:nvSpPr>
        <p:spPr>
          <a:xfrm flipH="1" rot="5400000">
            <a:off x="-762000" y="761999"/>
            <a:ext cx="13716000" cy="1219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464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B80B5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6" name="Isosceles Triangle 3"/>
          <p:cNvSpPr/>
          <p:nvPr/>
        </p:nvSpPr>
        <p:spPr>
          <a:xfrm flipH="1">
            <a:off x="-2" y="7289802"/>
            <a:ext cx="24384004" cy="644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4113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7" name="Oval 4"/>
          <p:cNvSpPr/>
          <p:nvPr/>
        </p:nvSpPr>
        <p:spPr>
          <a:xfrm rot="10800000">
            <a:off x="12801616" y="7467606"/>
            <a:ext cx="4876785" cy="4876797"/>
          </a:xfrm>
          <a:prstGeom prst="ellipse">
            <a:avLst/>
          </a:prstGeom>
          <a:solidFill>
            <a:srgbClr val="90D4D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8" name="Straight Connector 5"/>
          <p:cNvSpPr/>
          <p:nvPr/>
        </p:nvSpPr>
        <p:spPr>
          <a:xfrm flipH="1" flipV="1">
            <a:off x="3555999" y="6248400"/>
            <a:ext cx="5080002" cy="4064000"/>
          </a:xfrm>
          <a:prstGeom prst="line">
            <a:avLst/>
          </a:prstGeom>
          <a:ln w="254000">
            <a:solidFill>
              <a:srgbClr val="F96A62"/>
            </a:solidFill>
            <a:miter/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1A242E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99" name="Straight Connector 6"/>
          <p:cNvSpPr/>
          <p:nvPr/>
        </p:nvSpPr>
        <p:spPr>
          <a:xfrm flipH="1" flipV="1">
            <a:off x="3962399" y="7467600"/>
            <a:ext cx="5080002" cy="4064000"/>
          </a:xfrm>
          <a:prstGeom prst="line">
            <a:avLst/>
          </a:prstGeom>
          <a:ln w="254000">
            <a:solidFill>
              <a:srgbClr val="F96A62"/>
            </a:solidFill>
            <a:miter/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1A242E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400" name="Straight Connector 7"/>
          <p:cNvSpPr/>
          <p:nvPr/>
        </p:nvSpPr>
        <p:spPr>
          <a:xfrm flipH="1" flipV="1">
            <a:off x="4368799" y="8686800"/>
            <a:ext cx="5080002" cy="4064000"/>
          </a:xfrm>
          <a:prstGeom prst="line">
            <a:avLst/>
          </a:prstGeom>
          <a:ln w="254000">
            <a:solidFill>
              <a:srgbClr val="F96A62"/>
            </a:solidFill>
            <a:miter/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1A242E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401" name="Right Triangle 8"/>
          <p:cNvSpPr/>
          <p:nvPr/>
        </p:nvSpPr>
        <p:spPr>
          <a:xfrm rot="17100000">
            <a:off x="19630375" y="1031580"/>
            <a:ext cx="4614187" cy="2763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ln w="254000">
            <a:solidFill>
              <a:srgbClr val="3B80B5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402" name="Isosceles Triangle 9"/>
          <p:cNvSpPr/>
          <p:nvPr/>
        </p:nvSpPr>
        <p:spPr>
          <a:xfrm rot="18900000">
            <a:off x="17969552" y="871807"/>
            <a:ext cx="6267057" cy="7442552"/>
          </a:xfrm>
          <a:prstGeom prst="triangle">
            <a:avLst/>
          </a:prstGeom>
          <a:solidFill>
            <a:srgbClr val="604A7B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403" name="Title 1"/>
          <p:cNvSpPr txBox="1"/>
          <p:nvPr/>
        </p:nvSpPr>
        <p:spPr>
          <a:xfrm>
            <a:off x="12611195" y="1981200"/>
            <a:ext cx="6725917" cy="353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371600">
              <a:lnSpc>
                <a:spcPct val="90000"/>
              </a:lnSpc>
              <a:defRPr b="1" spc="1200" sz="11600">
                <a:solidFill>
                  <a:srgbClr val="1A242E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thank</a:t>
            </a:r>
            <a:br/>
            <a:r>
              <a:t>you!</a:t>
            </a:r>
          </a:p>
        </p:txBody>
      </p:sp>
      <p:sp>
        <p:nvSpPr>
          <p:cNvPr id="404" name="Rectangle 11"/>
          <p:cNvSpPr/>
          <p:nvPr/>
        </p:nvSpPr>
        <p:spPr>
          <a:xfrm>
            <a:off x="23164800" y="9296406"/>
            <a:ext cx="1219200" cy="1192027"/>
          </a:xfrm>
          <a:prstGeom prst="rect">
            <a:avLst/>
          </a:prstGeom>
          <a:solidFill>
            <a:srgbClr val="F96A6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405" name="Rectangle 12"/>
          <p:cNvSpPr/>
          <p:nvPr/>
        </p:nvSpPr>
        <p:spPr>
          <a:xfrm>
            <a:off x="23164784" y="10949175"/>
            <a:ext cx="1219201" cy="1192027"/>
          </a:xfrm>
          <a:prstGeom prst="rect">
            <a:avLst/>
          </a:prstGeom>
          <a:solidFill>
            <a:srgbClr val="F96A6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Class="entr" nodeType="afterEffect" presetSubtype="6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Class="entr" nodeType="afterEffect" presetSubtype="3" presetID="2" grpId="4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Class="entr" nodeType="afterEffect" presetSubtype="2" presetID="2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2" presetID="2" grpId="6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Class="entr" nodeType="afterEffect" presetSubtype="4" presetID="2" grpId="7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Class="entr" nodeType="afterEffect" presetSubtype="6" presetID="2" grpId="8" fill="hold">
                                  <p:stCondLst>
                                    <p:cond delay="1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Class="entr" nodeType="afterEffect" presetSubtype="6" presetID="2" grpId="9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Class="entr" nodeType="afterEffect" presetSubtype="6" presetID="2" grpId="10" fill="hold">
                                  <p:stCondLst>
                                    <p:cond delay="2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55" presetClass="entr" nodeType="afterEffect" presetID="10" grpId="11" fill="hold">
                                  <p:stCondLst>
                                    <p:cond delay="2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750"/>
                            </p:stCondLst>
                            <p:childTnLst>
                              <p:par>
                                <p:cTn id="59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1"/>
      <p:bldP build="whole" bldLvl="1" animBg="1" rev="0" advAuto="0" spid="397" grpId="7"/>
      <p:bldP build="whole" bldLvl="1" animBg="1" rev="0" advAuto="0" spid="401" grpId="4"/>
      <p:bldP build="whole" bldLvl="1" animBg="1" rev="0" advAuto="0" spid="399" grpId="9"/>
      <p:bldP build="whole" bldLvl="1" animBg="1" rev="0" advAuto="0" spid="402" grpId="3"/>
      <p:bldP build="whole" bldLvl="1" animBg="1" rev="0" advAuto="0" spid="400" grpId="10"/>
      <p:bldP build="whole" bldLvl="1" animBg="1" rev="0" advAuto="0" spid="394" grpId="11"/>
      <p:bldP build="whole" bldLvl="1" animBg="1" rev="0" advAuto="0" spid="395" grpId="2"/>
      <p:bldP build="whole" bldLvl="1" animBg="1" rev="0" advAuto="0" spid="405" grpId="6"/>
      <p:bldP build="whole" bldLvl="1" animBg="1" rev="0" advAuto="0" spid="403" grpId="12"/>
      <p:bldP build="whole" bldLvl="1" animBg="1" rev="0" advAuto="0" spid="398" grpId="8"/>
      <p:bldP build="whole" bldLvl="1" animBg="1" rev="0" advAuto="0" spid="404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19"/>
          <p:cNvSpPr/>
          <p:nvPr/>
        </p:nvSpPr>
        <p:spPr>
          <a:xfrm>
            <a:off x="7937768" y="13131804"/>
            <a:ext cx="16446231" cy="581235"/>
          </a:xfrm>
          <a:prstGeom prst="rect">
            <a:avLst/>
          </a:pr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pic>
        <p:nvPicPr>
          <p:cNvPr id="229" name="vecteezy_speech-bubble-frame-blog-icon-concept-for-blog-design_7973108.png" descr="vecteezy_speech-bubble-frame-blog-icon-concept-for-blog-design_79731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1074" y="-7229674"/>
            <a:ext cx="17676367" cy="1767636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opics!"/>
          <p:cNvSpPr txBox="1"/>
          <p:nvPr/>
        </p:nvSpPr>
        <p:spPr>
          <a:xfrm>
            <a:off x="17985422" y="1017959"/>
            <a:ext cx="286575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topics!</a:t>
            </a:r>
          </a:p>
        </p:txBody>
      </p:sp>
      <p:sp>
        <p:nvSpPr>
          <p:cNvPr id="231" name="Address common questions and dilemmas…"/>
          <p:cNvSpPr txBox="1"/>
          <p:nvPr/>
        </p:nvSpPr>
        <p:spPr>
          <a:xfrm>
            <a:off x="3032353" y="6042025"/>
            <a:ext cx="13769665" cy="338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>
              <a:lnSpc>
                <a:spcPct val="150000"/>
              </a:lnSpc>
              <a:buSzPct val="123000"/>
              <a:buChar char="•"/>
              <a:defRPr sz="38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Address common questions and dilemmas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38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Benefits for researchers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38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Dissemination paths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38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Useful tools for researchers</a:t>
            </a:r>
          </a:p>
        </p:txBody>
      </p:sp>
      <p:sp>
        <p:nvSpPr>
          <p:cNvPr id="232" name="Rectangle"/>
          <p:cNvSpPr/>
          <p:nvPr/>
        </p:nvSpPr>
        <p:spPr>
          <a:xfrm>
            <a:off x="-219965" y="10826402"/>
            <a:ext cx="3769070" cy="3054996"/>
          </a:xfrm>
          <a:prstGeom prst="rect">
            <a:avLst/>
          </a:prstGeom>
          <a:solidFill>
            <a:srgbClr val="3B80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Oval 4"/>
          <p:cNvSpPr/>
          <p:nvPr/>
        </p:nvSpPr>
        <p:spPr>
          <a:xfrm rot="10800000">
            <a:off x="-558784" y="-368294"/>
            <a:ext cx="4876785" cy="4876797"/>
          </a:xfrm>
          <a:prstGeom prst="ellipse">
            <a:avLst/>
          </a:prstGeom>
          <a:solidFill>
            <a:srgbClr val="90D4D2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ight Triangle 4"/>
          <p:cNvSpPr/>
          <p:nvPr/>
        </p:nvSpPr>
        <p:spPr>
          <a:xfrm rot="10800000">
            <a:off x="17475200" y="355600"/>
            <a:ext cx="6502400" cy="629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80B5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36" name="OA Repositories vs. Social media for Researchers"/>
          <p:cNvSpPr txBox="1"/>
          <p:nvPr/>
        </p:nvSpPr>
        <p:spPr>
          <a:xfrm>
            <a:off x="5467731" y="1012825"/>
            <a:ext cx="887653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OA Repositories vs. Social media for Researchers</a:t>
            </a:r>
          </a:p>
        </p:txBody>
      </p:sp>
      <p:graphicFrame>
        <p:nvGraphicFramePr>
          <p:cNvPr id="237" name="Table"/>
          <p:cNvGraphicFramePr/>
          <p:nvPr/>
        </p:nvGraphicFramePr>
        <p:xfrm>
          <a:off x="5370562" y="3239075"/>
          <a:ext cx="9083576" cy="900858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2267719"/>
                <a:gridCol w="2267719"/>
                <a:gridCol w="2267719"/>
                <a:gridCol w="2267719"/>
              </a:tblGrid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900">
                          <a:latin typeface="Nexa Bold"/>
                          <a:ea typeface="Nexa Bold"/>
                          <a:cs typeface="Nexa Bold"/>
                          <a:sym typeface="Nexa 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Open Access Repositories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Academia.edu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ResearchGate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Supports export or harvesting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Long-term preservation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Business model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Nonprofit (usually)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Commercial. Sells job posting services, hopes to sell data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Commercial. Sells ads. job posting services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Sends you lots of emails (by default)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Wants your address book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1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Fulfills requirements of National OA policies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solidFill>
                            <a:srgbClr val="C91012"/>
                          </a:solidFill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solidFill>
                            <a:srgbClr val="C91012"/>
                          </a:solidFill>
                          <a:latin typeface="Nexa Bold"/>
                          <a:ea typeface="Nexa Bold"/>
                          <a:cs typeface="Nexa Bold"/>
                          <a:sym typeface="Nexa Bold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38" name="https://creativecommons.org/licenses/by/4.0/"/>
          <p:cNvSpPr txBox="1"/>
          <p:nvPr/>
        </p:nvSpPr>
        <p:spPr>
          <a:xfrm>
            <a:off x="6462945" y="12404724"/>
            <a:ext cx="367635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https://creativecommons.org/licenses/by/4.0/</a:t>
            </a:r>
          </a:p>
        </p:txBody>
      </p:sp>
      <p:sp>
        <p:nvSpPr>
          <p:cNvPr id="239" name="University of Carolina OSC"/>
          <p:cNvSpPr txBox="1"/>
          <p:nvPr/>
        </p:nvSpPr>
        <p:spPr>
          <a:xfrm>
            <a:off x="12174128" y="12404724"/>
            <a:ext cx="214394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University of Carolina OSC</a:t>
            </a:r>
          </a:p>
        </p:txBody>
      </p:sp>
      <p:sp>
        <p:nvSpPr>
          <p:cNvPr id="240" name="Right Triangle 8"/>
          <p:cNvSpPr/>
          <p:nvPr/>
        </p:nvSpPr>
        <p:spPr>
          <a:xfrm rot="17100000">
            <a:off x="19173175" y="7508580"/>
            <a:ext cx="4614187" cy="2763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ln w="254000">
            <a:solidFill>
              <a:srgbClr val="3B80B5"/>
            </a:solidFill>
            <a:miter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41" name="Isosceles Triangle 9"/>
          <p:cNvSpPr/>
          <p:nvPr/>
        </p:nvSpPr>
        <p:spPr>
          <a:xfrm rot="18900000">
            <a:off x="17512352" y="7348808"/>
            <a:ext cx="6267057" cy="7442551"/>
          </a:xfrm>
          <a:prstGeom prst="triangle">
            <a:avLst/>
          </a:prstGeom>
          <a:solidFill>
            <a:srgbClr val="604A7B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pic>
        <p:nvPicPr>
          <p:cNvPr id="242" name="OARSvsSNS_500.png" descr="OARSvsSNS_5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2691" y="6138256"/>
            <a:ext cx="6638328" cy="6558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3" presetID="2" grpId="2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  <p:bldP build="whole" bldLvl="1" animBg="1" rev="0" advAuto="0" spid="24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Unknown-5.png" descr="Unknown-5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46037" y="1120950"/>
            <a:ext cx="4422202" cy="294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43147" y="9067286"/>
            <a:ext cx="4178301" cy="417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Unknown-1.png" descr="Unknown-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9080" y="5256841"/>
            <a:ext cx="4253515" cy="2541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Unknown-2.png" descr="Unknown-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647801" y="9020419"/>
            <a:ext cx="5709075" cy="3197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Unknown-4.png" descr="Unknown-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533571" y="3614677"/>
            <a:ext cx="6080960" cy="1714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Unknown-1.png" descr="Unknown-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16982" y="1629483"/>
            <a:ext cx="4253514" cy="216078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Main benefits of depositing papers in an Open Access Repository:"/>
          <p:cNvSpPr txBox="1"/>
          <p:nvPr/>
        </p:nvSpPr>
        <p:spPr>
          <a:xfrm>
            <a:off x="97470" y="3807107"/>
            <a:ext cx="11480974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37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Main benefits of depositing papers in an Open Access Repository:</a:t>
            </a:r>
          </a:p>
        </p:txBody>
      </p:sp>
      <p:sp>
        <p:nvSpPr>
          <p:cNvPr id="251" name="Greater discoverability and enhanced visibility…"/>
          <p:cNvSpPr txBox="1"/>
          <p:nvPr/>
        </p:nvSpPr>
        <p:spPr>
          <a:xfrm>
            <a:off x="1084833" y="6695792"/>
            <a:ext cx="9506248" cy="372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 defTabSz="457200">
              <a:lnSpc>
                <a:spcPct val="150000"/>
              </a:lnSpc>
              <a:spcBef>
                <a:spcPts val="2000"/>
              </a:spcBef>
              <a:buSzPct val="123000"/>
              <a:buChar char="•"/>
              <a:defRPr sz="29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Greater discoverability and enhanced visibility</a:t>
            </a:r>
          </a:p>
          <a:p>
            <a:pPr marL="304800" indent="-304800" algn="l" defTabSz="457200">
              <a:lnSpc>
                <a:spcPct val="150000"/>
              </a:lnSpc>
              <a:spcBef>
                <a:spcPts val="2000"/>
              </a:spcBef>
              <a:buSzPct val="123000"/>
              <a:buChar char="•"/>
              <a:defRPr sz="29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Centralization and storage of all types of institutional output, including unpublished literature</a:t>
            </a:r>
          </a:p>
          <a:p>
            <a:pPr marL="304800" indent="-304800" algn="l" defTabSz="457200">
              <a:lnSpc>
                <a:spcPct val="150000"/>
              </a:lnSpc>
              <a:spcBef>
                <a:spcPts val="2000"/>
              </a:spcBef>
              <a:buSzPct val="123000"/>
              <a:buChar char="•"/>
              <a:defRPr sz="29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pPr>
            <a:r>
              <a:t>More citations of your published research articles </a:t>
            </a:r>
            <a:br/>
          </a:p>
        </p:txBody>
      </p:sp>
      <p:pic>
        <p:nvPicPr>
          <p:cNvPr id="252" name="Unknown.png" descr="Unknown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651630" y="6457384"/>
            <a:ext cx="5664201" cy="143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val 17"/>
          <p:cNvSpPr/>
          <p:nvPr/>
        </p:nvSpPr>
        <p:spPr>
          <a:xfrm>
            <a:off x="-812800" y="5984031"/>
            <a:ext cx="7315200" cy="7376369"/>
          </a:xfrm>
          <a:prstGeom prst="ellipse">
            <a:avLst/>
          </a:pr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55" name="Rectangle"/>
          <p:cNvSpPr/>
          <p:nvPr/>
        </p:nvSpPr>
        <p:spPr>
          <a:xfrm>
            <a:off x="17717693" y="6501209"/>
            <a:ext cx="6946054" cy="7540874"/>
          </a:xfrm>
          <a:prstGeom prst="rect">
            <a:avLst/>
          </a:prstGeom>
          <a:solidFill>
            <a:srgbClr val="3B80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56" name="Screenshot 2023-01-27 at 23.57.39.png" descr="Screenshot 2023-01-27 at 23.57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24507" y="1109860"/>
            <a:ext cx="11296384" cy="6928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creenshot 2023-01-27 at 23.55.28.png" descr="Screenshot 2023-01-27 at 23.55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07" y="47512"/>
            <a:ext cx="12781329" cy="719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Screenshot 2023-01-27 at 23.53.39.png" descr="Screenshot 2023-01-27 at 23.53.3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2535" y="6097190"/>
            <a:ext cx="3377203" cy="346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creenshot 2023-01-27 at 23.56.12.png" descr="Screenshot 2023-01-27 at 23.56.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78151" y="7384107"/>
            <a:ext cx="13195301" cy="599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Line"/>
          <p:cNvSpPr/>
          <p:nvPr/>
        </p:nvSpPr>
        <p:spPr>
          <a:xfrm flipV="1">
            <a:off x="15582900" y="4243833"/>
            <a:ext cx="1831033" cy="4074668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1" name="Line"/>
          <p:cNvSpPr/>
          <p:nvPr/>
        </p:nvSpPr>
        <p:spPr>
          <a:xfrm>
            <a:off x="8393757" y="3213827"/>
            <a:ext cx="1709987" cy="4793308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2" name="Greater discoverability and enhanced visibility"/>
          <p:cNvSpPr txBox="1"/>
          <p:nvPr/>
        </p:nvSpPr>
        <p:spPr>
          <a:xfrm>
            <a:off x="14585270" y="203199"/>
            <a:ext cx="893846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2000"/>
              </a:spcBef>
              <a:defRPr sz="32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Greater discoverability and enhanced visibility</a:t>
            </a:r>
          </a:p>
        </p:txBody>
      </p:sp>
      <p:sp>
        <p:nvSpPr>
          <p:cNvPr id="263" name="https://guidelines.readthedocs.io/_/downloads/en/latest/pdf/"/>
          <p:cNvSpPr txBox="1"/>
          <p:nvPr/>
        </p:nvSpPr>
        <p:spPr>
          <a:xfrm>
            <a:off x="18036726" y="13342879"/>
            <a:ext cx="630798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https://guidelines.readthedocs.io/_/downloads/en/latest/pdf/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>
            <a:off x="19742549" y="10699402"/>
            <a:ext cx="5879155" cy="3054996"/>
          </a:xfrm>
          <a:prstGeom prst="rect">
            <a:avLst/>
          </a:prstGeom>
          <a:solidFill>
            <a:srgbClr val="3B80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66" name="Screenshot 2023-01-28 at 00.04.14.png" descr="Screenshot 2023-01-28 at 00.0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347" y="2260293"/>
            <a:ext cx="10205014" cy="8590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shot 2023-01-28 at 00.02.09.png" descr="Screenshot 2023-01-28 at 00.02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642" y="225176"/>
            <a:ext cx="12992101" cy="1135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Screenshot 2023-01-28 at 00.02.57.png" descr="Screenshot 2023-01-28 at 00.02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1450" y="5939811"/>
            <a:ext cx="12003005" cy="746451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Greater discoverability and enhanced visibility"/>
          <p:cNvSpPr txBox="1"/>
          <p:nvPr/>
        </p:nvSpPr>
        <p:spPr>
          <a:xfrm>
            <a:off x="15155132" y="749300"/>
            <a:ext cx="783544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2000"/>
              </a:spcBef>
              <a:defRPr sz="28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Greater discoverability and enhanced visibility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creenshot 2023-01-28 at 00.51.50.png" descr="Screenshot 2023-01-28 at 00.51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64" y="19099"/>
            <a:ext cx="19735801" cy="132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Screenshot 2023-01-28 at 00.09.53.png" descr="Screenshot 2023-01-28 at 00.09.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31296" y="3117270"/>
            <a:ext cx="10528346" cy="1066654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Greater discoverability and enhanced visibility"/>
          <p:cNvSpPr txBox="1"/>
          <p:nvPr/>
        </p:nvSpPr>
        <p:spPr>
          <a:xfrm>
            <a:off x="20071670" y="1028699"/>
            <a:ext cx="427563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2000"/>
              </a:spcBef>
              <a:defRPr sz="25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Greater discoverability and enhanced visibility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reater discoverability and enhanced visibility"/>
          <p:cNvSpPr txBox="1"/>
          <p:nvPr/>
        </p:nvSpPr>
        <p:spPr>
          <a:xfrm>
            <a:off x="7052969" y="1164947"/>
            <a:ext cx="948997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2000"/>
              </a:spcBef>
              <a:defRPr sz="3400">
                <a:solidFill>
                  <a:srgbClr val="000000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pPr/>
            <a:r>
              <a:t>Greater discoverability and enhanced visibility</a:t>
            </a:r>
          </a:p>
        </p:txBody>
      </p:sp>
      <p:pic>
        <p:nvPicPr>
          <p:cNvPr id="276" name="Screenshot 2023-01-28 at 01.29.42.png" descr="Screenshot 2023-01-28 at 01.29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981" y="2615078"/>
            <a:ext cx="8550569" cy="980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Screenshot 2023-01-28 at 01.31.08.png" descr="Screenshot 2023-01-28 at 01.31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1416" y="2615078"/>
            <a:ext cx="9523604" cy="980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ine"/>
          <p:cNvSpPr/>
          <p:nvPr/>
        </p:nvSpPr>
        <p:spPr>
          <a:xfrm>
            <a:off x="9244314" y="4623527"/>
            <a:ext cx="4348548" cy="1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"/>
          <p:cNvSpPr/>
          <p:nvPr/>
        </p:nvSpPr>
        <p:spPr>
          <a:xfrm>
            <a:off x="21337193" y="-4827191"/>
            <a:ext cx="6946054" cy="7540874"/>
          </a:xfrm>
          <a:prstGeom prst="rect">
            <a:avLst/>
          </a:prstGeom>
          <a:solidFill>
            <a:srgbClr val="3B80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1" name="Oval 17"/>
          <p:cNvSpPr/>
          <p:nvPr/>
        </p:nvSpPr>
        <p:spPr>
          <a:xfrm>
            <a:off x="-1993900" y="-2240384"/>
            <a:ext cx="7315200" cy="7376369"/>
          </a:xfrm>
          <a:prstGeom prst="ellipse">
            <a:avLst/>
          </a:prstGeom>
          <a:solidFill>
            <a:srgbClr val="FFD14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pic>
        <p:nvPicPr>
          <p:cNvPr id="282" name="Screenshot 2023-01-28 at 01.46.43.png" descr="Screenshot 2023-01-28 at 01.46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9087" y="2567483"/>
            <a:ext cx="10591801" cy="129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Unpaywall and Core Discovery"/>
          <p:cNvSpPr txBox="1"/>
          <p:nvPr/>
        </p:nvSpPr>
        <p:spPr>
          <a:xfrm>
            <a:off x="9173413" y="1155244"/>
            <a:ext cx="603717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200">
                <a:solidFill>
                  <a:srgbClr val="000000"/>
                </a:solidFill>
              </a:defRPr>
            </a:pPr>
            <a:r>
              <a:rPr u="sng">
                <a:hlinkClick r:id="rId3" invalidUrl="" action="" tgtFrame="" tooltip="" history="1" highlightClick="0" endSnd="0"/>
              </a:rPr>
              <a:t>Unpaywall</a:t>
            </a:r>
            <a:r>
              <a:t> and </a:t>
            </a:r>
            <a:r>
              <a:rPr u="sng">
                <a:hlinkClick r:id="rId4" invalidUrl="" action="" tgtFrame="" tooltip="" history="1" highlightClick="0" endSnd="0"/>
              </a:rPr>
              <a:t>Core Discovery</a:t>
            </a:r>
          </a:p>
        </p:txBody>
      </p:sp>
      <p:pic>
        <p:nvPicPr>
          <p:cNvPr id="284" name="Screenshot 2023-01-28 at 01.43.51.png" descr="Screenshot 2023-01-28 at 01.43.5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1575" y="2725203"/>
            <a:ext cx="10493519" cy="10402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Screenshot 2023-01-28 at 01.44.56.png" descr="Screenshot 2023-01-28 at 01.44.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80636" y="8238269"/>
            <a:ext cx="3432007" cy="534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Screenshot 2023-01-28 at 01.45.50.png" descr="Screenshot 2023-01-28 at 01.45.5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744128" y="8296219"/>
            <a:ext cx="10655301" cy="548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Line"/>
          <p:cNvSpPr/>
          <p:nvPr/>
        </p:nvSpPr>
        <p:spPr>
          <a:xfrm>
            <a:off x="11175057" y="6376127"/>
            <a:ext cx="2975522" cy="2073028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Line"/>
          <p:cNvSpPr/>
          <p:nvPr/>
        </p:nvSpPr>
        <p:spPr>
          <a:xfrm flipV="1">
            <a:off x="11175057" y="2918948"/>
            <a:ext cx="1857674" cy="1387080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