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32" r:id="rId4"/>
  </p:sldMasterIdLst>
  <p:notesMasterIdLst>
    <p:notesMasterId r:id="rId27"/>
  </p:notesMasterIdLst>
  <p:handoutMasterIdLst>
    <p:handoutMasterId r:id="rId28"/>
  </p:handoutMasterIdLst>
  <p:sldIdLst>
    <p:sldId id="882" r:id="rId5"/>
    <p:sldId id="1008" r:id="rId6"/>
    <p:sldId id="846" r:id="rId7"/>
    <p:sldId id="734" r:id="rId8"/>
    <p:sldId id="1031" r:id="rId9"/>
    <p:sldId id="890" r:id="rId10"/>
    <p:sldId id="793" r:id="rId11"/>
    <p:sldId id="1028" r:id="rId12"/>
    <p:sldId id="795" r:id="rId13"/>
    <p:sldId id="798" r:id="rId14"/>
    <p:sldId id="1027" r:id="rId15"/>
    <p:sldId id="1041" r:id="rId16"/>
    <p:sldId id="1029" r:id="rId17"/>
    <p:sldId id="854" r:id="rId18"/>
    <p:sldId id="856" r:id="rId19"/>
    <p:sldId id="857" r:id="rId20"/>
    <p:sldId id="1030" r:id="rId21"/>
    <p:sldId id="858" r:id="rId22"/>
    <p:sldId id="1036" r:id="rId23"/>
    <p:sldId id="936" r:id="rId24"/>
    <p:sldId id="1038" r:id="rId25"/>
    <p:sldId id="1026" r:id="rId26"/>
  </p:sldIdLst>
  <p:sldSz cx="12192000" cy="6858000"/>
  <p:notesSz cx="6858000" cy="9144000"/>
  <p:embeddedFontLs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Malgun Gothic" panose="020B0503020000020004" pitchFamily="34" charset="-127"/>
      <p:regular r:id="rId33"/>
      <p:bold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Light" panose="020B0306030504020204" pitchFamily="34" charset="0"/>
      <p:regular r:id="rId39"/>
      <p: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080"/>
    <a:srgbClr val="000000"/>
    <a:srgbClr val="CCCCD8"/>
    <a:srgbClr val="4687E6"/>
    <a:srgbClr val="FFFFFF"/>
    <a:srgbClr val="2A6AC8"/>
    <a:srgbClr val="F9F9F9"/>
    <a:srgbClr val="F1F0F8"/>
    <a:srgbClr val="DCDBE0"/>
    <a:srgbClr val="E42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7" autoAdjust="0"/>
    <p:restoredTop sz="91276" autoAdjust="0"/>
  </p:normalViewPr>
  <p:slideViewPr>
    <p:cSldViewPr snapToGrid="0">
      <p:cViewPr varScale="1">
        <p:scale>
          <a:sx n="65" d="100"/>
          <a:sy n="65" d="100"/>
        </p:scale>
        <p:origin x="32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7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E3993-9B34-4DAF-8B15-0E79C484CEC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E9613C-2C1D-4F0E-96E0-224C9B863E6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 </a:t>
          </a:r>
          <a:r>
            <a:rPr lang="en-US" b="1" dirty="0"/>
            <a:t>Scientific Knowledge Graph (SKG)</a:t>
          </a:r>
          <a:r>
            <a:rPr lang="en-US" b="1" dirty="0">
              <a:latin typeface="Calibri Light" panose="020F0302020204030204"/>
            </a:rPr>
            <a:t> </a:t>
          </a:r>
          <a:endParaRPr lang="en-US" dirty="0"/>
        </a:p>
      </dgm:t>
    </dgm:pt>
    <dgm:pt modelId="{57C07C3B-4CDF-4990-AFC9-87087874842B}" type="parTrans" cxnId="{11F564CC-611A-440E-A6AF-44E52827CC62}">
      <dgm:prSet/>
      <dgm:spPr/>
      <dgm:t>
        <a:bodyPr/>
        <a:lstStyle/>
        <a:p>
          <a:endParaRPr lang="en-US"/>
        </a:p>
      </dgm:t>
    </dgm:pt>
    <dgm:pt modelId="{D5BD78C4-B48B-4FEF-AA89-4C74E37B6CA0}" type="sibTrans" cxnId="{11F564CC-611A-440E-A6AF-44E52827CC62}">
      <dgm:prSet/>
      <dgm:spPr/>
      <dgm:t>
        <a:bodyPr/>
        <a:lstStyle/>
        <a:p>
          <a:endParaRPr lang="en-US"/>
        </a:p>
      </dgm:t>
    </dgm:pt>
    <dgm:pt modelId="{F0C674FD-5B81-4BFC-B013-B1C359D438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FF0000"/>
              </a:solidFill>
            </a:rPr>
            <a:t>Timely and comprehensive coverage</a:t>
          </a:r>
          <a:r>
            <a:rPr lang="en-US" dirty="0"/>
            <a:t> of research products beyond publications</a:t>
          </a:r>
        </a:p>
      </dgm:t>
    </dgm:pt>
    <dgm:pt modelId="{C3026D67-8E33-495E-AE66-4DC3014B16EE}" type="parTrans" cxnId="{B16AE1FC-640D-4A49-A216-68D08DCEA38D}">
      <dgm:prSet/>
      <dgm:spPr/>
      <dgm:t>
        <a:bodyPr/>
        <a:lstStyle/>
        <a:p>
          <a:endParaRPr lang="en-US"/>
        </a:p>
      </dgm:t>
    </dgm:pt>
    <dgm:pt modelId="{FA5FF785-2B99-408C-8FD7-88B12B88BB7D}" type="sibTrans" cxnId="{B16AE1FC-640D-4A49-A216-68D08DCEA38D}">
      <dgm:prSet/>
      <dgm:spPr/>
      <dgm:t>
        <a:bodyPr/>
        <a:lstStyle/>
        <a:p>
          <a:endParaRPr lang="en-US"/>
        </a:p>
      </dgm:t>
    </dgm:pt>
    <dgm:pt modelId="{DA6C26C7-3697-45A7-80A5-8C58FF7F94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FF0000"/>
              </a:solidFill>
            </a:rPr>
            <a:t>Near monthly updates</a:t>
          </a:r>
        </a:p>
      </dgm:t>
    </dgm:pt>
    <dgm:pt modelId="{02AA6CBA-756B-4952-93DC-E09CF16B88D7}" type="parTrans" cxnId="{2BBD1B7F-D3BF-4419-B229-E44E226A9AC8}">
      <dgm:prSet/>
      <dgm:spPr/>
      <dgm:t>
        <a:bodyPr/>
        <a:lstStyle/>
        <a:p>
          <a:endParaRPr lang="en-US"/>
        </a:p>
      </dgm:t>
    </dgm:pt>
    <dgm:pt modelId="{25C94059-C667-409E-A466-9CB84F10A24C}" type="sibTrans" cxnId="{2BBD1B7F-D3BF-4419-B229-E44E226A9AC8}">
      <dgm:prSet/>
      <dgm:spPr/>
      <dgm:t>
        <a:bodyPr/>
        <a:lstStyle/>
        <a:p>
          <a:endParaRPr lang="en-US"/>
        </a:p>
      </dgm:t>
    </dgm:pt>
    <dgm:pt modelId="{2FC7CF28-3D1E-4312-9AF0-618588CC389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Precision, depth &amp; processing</a:t>
          </a:r>
        </a:p>
      </dgm:t>
    </dgm:pt>
    <dgm:pt modelId="{12553CF5-B44F-4E1A-B221-84ADF21624E7}" type="parTrans" cxnId="{562150F3-9CEC-472D-B06B-135EC1450346}">
      <dgm:prSet/>
      <dgm:spPr/>
      <dgm:t>
        <a:bodyPr/>
        <a:lstStyle/>
        <a:p>
          <a:endParaRPr lang="en-US"/>
        </a:p>
      </dgm:t>
    </dgm:pt>
    <dgm:pt modelId="{CAF57ECE-D89E-46D8-927F-4A44F2401CE8}" type="sibTrans" cxnId="{562150F3-9CEC-472D-B06B-135EC1450346}">
      <dgm:prSet/>
      <dgm:spPr/>
      <dgm:t>
        <a:bodyPr/>
        <a:lstStyle/>
        <a:p>
          <a:endParaRPr lang="en-US"/>
        </a:p>
      </dgm:t>
    </dgm:pt>
    <dgm:pt modelId="{6E4DFE9A-A82B-44D2-A2A3-6219ECAB72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Rigorous </a:t>
          </a:r>
          <a:r>
            <a:rPr lang="en-US" dirty="0">
              <a:solidFill>
                <a:srgbClr val="FF0000"/>
              </a:solidFill>
            </a:rPr>
            <a:t>cleaning</a:t>
          </a:r>
          <a:r>
            <a:rPr lang="en-US" dirty="0"/>
            <a:t>, </a:t>
          </a:r>
          <a:r>
            <a:rPr lang="en-US" dirty="0">
              <a:solidFill>
                <a:srgbClr val="FF0000"/>
              </a:solidFill>
            </a:rPr>
            <a:t>deduplication</a:t>
          </a:r>
          <a:r>
            <a:rPr lang="en-US" dirty="0"/>
            <a:t>, and </a:t>
          </a:r>
          <a:r>
            <a:rPr lang="en-US" dirty="0">
              <a:solidFill>
                <a:srgbClr val="FF0000"/>
              </a:solidFill>
            </a:rPr>
            <a:t>enrichment </a:t>
          </a:r>
          <a:r>
            <a:rPr lang="en-US" dirty="0"/>
            <a:t>for optimal accuracy</a:t>
          </a:r>
        </a:p>
      </dgm:t>
    </dgm:pt>
    <dgm:pt modelId="{5EE6D081-AB39-4CA5-BF99-9579170D4A37}" type="parTrans" cxnId="{1520ACFB-3B61-4FD0-AA8B-9EE9F3A18489}">
      <dgm:prSet/>
      <dgm:spPr/>
      <dgm:t>
        <a:bodyPr/>
        <a:lstStyle/>
        <a:p>
          <a:endParaRPr lang="en-US"/>
        </a:p>
      </dgm:t>
    </dgm:pt>
    <dgm:pt modelId="{911EAB64-2960-4985-9E88-E9ECD604F2CC}" type="sibTrans" cxnId="{1520ACFB-3B61-4FD0-AA8B-9EE9F3A18489}">
      <dgm:prSet/>
      <dgm:spPr/>
      <dgm:t>
        <a:bodyPr/>
        <a:lstStyle/>
        <a:p>
          <a:endParaRPr lang="en-US"/>
        </a:p>
      </dgm:t>
    </dgm:pt>
    <dgm:pt modelId="{952C6078-2438-4F22-839D-E4D7F15FC1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0000"/>
              </a:solidFill>
              <a:latin typeface="Calibri Light" panose="020F0302020204030204"/>
            </a:rPr>
            <a:t>Full-text mining of links</a:t>
          </a:r>
          <a:r>
            <a:rPr lang="en-US" dirty="0"/>
            <a:t>: Research results to projects, author affiliations, </a:t>
          </a:r>
          <a:r>
            <a:rPr lang="en-US" b="0" dirty="0"/>
            <a:t>and classifications (</a:t>
          </a:r>
          <a:r>
            <a:rPr lang="en-US" b="0" dirty="0" err="1"/>
            <a:t>FoS</a:t>
          </a:r>
          <a:r>
            <a:rPr lang="en-US" b="0" dirty="0"/>
            <a:t>, SDG)</a:t>
          </a:r>
        </a:p>
      </dgm:t>
    </dgm:pt>
    <dgm:pt modelId="{4839BDF2-EF7B-4407-8222-5B32C8083047}" type="parTrans" cxnId="{5CD469DF-38F7-42BF-B5E9-1DD76E65411A}">
      <dgm:prSet/>
      <dgm:spPr/>
      <dgm:t>
        <a:bodyPr/>
        <a:lstStyle/>
        <a:p>
          <a:endParaRPr lang="en-US"/>
        </a:p>
      </dgm:t>
    </dgm:pt>
    <dgm:pt modelId="{6CDF586E-5FF1-4E78-8018-7DB70127C0D2}" type="sibTrans" cxnId="{5CD469DF-38F7-42BF-B5E9-1DD76E65411A}">
      <dgm:prSet/>
      <dgm:spPr/>
      <dgm:t>
        <a:bodyPr/>
        <a:lstStyle/>
        <a:p>
          <a:endParaRPr lang="en-US"/>
        </a:p>
      </dgm:t>
    </dgm:pt>
    <dgm:pt modelId="{8DE8D54B-6805-4504-B8FD-E3679C32F94A}">
      <dgm:prSet/>
      <dgm:spPr/>
      <dgm:t>
        <a:bodyPr/>
        <a:lstStyle/>
        <a:p>
          <a:pPr rtl="0">
            <a:lnSpc>
              <a:spcPct val="100000"/>
            </a:lnSpc>
            <a:defRPr b="1"/>
          </a:pPr>
          <a:r>
            <a:rPr lang="en-US" b="1" dirty="0">
              <a:latin typeface="Calibri"/>
              <a:ea typeface="Calibri"/>
              <a:cs typeface="Calibri"/>
            </a:rPr>
            <a:t>Robustness &amp; openness</a:t>
          </a:r>
        </a:p>
      </dgm:t>
    </dgm:pt>
    <dgm:pt modelId="{6915F106-3561-4057-A71A-F9DCE02469FA}" type="parTrans" cxnId="{0947616F-D324-41A2-ACC9-C97D0ADB5F37}">
      <dgm:prSet/>
      <dgm:spPr/>
      <dgm:t>
        <a:bodyPr/>
        <a:lstStyle/>
        <a:p>
          <a:endParaRPr lang="en-US"/>
        </a:p>
      </dgm:t>
    </dgm:pt>
    <dgm:pt modelId="{FF17EBD0-4879-4BB3-94D6-921783AE5BD4}" type="sibTrans" cxnId="{0947616F-D324-41A2-ACC9-C97D0ADB5F37}">
      <dgm:prSet/>
      <dgm:spPr/>
      <dgm:t>
        <a:bodyPr/>
        <a:lstStyle/>
        <a:p>
          <a:endParaRPr lang="en-US"/>
        </a:p>
      </dgm:t>
    </dgm:pt>
    <dgm:pt modelId="{88EB21AF-5F77-4492-AC2F-E45A79F6086A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0" dirty="0">
              <a:solidFill>
                <a:srgbClr val="FF0000"/>
              </a:solidFill>
              <a:latin typeface="Calibri Light" panose="020F0302020204030204"/>
            </a:rPr>
            <a:t>Professional infrastructure</a:t>
          </a:r>
          <a:r>
            <a:rPr lang="en-US" b="0" dirty="0">
              <a:latin typeface="Calibri Light" panose="020F0302020204030204"/>
            </a:rPr>
            <a:t>: maintenance</a:t>
          </a:r>
          <a:r>
            <a:rPr lang="en-US" b="0" dirty="0"/>
            <a:t>, load balancing, backups, overseen by the </a:t>
          </a:r>
          <a:r>
            <a:rPr lang="en-US" b="0" dirty="0" err="1"/>
            <a:t>OpenAIRE</a:t>
          </a:r>
          <a:r>
            <a:rPr lang="en-US" b="0" dirty="0"/>
            <a:t> technology </a:t>
          </a:r>
          <a:r>
            <a:rPr lang="en-US" b="0" dirty="0" err="1"/>
            <a:t>centre</a:t>
          </a:r>
          <a:r>
            <a:rPr lang="en-US" b="0" dirty="0">
              <a:latin typeface="Calibri Light" panose="020F0302020204030204"/>
            </a:rPr>
            <a:t> (ICM)</a:t>
          </a:r>
          <a:endParaRPr lang="en-US" b="0" dirty="0"/>
        </a:p>
      </dgm:t>
    </dgm:pt>
    <dgm:pt modelId="{C87D86D9-36CA-4ED6-8AA1-543AEEED9DD7}" type="parTrans" cxnId="{1661EF9B-8A75-42BD-9DAA-7A8D01891358}">
      <dgm:prSet/>
      <dgm:spPr/>
      <dgm:t>
        <a:bodyPr/>
        <a:lstStyle/>
        <a:p>
          <a:endParaRPr lang="en-US"/>
        </a:p>
      </dgm:t>
    </dgm:pt>
    <dgm:pt modelId="{786982EE-926E-4023-B693-5FAD7A103713}" type="sibTrans" cxnId="{1661EF9B-8A75-42BD-9DAA-7A8D01891358}">
      <dgm:prSet/>
      <dgm:spPr/>
      <dgm:t>
        <a:bodyPr/>
        <a:lstStyle/>
        <a:p>
          <a:endParaRPr lang="en-US"/>
        </a:p>
      </dgm:t>
    </dgm:pt>
    <dgm:pt modelId="{5C90715A-A73C-4C04-8701-D087395571A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0" dirty="0">
              <a:solidFill>
                <a:srgbClr val="FF0000"/>
              </a:solidFill>
            </a:rPr>
            <a:t>Open data</a:t>
          </a:r>
          <a:r>
            <a:rPr lang="en-US" b="0" dirty="0">
              <a:solidFill>
                <a:srgbClr val="FF0000"/>
              </a:solidFill>
              <a:latin typeface="Calibri Light" panose="020F0302020204030204"/>
            </a:rPr>
            <a:t>,</a:t>
          </a:r>
          <a:r>
            <a:rPr lang="en-US" b="0" dirty="0">
              <a:solidFill>
                <a:srgbClr val="FF0000"/>
              </a:solidFill>
            </a:rPr>
            <a:t> </a:t>
          </a:r>
          <a:r>
            <a:rPr lang="en-US" b="0" dirty="0">
              <a:solidFill>
                <a:srgbClr val="FF0000"/>
              </a:solidFill>
              <a:latin typeface="Calibri Light" panose="020F0302020204030204"/>
            </a:rPr>
            <a:t>Open Source</a:t>
          </a:r>
          <a:r>
            <a:rPr lang="en-US" b="0" dirty="0">
              <a:latin typeface="Calibri Light" panose="020F0302020204030204"/>
            </a:rPr>
            <a:t> </a:t>
          </a:r>
          <a:r>
            <a:rPr lang="en-US" b="0" dirty="0"/>
            <a:t>&amp; </a:t>
          </a:r>
          <a:r>
            <a:rPr lang="en-US" b="0" dirty="0">
              <a:solidFill>
                <a:srgbClr val="FF0000"/>
              </a:solidFill>
            </a:rPr>
            <a:t>transparent methodologies</a:t>
          </a:r>
        </a:p>
      </dgm:t>
    </dgm:pt>
    <dgm:pt modelId="{43D057CF-81FA-43CE-87AD-70F36A62D178}" type="parTrans" cxnId="{6AC24A29-8198-4F72-AF4D-704BC28DCA20}">
      <dgm:prSet/>
      <dgm:spPr/>
      <dgm:t>
        <a:bodyPr/>
        <a:lstStyle/>
        <a:p>
          <a:endParaRPr lang="en-US"/>
        </a:p>
      </dgm:t>
    </dgm:pt>
    <dgm:pt modelId="{1B55CA2B-4D28-42A1-82E9-7E40765C3B2F}" type="sibTrans" cxnId="{6AC24A29-8198-4F72-AF4D-704BC28DCA20}">
      <dgm:prSet/>
      <dgm:spPr/>
      <dgm:t>
        <a:bodyPr/>
        <a:lstStyle/>
        <a:p>
          <a:endParaRPr lang="en-US"/>
        </a:p>
      </dgm:t>
    </dgm:pt>
    <dgm:pt modelId="{95185E23-AFDB-4571-B01F-C376C20D1796}" type="pres">
      <dgm:prSet presAssocID="{7C0E3993-9B34-4DAF-8B15-0E79C484CEC7}" presName="root" presStyleCnt="0">
        <dgm:presLayoutVars>
          <dgm:dir/>
          <dgm:resizeHandles val="exact"/>
        </dgm:presLayoutVars>
      </dgm:prSet>
      <dgm:spPr/>
    </dgm:pt>
    <dgm:pt modelId="{13C42F32-B708-40A4-98DD-7C7F306BFBE3}" type="pres">
      <dgm:prSet presAssocID="{C9E9613C-2C1D-4F0E-96E0-224C9B863E6A}" presName="compNode" presStyleCnt="0"/>
      <dgm:spPr/>
    </dgm:pt>
    <dgm:pt modelId="{B2696670-659E-4DA4-8C5D-135E4612C175}" type="pres">
      <dgm:prSet presAssocID="{C9E9613C-2C1D-4F0E-96E0-224C9B863E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C1FF4C6-0374-4667-AE7A-A7DFA1FE7A33}" type="pres">
      <dgm:prSet presAssocID="{C9E9613C-2C1D-4F0E-96E0-224C9B863E6A}" presName="iconSpace" presStyleCnt="0"/>
      <dgm:spPr/>
    </dgm:pt>
    <dgm:pt modelId="{007D1D6B-16D9-402E-9C2B-2D26A83DC7C8}" type="pres">
      <dgm:prSet presAssocID="{C9E9613C-2C1D-4F0E-96E0-224C9B863E6A}" presName="parTx" presStyleLbl="revTx" presStyleIdx="0" presStyleCnt="6">
        <dgm:presLayoutVars>
          <dgm:chMax val="0"/>
          <dgm:chPref val="0"/>
        </dgm:presLayoutVars>
      </dgm:prSet>
      <dgm:spPr/>
    </dgm:pt>
    <dgm:pt modelId="{3DE8CE04-7A90-4349-8A1A-F32A0A10BA88}" type="pres">
      <dgm:prSet presAssocID="{C9E9613C-2C1D-4F0E-96E0-224C9B863E6A}" presName="txSpace" presStyleCnt="0"/>
      <dgm:spPr/>
    </dgm:pt>
    <dgm:pt modelId="{02D22C8B-63F9-40AF-86DA-447F511801D1}" type="pres">
      <dgm:prSet presAssocID="{C9E9613C-2C1D-4F0E-96E0-224C9B863E6A}" presName="desTx" presStyleLbl="revTx" presStyleIdx="1" presStyleCnt="6">
        <dgm:presLayoutVars/>
      </dgm:prSet>
      <dgm:spPr/>
    </dgm:pt>
    <dgm:pt modelId="{3434B5B1-C795-4BFB-9B0C-66EF3281F578}" type="pres">
      <dgm:prSet presAssocID="{D5BD78C4-B48B-4FEF-AA89-4C74E37B6CA0}" presName="sibTrans" presStyleCnt="0"/>
      <dgm:spPr/>
    </dgm:pt>
    <dgm:pt modelId="{155D6AB3-4777-4069-880F-F7A4780988A2}" type="pres">
      <dgm:prSet presAssocID="{2FC7CF28-3D1E-4312-9AF0-618588CC3891}" presName="compNode" presStyleCnt="0"/>
      <dgm:spPr/>
    </dgm:pt>
    <dgm:pt modelId="{D0CF6A5B-3F2A-4C6D-9421-6AE8A2A24C86}" type="pres">
      <dgm:prSet presAssocID="{2FC7CF28-3D1E-4312-9AF0-618588CC38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060A822-B48E-4008-8573-12C1B8AEC412}" type="pres">
      <dgm:prSet presAssocID="{2FC7CF28-3D1E-4312-9AF0-618588CC3891}" presName="iconSpace" presStyleCnt="0"/>
      <dgm:spPr/>
    </dgm:pt>
    <dgm:pt modelId="{85089C78-2259-4BD3-B61B-8DFB8CF882DB}" type="pres">
      <dgm:prSet presAssocID="{2FC7CF28-3D1E-4312-9AF0-618588CC3891}" presName="parTx" presStyleLbl="revTx" presStyleIdx="2" presStyleCnt="6">
        <dgm:presLayoutVars>
          <dgm:chMax val="0"/>
          <dgm:chPref val="0"/>
        </dgm:presLayoutVars>
      </dgm:prSet>
      <dgm:spPr/>
    </dgm:pt>
    <dgm:pt modelId="{47475FC7-BEF1-4D71-97F2-554315B69E5E}" type="pres">
      <dgm:prSet presAssocID="{2FC7CF28-3D1E-4312-9AF0-618588CC3891}" presName="txSpace" presStyleCnt="0"/>
      <dgm:spPr/>
    </dgm:pt>
    <dgm:pt modelId="{ED9A77F8-F4D8-43B4-9A8B-A38EDFC6D38B}" type="pres">
      <dgm:prSet presAssocID="{2FC7CF28-3D1E-4312-9AF0-618588CC3891}" presName="desTx" presStyleLbl="revTx" presStyleIdx="3" presStyleCnt="6">
        <dgm:presLayoutVars/>
      </dgm:prSet>
      <dgm:spPr/>
    </dgm:pt>
    <dgm:pt modelId="{42C18A03-4A99-4B19-BBB8-0CC982991751}" type="pres">
      <dgm:prSet presAssocID="{CAF57ECE-D89E-46D8-927F-4A44F2401CE8}" presName="sibTrans" presStyleCnt="0"/>
      <dgm:spPr/>
    </dgm:pt>
    <dgm:pt modelId="{6B4A6A8E-CF69-403B-A55A-B7A1E5CE9CD4}" type="pres">
      <dgm:prSet presAssocID="{8DE8D54B-6805-4504-B8FD-E3679C32F94A}" presName="compNode" presStyleCnt="0"/>
      <dgm:spPr/>
    </dgm:pt>
    <dgm:pt modelId="{0770955F-F9D2-4466-8CE6-08CB0FA81496}" type="pres">
      <dgm:prSet presAssocID="{8DE8D54B-6805-4504-B8FD-E3679C32F9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A82AC02B-5B6F-4D15-A712-3203E856443F}" type="pres">
      <dgm:prSet presAssocID="{8DE8D54B-6805-4504-B8FD-E3679C32F94A}" presName="iconSpace" presStyleCnt="0"/>
      <dgm:spPr/>
    </dgm:pt>
    <dgm:pt modelId="{407677A4-ABD5-4362-8ACE-A986E66A25E0}" type="pres">
      <dgm:prSet presAssocID="{8DE8D54B-6805-4504-B8FD-E3679C32F94A}" presName="parTx" presStyleLbl="revTx" presStyleIdx="4" presStyleCnt="6">
        <dgm:presLayoutVars>
          <dgm:chMax val="0"/>
          <dgm:chPref val="0"/>
        </dgm:presLayoutVars>
      </dgm:prSet>
      <dgm:spPr/>
    </dgm:pt>
    <dgm:pt modelId="{5BE8ADB6-B9D4-41C0-AF9B-0B1F1D8DB530}" type="pres">
      <dgm:prSet presAssocID="{8DE8D54B-6805-4504-B8FD-E3679C32F94A}" presName="txSpace" presStyleCnt="0"/>
      <dgm:spPr/>
    </dgm:pt>
    <dgm:pt modelId="{B9799D74-B1AD-46F4-B6C2-5EE1543B8D22}" type="pres">
      <dgm:prSet presAssocID="{8DE8D54B-6805-4504-B8FD-E3679C32F94A}" presName="desTx" presStyleLbl="revTx" presStyleIdx="5" presStyleCnt="6">
        <dgm:presLayoutVars/>
      </dgm:prSet>
      <dgm:spPr/>
    </dgm:pt>
  </dgm:ptLst>
  <dgm:cxnLst>
    <dgm:cxn modelId="{17AA9E18-0C9F-42CF-B851-C583850ADF0A}" type="presOf" srcId="{C9E9613C-2C1D-4F0E-96E0-224C9B863E6A}" destId="{007D1D6B-16D9-402E-9C2B-2D26A83DC7C8}" srcOrd="0" destOrd="0" presId="urn:microsoft.com/office/officeart/2018/2/layout/IconLabelDescriptionList"/>
    <dgm:cxn modelId="{999F6528-FCC7-4820-8C14-31E48D2A4DA3}" type="presOf" srcId="{5C90715A-A73C-4C04-8701-D087395571AE}" destId="{B9799D74-B1AD-46F4-B6C2-5EE1543B8D22}" srcOrd="0" destOrd="1" presId="urn:microsoft.com/office/officeart/2018/2/layout/IconLabelDescriptionList"/>
    <dgm:cxn modelId="{6AC24A29-8198-4F72-AF4D-704BC28DCA20}" srcId="{8DE8D54B-6805-4504-B8FD-E3679C32F94A}" destId="{5C90715A-A73C-4C04-8701-D087395571AE}" srcOrd="1" destOrd="0" parTransId="{43D057CF-81FA-43CE-87AD-70F36A62D178}" sibTransId="{1B55CA2B-4D28-42A1-82E9-7E40765C3B2F}"/>
    <dgm:cxn modelId="{B265382A-2191-4CFA-9C96-CD3A2469EF39}" type="presOf" srcId="{88EB21AF-5F77-4492-AC2F-E45A79F6086A}" destId="{B9799D74-B1AD-46F4-B6C2-5EE1543B8D22}" srcOrd="0" destOrd="0" presId="urn:microsoft.com/office/officeart/2018/2/layout/IconLabelDescriptionList"/>
    <dgm:cxn modelId="{89FD7F68-4804-4342-A526-E6FB92717164}" type="presOf" srcId="{7C0E3993-9B34-4DAF-8B15-0E79C484CEC7}" destId="{95185E23-AFDB-4571-B01F-C376C20D1796}" srcOrd="0" destOrd="0" presId="urn:microsoft.com/office/officeart/2018/2/layout/IconLabelDescriptionList"/>
    <dgm:cxn modelId="{49400F4A-5061-47D1-9A82-5FDFEBA63289}" type="presOf" srcId="{2FC7CF28-3D1E-4312-9AF0-618588CC3891}" destId="{85089C78-2259-4BD3-B61B-8DFB8CF882DB}" srcOrd="0" destOrd="0" presId="urn:microsoft.com/office/officeart/2018/2/layout/IconLabelDescriptionList"/>
    <dgm:cxn modelId="{0947616F-D324-41A2-ACC9-C97D0ADB5F37}" srcId="{7C0E3993-9B34-4DAF-8B15-0E79C484CEC7}" destId="{8DE8D54B-6805-4504-B8FD-E3679C32F94A}" srcOrd="2" destOrd="0" parTransId="{6915F106-3561-4057-A71A-F9DCE02469FA}" sibTransId="{FF17EBD0-4879-4BB3-94D6-921783AE5BD4}"/>
    <dgm:cxn modelId="{6B3F536F-025C-41EC-AD1E-7B073F88E149}" type="presOf" srcId="{952C6078-2438-4F22-839D-E4D7F15FC1D2}" destId="{ED9A77F8-F4D8-43B4-9A8B-A38EDFC6D38B}" srcOrd="0" destOrd="1" presId="urn:microsoft.com/office/officeart/2018/2/layout/IconLabelDescriptionList"/>
    <dgm:cxn modelId="{6C88C459-E5F2-4F78-A21B-DF050BCD35D4}" type="presOf" srcId="{6E4DFE9A-A82B-44D2-A2A3-6219ECAB7206}" destId="{ED9A77F8-F4D8-43B4-9A8B-A38EDFC6D38B}" srcOrd="0" destOrd="0" presId="urn:microsoft.com/office/officeart/2018/2/layout/IconLabelDescriptionList"/>
    <dgm:cxn modelId="{2BBD1B7F-D3BF-4419-B229-E44E226A9AC8}" srcId="{C9E9613C-2C1D-4F0E-96E0-224C9B863E6A}" destId="{DA6C26C7-3697-45A7-80A5-8C58FF7F9415}" srcOrd="1" destOrd="0" parTransId="{02AA6CBA-756B-4952-93DC-E09CF16B88D7}" sibTransId="{25C94059-C667-409E-A466-9CB84F10A24C}"/>
    <dgm:cxn modelId="{1661EF9B-8A75-42BD-9DAA-7A8D01891358}" srcId="{8DE8D54B-6805-4504-B8FD-E3679C32F94A}" destId="{88EB21AF-5F77-4492-AC2F-E45A79F6086A}" srcOrd="0" destOrd="0" parTransId="{C87D86D9-36CA-4ED6-8AA1-543AEEED9DD7}" sibTransId="{786982EE-926E-4023-B693-5FAD7A103713}"/>
    <dgm:cxn modelId="{875E94AA-8071-4588-8BDA-7B2F3965761D}" type="presOf" srcId="{F0C674FD-5B81-4BFC-B013-B1C359D4386E}" destId="{02D22C8B-63F9-40AF-86DA-447F511801D1}" srcOrd="0" destOrd="0" presId="urn:microsoft.com/office/officeart/2018/2/layout/IconLabelDescriptionList"/>
    <dgm:cxn modelId="{FA8A3EB4-B47D-42B8-B602-233636E28A8A}" type="presOf" srcId="{DA6C26C7-3697-45A7-80A5-8C58FF7F9415}" destId="{02D22C8B-63F9-40AF-86DA-447F511801D1}" srcOrd="0" destOrd="1" presId="urn:microsoft.com/office/officeart/2018/2/layout/IconLabelDescriptionList"/>
    <dgm:cxn modelId="{11F564CC-611A-440E-A6AF-44E52827CC62}" srcId="{7C0E3993-9B34-4DAF-8B15-0E79C484CEC7}" destId="{C9E9613C-2C1D-4F0E-96E0-224C9B863E6A}" srcOrd="0" destOrd="0" parTransId="{57C07C3B-4CDF-4990-AFC9-87087874842B}" sibTransId="{D5BD78C4-B48B-4FEF-AA89-4C74E37B6CA0}"/>
    <dgm:cxn modelId="{5CD469DF-38F7-42BF-B5E9-1DD76E65411A}" srcId="{2FC7CF28-3D1E-4312-9AF0-618588CC3891}" destId="{952C6078-2438-4F22-839D-E4D7F15FC1D2}" srcOrd="1" destOrd="0" parTransId="{4839BDF2-EF7B-4407-8222-5B32C8083047}" sibTransId="{6CDF586E-5FF1-4E78-8018-7DB70127C0D2}"/>
    <dgm:cxn modelId="{AAD297E8-3EC0-45E0-947A-FAD22C3304FC}" type="presOf" srcId="{8DE8D54B-6805-4504-B8FD-E3679C32F94A}" destId="{407677A4-ABD5-4362-8ACE-A986E66A25E0}" srcOrd="0" destOrd="0" presId="urn:microsoft.com/office/officeart/2018/2/layout/IconLabelDescriptionList"/>
    <dgm:cxn modelId="{562150F3-9CEC-472D-B06B-135EC1450346}" srcId="{7C0E3993-9B34-4DAF-8B15-0E79C484CEC7}" destId="{2FC7CF28-3D1E-4312-9AF0-618588CC3891}" srcOrd="1" destOrd="0" parTransId="{12553CF5-B44F-4E1A-B221-84ADF21624E7}" sibTransId="{CAF57ECE-D89E-46D8-927F-4A44F2401CE8}"/>
    <dgm:cxn modelId="{1520ACFB-3B61-4FD0-AA8B-9EE9F3A18489}" srcId="{2FC7CF28-3D1E-4312-9AF0-618588CC3891}" destId="{6E4DFE9A-A82B-44D2-A2A3-6219ECAB7206}" srcOrd="0" destOrd="0" parTransId="{5EE6D081-AB39-4CA5-BF99-9579170D4A37}" sibTransId="{911EAB64-2960-4985-9E88-E9ECD604F2CC}"/>
    <dgm:cxn modelId="{B16AE1FC-640D-4A49-A216-68D08DCEA38D}" srcId="{C9E9613C-2C1D-4F0E-96E0-224C9B863E6A}" destId="{F0C674FD-5B81-4BFC-B013-B1C359D4386E}" srcOrd="0" destOrd="0" parTransId="{C3026D67-8E33-495E-AE66-4DC3014B16EE}" sibTransId="{FA5FF785-2B99-408C-8FD7-88B12B88BB7D}"/>
    <dgm:cxn modelId="{D0788615-0E3E-4A6D-9CBA-2497464D0432}" type="presParOf" srcId="{95185E23-AFDB-4571-B01F-C376C20D1796}" destId="{13C42F32-B708-40A4-98DD-7C7F306BFBE3}" srcOrd="0" destOrd="0" presId="urn:microsoft.com/office/officeart/2018/2/layout/IconLabelDescriptionList"/>
    <dgm:cxn modelId="{F5B40517-F1A0-4309-BBF1-18F145D052B8}" type="presParOf" srcId="{13C42F32-B708-40A4-98DD-7C7F306BFBE3}" destId="{B2696670-659E-4DA4-8C5D-135E4612C175}" srcOrd="0" destOrd="0" presId="urn:microsoft.com/office/officeart/2018/2/layout/IconLabelDescriptionList"/>
    <dgm:cxn modelId="{9A4E1619-D6F9-4CA1-896C-CC7929C85DB4}" type="presParOf" srcId="{13C42F32-B708-40A4-98DD-7C7F306BFBE3}" destId="{CC1FF4C6-0374-4667-AE7A-A7DFA1FE7A33}" srcOrd="1" destOrd="0" presId="urn:microsoft.com/office/officeart/2018/2/layout/IconLabelDescriptionList"/>
    <dgm:cxn modelId="{60FEB0EC-4CF5-4E14-95DE-89F1AD11D074}" type="presParOf" srcId="{13C42F32-B708-40A4-98DD-7C7F306BFBE3}" destId="{007D1D6B-16D9-402E-9C2B-2D26A83DC7C8}" srcOrd="2" destOrd="0" presId="urn:microsoft.com/office/officeart/2018/2/layout/IconLabelDescriptionList"/>
    <dgm:cxn modelId="{971C5F7A-C851-4341-A6E8-326A63206D25}" type="presParOf" srcId="{13C42F32-B708-40A4-98DD-7C7F306BFBE3}" destId="{3DE8CE04-7A90-4349-8A1A-F32A0A10BA88}" srcOrd="3" destOrd="0" presId="urn:microsoft.com/office/officeart/2018/2/layout/IconLabelDescriptionList"/>
    <dgm:cxn modelId="{5A41D0A9-AB5E-4797-89C4-AC8D83485280}" type="presParOf" srcId="{13C42F32-B708-40A4-98DD-7C7F306BFBE3}" destId="{02D22C8B-63F9-40AF-86DA-447F511801D1}" srcOrd="4" destOrd="0" presId="urn:microsoft.com/office/officeart/2018/2/layout/IconLabelDescriptionList"/>
    <dgm:cxn modelId="{00DC74AA-7A1D-4011-8281-8C43B04767DF}" type="presParOf" srcId="{95185E23-AFDB-4571-B01F-C376C20D1796}" destId="{3434B5B1-C795-4BFB-9B0C-66EF3281F578}" srcOrd="1" destOrd="0" presId="urn:microsoft.com/office/officeart/2018/2/layout/IconLabelDescriptionList"/>
    <dgm:cxn modelId="{E503311C-7A49-4AD6-9C79-FFCA042B9071}" type="presParOf" srcId="{95185E23-AFDB-4571-B01F-C376C20D1796}" destId="{155D6AB3-4777-4069-880F-F7A4780988A2}" srcOrd="2" destOrd="0" presId="urn:microsoft.com/office/officeart/2018/2/layout/IconLabelDescriptionList"/>
    <dgm:cxn modelId="{16E467B6-2B44-4C6C-9A73-01B1D11F2093}" type="presParOf" srcId="{155D6AB3-4777-4069-880F-F7A4780988A2}" destId="{D0CF6A5B-3F2A-4C6D-9421-6AE8A2A24C86}" srcOrd="0" destOrd="0" presId="urn:microsoft.com/office/officeart/2018/2/layout/IconLabelDescriptionList"/>
    <dgm:cxn modelId="{EB8E64B9-0119-414E-AAB4-67F703A2175C}" type="presParOf" srcId="{155D6AB3-4777-4069-880F-F7A4780988A2}" destId="{4060A822-B48E-4008-8573-12C1B8AEC412}" srcOrd="1" destOrd="0" presId="urn:microsoft.com/office/officeart/2018/2/layout/IconLabelDescriptionList"/>
    <dgm:cxn modelId="{04D6A012-C5E8-4F8C-A290-835307DFB60F}" type="presParOf" srcId="{155D6AB3-4777-4069-880F-F7A4780988A2}" destId="{85089C78-2259-4BD3-B61B-8DFB8CF882DB}" srcOrd="2" destOrd="0" presId="urn:microsoft.com/office/officeart/2018/2/layout/IconLabelDescriptionList"/>
    <dgm:cxn modelId="{C9DF238E-12BC-496C-AE7D-E20C7076C7CF}" type="presParOf" srcId="{155D6AB3-4777-4069-880F-F7A4780988A2}" destId="{47475FC7-BEF1-4D71-97F2-554315B69E5E}" srcOrd="3" destOrd="0" presId="urn:microsoft.com/office/officeart/2018/2/layout/IconLabelDescriptionList"/>
    <dgm:cxn modelId="{92F56AB2-091E-45FE-81F4-A4F8368474F3}" type="presParOf" srcId="{155D6AB3-4777-4069-880F-F7A4780988A2}" destId="{ED9A77F8-F4D8-43B4-9A8B-A38EDFC6D38B}" srcOrd="4" destOrd="0" presId="urn:microsoft.com/office/officeart/2018/2/layout/IconLabelDescriptionList"/>
    <dgm:cxn modelId="{4E1069EB-8BB5-454C-AFB2-7AE2D608D409}" type="presParOf" srcId="{95185E23-AFDB-4571-B01F-C376C20D1796}" destId="{42C18A03-4A99-4B19-BBB8-0CC982991751}" srcOrd="3" destOrd="0" presId="urn:microsoft.com/office/officeart/2018/2/layout/IconLabelDescriptionList"/>
    <dgm:cxn modelId="{EB7C4B20-5BD6-4869-9808-B6485708C363}" type="presParOf" srcId="{95185E23-AFDB-4571-B01F-C376C20D1796}" destId="{6B4A6A8E-CF69-403B-A55A-B7A1E5CE9CD4}" srcOrd="4" destOrd="0" presId="urn:microsoft.com/office/officeart/2018/2/layout/IconLabelDescriptionList"/>
    <dgm:cxn modelId="{799D8D5C-96EC-4427-8688-D58998F1868C}" type="presParOf" srcId="{6B4A6A8E-CF69-403B-A55A-B7A1E5CE9CD4}" destId="{0770955F-F9D2-4466-8CE6-08CB0FA81496}" srcOrd="0" destOrd="0" presId="urn:microsoft.com/office/officeart/2018/2/layout/IconLabelDescriptionList"/>
    <dgm:cxn modelId="{10EF2A8D-D469-433F-AB0D-868B0DC73B4C}" type="presParOf" srcId="{6B4A6A8E-CF69-403B-A55A-B7A1E5CE9CD4}" destId="{A82AC02B-5B6F-4D15-A712-3203E856443F}" srcOrd="1" destOrd="0" presId="urn:microsoft.com/office/officeart/2018/2/layout/IconLabelDescriptionList"/>
    <dgm:cxn modelId="{32BDF96F-34CE-4F03-AB43-71870936FEFA}" type="presParOf" srcId="{6B4A6A8E-CF69-403B-A55A-B7A1E5CE9CD4}" destId="{407677A4-ABD5-4362-8ACE-A986E66A25E0}" srcOrd="2" destOrd="0" presId="urn:microsoft.com/office/officeart/2018/2/layout/IconLabelDescriptionList"/>
    <dgm:cxn modelId="{220C2668-1208-47DC-9322-F394DF623BA0}" type="presParOf" srcId="{6B4A6A8E-CF69-403B-A55A-B7A1E5CE9CD4}" destId="{5BE8ADB6-B9D4-41C0-AF9B-0B1F1D8DB530}" srcOrd="3" destOrd="0" presId="urn:microsoft.com/office/officeart/2018/2/layout/IconLabelDescriptionList"/>
    <dgm:cxn modelId="{28D6CBA3-3D25-4586-9E16-1AB53C92754A}" type="presParOf" srcId="{6B4A6A8E-CF69-403B-A55A-B7A1E5CE9CD4}" destId="{B9799D74-B1AD-46F4-B6C2-5EE1543B8D2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91D11-D388-4581-B65B-4E876F54154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2E83B4D-A4C1-4359-A924-EBCBC918E2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Embeds indicators </a:t>
          </a:r>
          <a:r>
            <a:rPr lang="en-US" dirty="0"/>
            <a:t>such as APCs (from </a:t>
          </a:r>
          <a:r>
            <a:rPr lang="en-US" dirty="0" err="1"/>
            <a:t>OpenAPC</a:t>
          </a:r>
          <a:r>
            <a:rPr lang="en-US" dirty="0"/>
            <a:t>), COUNTER metrics (from OpenAIRE </a:t>
          </a:r>
          <a:r>
            <a:rPr lang="en-US" dirty="0" err="1"/>
            <a:t>UsageCounts</a:t>
          </a:r>
          <a:r>
            <a:rPr lang="en-US" dirty="0"/>
            <a:t>), popularity (from BIP!), and citations (COCI)</a:t>
          </a:r>
        </a:p>
      </dgm:t>
    </dgm:pt>
    <dgm:pt modelId="{B600B4CC-DB74-4B19-ADF9-FE376768044D}" type="parTrans" cxnId="{BD909A4E-12F7-4404-8DDB-D53F89025373}">
      <dgm:prSet/>
      <dgm:spPr/>
      <dgm:t>
        <a:bodyPr/>
        <a:lstStyle/>
        <a:p>
          <a:endParaRPr lang="en-US"/>
        </a:p>
      </dgm:t>
    </dgm:pt>
    <dgm:pt modelId="{84BB4BD8-D0D6-4A28-B55F-20448A55F970}" type="sibTrans" cxnId="{BD909A4E-12F7-4404-8DDB-D53F89025373}">
      <dgm:prSet/>
      <dgm:spPr/>
      <dgm:t>
        <a:bodyPr/>
        <a:lstStyle/>
        <a:p>
          <a:endParaRPr lang="en-US"/>
        </a:p>
      </dgm:t>
    </dgm:pt>
    <dgm:pt modelId="{D4FEF068-4859-47E0-8E3D-3B35F02DB1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Persistent identifiers </a:t>
          </a:r>
          <a:r>
            <a:rPr lang="en-US" dirty="0"/>
            <a:t>include today DOI, </a:t>
          </a:r>
          <a:r>
            <a:rPr lang="en-US" dirty="0" err="1"/>
            <a:t>ArXiv</a:t>
          </a:r>
          <a:r>
            <a:rPr lang="en-US" dirty="0"/>
            <a:t>, PubMed, Handles for </a:t>
          </a:r>
          <a:r>
            <a:rPr lang="en-US" i="1" dirty="0"/>
            <a:t>publications;</a:t>
          </a:r>
          <a:r>
            <a:rPr lang="en-US" dirty="0"/>
            <a:t> DOI, accession numbers, handles for </a:t>
          </a:r>
          <a:r>
            <a:rPr lang="en-US" i="1" dirty="0"/>
            <a:t>research data;</a:t>
          </a:r>
          <a:r>
            <a:rPr lang="en-US" dirty="0"/>
            <a:t> DOI, handles, and software heritage IDs for </a:t>
          </a:r>
          <a:r>
            <a:rPr lang="en-US" i="1" dirty="0"/>
            <a:t>research software </a:t>
          </a:r>
          <a:r>
            <a:rPr lang="en-US" i="0" dirty="0"/>
            <a:t>(t</a:t>
          </a:r>
          <a:r>
            <a:rPr lang="en-US" dirty="0"/>
            <a:t>he data model can flexibly </a:t>
          </a:r>
          <a:r>
            <a:rPr lang="en-US" dirty="0" err="1"/>
            <a:t>includ</a:t>
          </a:r>
          <a:r>
            <a:rPr lang="en-GB" dirty="0"/>
            <a:t>e</a:t>
          </a:r>
          <a:r>
            <a:rPr lang="en-US" dirty="0"/>
            <a:t> any PID schema!)</a:t>
          </a:r>
        </a:p>
      </dgm:t>
    </dgm:pt>
    <dgm:pt modelId="{464D4059-3B36-4BDA-BE68-6D3A630E4263}" type="parTrans" cxnId="{3E825740-D9C0-46C4-8EA5-B75D9B91E73D}">
      <dgm:prSet/>
      <dgm:spPr/>
      <dgm:t>
        <a:bodyPr/>
        <a:lstStyle/>
        <a:p>
          <a:endParaRPr lang="en-US"/>
        </a:p>
      </dgm:t>
    </dgm:pt>
    <dgm:pt modelId="{C3E49041-8FF0-41A3-AE21-A354DEA6E802}" type="sibTrans" cxnId="{3E825740-D9C0-46C4-8EA5-B75D9B91E73D}">
      <dgm:prSet/>
      <dgm:spPr/>
      <dgm:t>
        <a:bodyPr/>
        <a:lstStyle/>
        <a:p>
          <a:endParaRPr lang="en-US"/>
        </a:p>
      </dgm:t>
    </dgm:pt>
    <dgm:pt modelId="{3A58DFF7-BA80-4AEA-A8E5-1AB2B2A074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Keeps stable identifiers</a:t>
          </a:r>
          <a:r>
            <a:rPr lang="en-US" dirty="0"/>
            <a:t> using a combination of stateless identifiers and internal status</a:t>
          </a:r>
        </a:p>
      </dgm:t>
    </dgm:pt>
    <dgm:pt modelId="{1D061D24-6F91-4ABB-BBC9-4F5319C5EEF1}" type="parTrans" cxnId="{2BF0487F-8073-4F49-8EFB-29528FE356F3}">
      <dgm:prSet/>
      <dgm:spPr/>
      <dgm:t>
        <a:bodyPr/>
        <a:lstStyle/>
        <a:p>
          <a:endParaRPr lang="en-US"/>
        </a:p>
      </dgm:t>
    </dgm:pt>
    <dgm:pt modelId="{496A8AA6-73A6-4892-ACC5-23AD53C2D291}" type="sibTrans" cxnId="{2BF0487F-8073-4F49-8EFB-29528FE356F3}">
      <dgm:prSet/>
      <dgm:spPr/>
      <dgm:t>
        <a:bodyPr/>
        <a:lstStyle/>
        <a:p>
          <a:endParaRPr lang="en-US"/>
        </a:p>
      </dgm:t>
    </dgm:pt>
    <dgm:pt modelId="{C2702F6D-0B20-4EA5-BB0C-CDD29C997F0C}" type="pres">
      <dgm:prSet presAssocID="{CEC91D11-D388-4581-B65B-4E876F541547}" presName="root" presStyleCnt="0">
        <dgm:presLayoutVars>
          <dgm:dir/>
          <dgm:resizeHandles val="exact"/>
        </dgm:presLayoutVars>
      </dgm:prSet>
      <dgm:spPr/>
    </dgm:pt>
    <dgm:pt modelId="{298D9D07-9496-4023-A58F-EFE249D4BF64}" type="pres">
      <dgm:prSet presAssocID="{02E83B4D-A4C1-4359-A924-EBCBC918E270}" presName="compNode" presStyleCnt="0"/>
      <dgm:spPr/>
    </dgm:pt>
    <dgm:pt modelId="{B3818D1E-72F3-4BC5-8923-312B2B0B3ECE}" type="pres">
      <dgm:prSet presAssocID="{02E83B4D-A4C1-4359-A924-EBCBC918E270}" presName="bgRect" presStyleLbl="bgShp" presStyleIdx="0" presStyleCnt="3"/>
      <dgm:spPr/>
    </dgm:pt>
    <dgm:pt modelId="{104AAB2B-5E3B-40FD-8893-D70CF3B1529C}" type="pres">
      <dgm:prSet presAssocID="{02E83B4D-A4C1-4359-A924-EBCBC918E27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A6220926-1825-49E5-98EA-60C8580B177F}" type="pres">
      <dgm:prSet presAssocID="{02E83B4D-A4C1-4359-A924-EBCBC918E270}" presName="spaceRect" presStyleCnt="0"/>
      <dgm:spPr/>
    </dgm:pt>
    <dgm:pt modelId="{BA348FB0-96F2-4238-98D1-F9A4B4DF1C17}" type="pres">
      <dgm:prSet presAssocID="{02E83B4D-A4C1-4359-A924-EBCBC918E270}" presName="parTx" presStyleLbl="revTx" presStyleIdx="0" presStyleCnt="3">
        <dgm:presLayoutVars>
          <dgm:chMax val="0"/>
          <dgm:chPref val="0"/>
        </dgm:presLayoutVars>
      </dgm:prSet>
      <dgm:spPr/>
    </dgm:pt>
    <dgm:pt modelId="{E4B61ECF-B317-4BED-AB5C-8020CBF04B0D}" type="pres">
      <dgm:prSet presAssocID="{84BB4BD8-D0D6-4A28-B55F-20448A55F970}" presName="sibTrans" presStyleCnt="0"/>
      <dgm:spPr/>
    </dgm:pt>
    <dgm:pt modelId="{13A9AA87-BC3F-4B43-B586-52F8407EFB12}" type="pres">
      <dgm:prSet presAssocID="{D4FEF068-4859-47E0-8E3D-3B35F02DB101}" presName="compNode" presStyleCnt="0"/>
      <dgm:spPr/>
    </dgm:pt>
    <dgm:pt modelId="{50AB7993-70E3-4A6A-B7AC-9B8E680399EA}" type="pres">
      <dgm:prSet presAssocID="{D4FEF068-4859-47E0-8E3D-3B35F02DB101}" presName="bgRect" presStyleLbl="bgShp" presStyleIdx="1" presStyleCnt="3"/>
      <dgm:spPr/>
    </dgm:pt>
    <dgm:pt modelId="{F51845A2-40D2-4C79-9A4D-A9AD914BFA8B}" type="pres">
      <dgm:prSet presAssocID="{D4FEF068-4859-47E0-8E3D-3B35F02DB10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D4E17CB-4559-4835-AB59-6126B577915C}" type="pres">
      <dgm:prSet presAssocID="{D4FEF068-4859-47E0-8E3D-3B35F02DB101}" presName="spaceRect" presStyleCnt="0"/>
      <dgm:spPr/>
    </dgm:pt>
    <dgm:pt modelId="{4F0CAE08-08CD-4DDA-8B03-5731B10549BF}" type="pres">
      <dgm:prSet presAssocID="{D4FEF068-4859-47E0-8E3D-3B35F02DB101}" presName="parTx" presStyleLbl="revTx" presStyleIdx="1" presStyleCnt="3">
        <dgm:presLayoutVars>
          <dgm:chMax val="0"/>
          <dgm:chPref val="0"/>
        </dgm:presLayoutVars>
      </dgm:prSet>
      <dgm:spPr/>
    </dgm:pt>
    <dgm:pt modelId="{1A77EB89-323B-42ED-ABEA-796A3A53A3CA}" type="pres">
      <dgm:prSet presAssocID="{C3E49041-8FF0-41A3-AE21-A354DEA6E802}" presName="sibTrans" presStyleCnt="0"/>
      <dgm:spPr/>
    </dgm:pt>
    <dgm:pt modelId="{802159CB-4E4D-4461-9E75-F719E728FEDA}" type="pres">
      <dgm:prSet presAssocID="{3A58DFF7-BA80-4AEA-A8E5-1AB2B2A07420}" presName="compNode" presStyleCnt="0"/>
      <dgm:spPr/>
    </dgm:pt>
    <dgm:pt modelId="{5F84165C-28E9-469D-AD31-D35D8EA29EEB}" type="pres">
      <dgm:prSet presAssocID="{3A58DFF7-BA80-4AEA-A8E5-1AB2B2A07420}" presName="bgRect" presStyleLbl="bgShp" presStyleIdx="2" presStyleCnt="3"/>
      <dgm:spPr/>
    </dgm:pt>
    <dgm:pt modelId="{3EEE62ED-8141-4D98-B434-3535A550EBE2}" type="pres">
      <dgm:prSet presAssocID="{3A58DFF7-BA80-4AEA-A8E5-1AB2B2A0742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A647451F-0539-469F-A309-651263EBD777}" type="pres">
      <dgm:prSet presAssocID="{3A58DFF7-BA80-4AEA-A8E5-1AB2B2A07420}" presName="spaceRect" presStyleCnt="0"/>
      <dgm:spPr/>
    </dgm:pt>
    <dgm:pt modelId="{48FD3AC1-C413-43C3-8EFF-F152892D5B8A}" type="pres">
      <dgm:prSet presAssocID="{3A58DFF7-BA80-4AEA-A8E5-1AB2B2A0742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D654520-D78C-479D-9D75-FDB371BF0DED}" type="presOf" srcId="{CEC91D11-D388-4581-B65B-4E876F541547}" destId="{C2702F6D-0B20-4EA5-BB0C-CDD29C997F0C}" srcOrd="0" destOrd="0" presId="urn:microsoft.com/office/officeart/2018/2/layout/IconVerticalSolidList"/>
    <dgm:cxn modelId="{2A64C52D-43E9-4C85-A35F-7F38B2B0D014}" type="presOf" srcId="{D4FEF068-4859-47E0-8E3D-3B35F02DB101}" destId="{4F0CAE08-08CD-4DDA-8B03-5731B10549BF}" srcOrd="0" destOrd="0" presId="urn:microsoft.com/office/officeart/2018/2/layout/IconVerticalSolidList"/>
    <dgm:cxn modelId="{3E825740-D9C0-46C4-8EA5-B75D9B91E73D}" srcId="{CEC91D11-D388-4581-B65B-4E876F541547}" destId="{D4FEF068-4859-47E0-8E3D-3B35F02DB101}" srcOrd="1" destOrd="0" parTransId="{464D4059-3B36-4BDA-BE68-6D3A630E4263}" sibTransId="{C3E49041-8FF0-41A3-AE21-A354DEA6E802}"/>
    <dgm:cxn modelId="{BD909A4E-12F7-4404-8DDB-D53F89025373}" srcId="{CEC91D11-D388-4581-B65B-4E876F541547}" destId="{02E83B4D-A4C1-4359-A924-EBCBC918E270}" srcOrd="0" destOrd="0" parTransId="{B600B4CC-DB74-4B19-ADF9-FE376768044D}" sibTransId="{84BB4BD8-D0D6-4A28-B55F-20448A55F970}"/>
    <dgm:cxn modelId="{CEDAFD4E-5BCE-42C0-AEAC-E79071374AD1}" type="presOf" srcId="{02E83B4D-A4C1-4359-A924-EBCBC918E270}" destId="{BA348FB0-96F2-4238-98D1-F9A4B4DF1C17}" srcOrd="0" destOrd="0" presId="urn:microsoft.com/office/officeart/2018/2/layout/IconVerticalSolidList"/>
    <dgm:cxn modelId="{2BF0487F-8073-4F49-8EFB-29528FE356F3}" srcId="{CEC91D11-D388-4581-B65B-4E876F541547}" destId="{3A58DFF7-BA80-4AEA-A8E5-1AB2B2A07420}" srcOrd="2" destOrd="0" parTransId="{1D061D24-6F91-4ABB-BBC9-4F5319C5EEF1}" sibTransId="{496A8AA6-73A6-4892-ACC5-23AD53C2D291}"/>
    <dgm:cxn modelId="{A4DBC681-7068-40E1-A6CE-E993C07051C2}" type="presOf" srcId="{3A58DFF7-BA80-4AEA-A8E5-1AB2B2A07420}" destId="{48FD3AC1-C413-43C3-8EFF-F152892D5B8A}" srcOrd="0" destOrd="0" presId="urn:microsoft.com/office/officeart/2018/2/layout/IconVerticalSolidList"/>
    <dgm:cxn modelId="{217EAC14-6ECC-42E6-91B7-CCD8EFB3C854}" type="presParOf" srcId="{C2702F6D-0B20-4EA5-BB0C-CDD29C997F0C}" destId="{298D9D07-9496-4023-A58F-EFE249D4BF64}" srcOrd="0" destOrd="0" presId="urn:microsoft.com/office/officeart/2018/2/layout/IconVerticalSolidList"/>
    <dgm:cxn modelId="{7FC9BAF8-C5AE-4C2F-9065-63E712ADF6FD}" type="presParOf" srcId="{298D9D07-9496-4023-A58F-EFE249D4BF64}" destId="{B3818D1E-72F3-4BC5-8923-312B2B0B3ECE}" srcOrd="0" destOrd="0" presId="urn:microsoft.com/office/officeart/2018/2/layout/IconVerticalSolidList"/>
    <dgm:cxn modelId="{9C7391A1-B3CD-4A2E-9539-FAA9037937F2}" type="presParOf" srcId="{298D9D07-9496-4023-A58F-EFE249D4BF64}" destId="{104AAB2B-5E3B-40FD-8893-D70CF3B1529C}" srcOrd="1" destOrd="0" presId="urn:microsoft.com/office/officeart/2018/2/layout/IconVerticalSolidList"/>
    <dgm:cxn modelId="{64856142-8E1E-4113-B6BE-7337F9FBD666}" type="presParOf" srcId="{298D9D07-9496-4023-A58F-EFE249D4BF64}" destId="{A6220926-1825-49E5-98EA-60C8580B177F}" srcOrd="2" destOrd="0" presId="urn:microsoft.com/office/officeart/2018/2/layout/IconVerticalSolidList"/>
    <dgm:cxn modelId="{72895BA3-F55B-4F0C-963C-4B3F409EC35D}" type="presParOf" srcId="{298D9D07-9496-4023-A58F-EFE249D4BF64}" destId="{BA348FB0-96F2-4238-98D1-F9A4B4DF1C17}" srcOrd="3" destOrd="0" presId="urn:microsoft.com/office/officeart/2018/2/layout/IconVerticalSolidList"/>
    <dgm:cxn modelId="{8E9A658E-05B3-4502-91B6-5657CA23921A}" type="presParOf" srcId="{C2702F6D-0B20-4EA5-BB0C-CDD29C997F0C}" destId="{E4B61ECF-B317-4BED-AB5C-8020CBF04B0D}" srcOrd="1" destOrd="0" presId="urn:microsoft.com/office/officeart/2018/2/layout/IconVerticalSolidList"/>
    <dgm:cxn modelId="{13088330-84B4-41FF-9CB6-3AB3D83175B8}" type="presParOf" srcId="{C2702F6D-0B20-4EA5-BB0C-CDD29C997F0C}" destId="{13A9AA87-BC3F-4B43-B586-52F8407EFB12}" srcOrd="2" destOrd="0" presId="urn:microsoft.com/office/officeart/2018/2/layout/IconVerticalSolidList"/>
    <dgm:cxn modelId="{B2791BA4-D9DC-4B7E-85BA-66E2A5198B5B}" type="presParOf" srcId="{13A9AA87-BC3F-4B43-B586-52F8407EFB12}" destId="{50AB7993-70E3-4A6A-B7AC-9B8E680399EA}" srcOrd="0" destOrd="0" presId="urn:microsoft.com/office/officeart/2018/2/layout/IconVerticalSolidList"/>
    <dgm:cxn modelId="{209ED07E-D659-4343-90D9-13D7F8A6F021}" type="presParOf" srcId="{13A9AA87-BC3F-4B43-B586-52F8407EFB12}" destId="{F51845A2-40D2-4C79-9A4D-A9AD914BFA8B}" srcOrd="1" destOrd="0" presId="urn:microsoft.com/office/officeart/2018/2/layout/IconVerticalSolidList"/>
    <dgm:cxn modelId="{0A6AE9AB-9159-4D8A-987B-231775130E67}" type="presParOf" srcId="{13A9AA87-BC3F-4B43-B586-52F8407EFB12}" destId="{8D4E17CB-4559-4835-AB59-6126B577915C}" srcOrd="2" destOrd="0" presId="urn:microsoft.com/office/officeart/2018/2/layout/IconVerticalSolidList"/>
    <dgm:cxn modelId="{41456D2E-363D-4CE9-9BFF-F24A9EC338A1}" type="presParOf" srcId="{13A9AA87-BC3F-4B43-B586-52F8407EFB12}" destId="{4F0CAE08-08CD-4DDA-8B03-5731B10549BF}" srcOrd="3" destOrd="0" presId="urn:microsoft.com/office/officeart/2018/2/layout/IconVerticalSolidList"/>
    <dgm:cxn modelId="{4BBB20FD-70C7-4976-8B70-D57F7F028461}" type="presParOf" srcId="{C2702F6D-0B20-4EA5-BB0C-CDD29C997F0C}" destId="{1A77EB89-323B-42ED-ABEA-796A3A53A3CA}" srcOrd="3" destOrd="0" presId="urn:microsoft.com/office/officeart/2018/2/layout/IconVerticalSolidList"/>
    <dgm:cxn modelId="{8CFA217C-CB4A-4ECC-9B36-7D6F7DCFB7CF}" type="presParOf" srcId="{C2702F6D-0B20-4EA5-BB0C-CDD29C997F0C}" destId="{802159CB-4E4D-4461-9E75-F719E728FEDA}" srcOrd="4" destOrd="0" presId="urn:microsoft.com/office/officeart/2018/2/layout/IconVerticalSolidList"/>
    <dgm:cxn modelId="{3DA0805A-7F37-4FC9-8694-7CBA6EE5B943}" type="presParOf" srcId="{802159CB-4E4D-4461-9E75-F719E728FEDA}" destId="{5F84165C-28E9-469D-AD31-D35D8EA29EEB}" srcOrd="0" destOrd="0" presId="urn:microsoft.com/office/officeart/2018/2/layout/IconVerticalSolidList"/>
    <dgm:cxn modelId="{DE3E4AFF-9F5A-4D7E-9938-C1D454CC4F05}" type="presParOf" srcId="{802159CB-4E4D-4461-9E75-F719E728FEDA}" destId="{3EEE62ED-8141-4D98-B434-3535A550EBE2}" srcOrd="1" destOrd="0" presId="urn:microsoft.com/office/officeart/2018/2/layout/IconVerticalSolidList"/>
    <dgm:cxn modelId="{0D034CBC-949E-4DC8-9CFE-6EF86A7DEFD0}" type="presParOf" srcId="{802159CB-4E4D-4461-9E75-F719E728FEDA}" destId="{A647451F-0539-469F-A309-651263EBD777}" srcOrd="2" destOrd="0" presId="urn:microsoft.com/office/officeart/2018/2/layout/IconVerticalSolidList"/>
    <dgm:cxn modelId="{CAB560F4-7B4E-4718-B682-424C2362C243}" type="presParOf" srcId="{802159CB-4E4D-4461-9E75-F719E728FEDA}" destId="{48FD3AC1-C413-43C3-8EFF-F152892D5B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09F968-7EE9-4BBE-9466-9E3E3E701EA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274718-E2D5-490D-9281-2775443C62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OpenAIRE Graph is open</a:t>
          </a:r>
        </a:p>
      </dgm:t>
    </dgm:pt>
    <dgm:pt modelId="{676DB393-7A6B-437B-B5C9-D4961E085742}" type="parTrans" cxnId="{50013728-E5F1-42F0-8A2A-E782BA83FE36}">
      <dgm:prSet/>
      <dgm:spPr/>
      <dgm:t>
        <a:bodyPr/>
        <a:lstStyle/>
        <a:p>
          <a:endParaRPr lang="en-US"/>
        </a:p>
      </dgm:t>
    </dgm:pt>
    <dgm:pt modelId="{73C90A83-343A-4AA6-AFBA-121E764C176D}" type="sibTrans" cxnId="{50013728-E5F1-42F0-8A2A-E782BA83FE36}">
      <dgm:prSet/>
      <dgm:spPr/>
      <dgm:t>
        <a:bodyPr/>
        <a:lstStyle/>
        <a:p>
          <a:endParaRPr lang="en-US"/>
        </a:p>
      </dgm:t>
    </dgm:pt>
    <dgm:pt modelId="{AFB94053-CBAA-4118-94A2-594DED21A5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Accessible via APIs and datasets in Zenodo under CC-BY</a:t>
          </a:r>
        </a:p>
      </dgm:t>
    </dgm:pt>
    <dgm:pt modelId="{B3B48787-C6DA-4DAB-BCE0-C375BE2CB3F5}" type="parTrans" cxnId="{BC80D671-D33C-402C-A66B-469EDF7D865E}">
      <dgm:prSet/>
      <dgm:spPr/>
      <dgm:t>
        <a:bodyPr/>
        <a:lstStyle/>
        <a:p>
          <a:endParaRPr lang="en-US"/>
        </a:p>
      </dgm:t>
    </dgm:pt>
    <dgm:pt modelId="{1FFF1843-D1AB-4462-86B6-28DAF91B919B}" type="sibTrans" cxnId="{BC80D671-D33C-402C-A66B-469EDF7D865E}">
      <dgm:prSet/>
      <dgm:spPr/>
      <dgm:t>
        <a:bodyPr/>
        <a:lstStyle/>
        <a:p>
          <a:endParaRPr lang="en-US"/>
        </a:p>
      </dgm:t>
    </dgm:pt>
    <dgm:pt modelId="{65C7E55E-C4DB-465F-95C8-FD0C37624C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OpenAIRE Graph is transparent</a:t>
          </a:r>
        </a:p>
      </dgm:t>
    </dgm:pt>
    <dgm:pt modelId="{5BBF456F-0EE6-4876-B963-1C337736BAF2}" type="parTrans" cxnId="{5CC43B0D-F93E-4DF9-A917-18DAEF359D92}">
      <dgm:prSet/>
      <dgm:spPr/>
      <dgm:t>
        <a:bodyPr/>
        <a:lstStyle/>
        <a:p>
          <a:endParaRPr lang="en-US"/>
        </a:p>
      </dgm:t>
    </dgm:pt>
    <dgm:pt modelId="{D8E0E3DE-DFEA-48E2-BAEA-7C9A160BD697}" type="sibTrans" cxnId="{5CC43B0D-F93E-4DF9-A917-18DAEF359D92}">
      <dgm:prSet/>
      <dgm:spPr/>
      <dgm:t>
        <a:bodyPr/>
        <a:lstStyle/>
        <a:p>
          <a:endParaRPr lang="en-US"/>
        </a:p>
      </dgm:t>
    </dgm:pt>
    <dgm:pt modelId="{70A3039F-F7C6-4134-9704-C2A4CBEE56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document the process of generation and track provenance of individual bits of information</a:t>
          </a:r>
        </a:p>
      </dgm:t>
    </dgm:pt>
    <dgm:pt modelId="{C909D85E-7FD4-495F-82A8-6467547F3170}" type="parTrans" cxnId="{A42F2E07-9D15-478C-A179-12EF023B023F}">
      <dgm:prSet/>
      <dgm:spPr/>
      <dgm:t>
        <a:bodyPr/>
        <a:lstStyle/>
        <a:p>
          <a:endParaRPr lang="en-US"/>
        </a:p>
      </dgm:t>
    </dgm:pt>
    <dgm:pt modelId="{77F432A2-D01C-4121-AB04-FDC140865C0A}" type="sibTrans" cxnId="{A42F2E07-9D15-478C-A179-12EF023B023F}">
      <dgm:prSet/>
      <dgm:spPr/>
      <dgm:t>
        <a:bodyPr/>
        <a:lstStyle/>
        <a:p>
          <a:endParaRPr lang="en-US"/>
        </a:p>
      </dgm:t>
    </dgm:pt>
    <dgm:pt modelId="{268B5111-8444-44F2-882E-04D3F381C2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OpenAIRE Graph is a public good</a:t>
          </a:r>
        </a:p>
      </dgm:t>
    </dgm:pt>
    <dgm:pt modelId="{F400CADA-8790-4113-8ABC-CEC67528B32F}" type="parTrans" cxnId="{E6B4E6E6-4807-4224-9766-DC109C13EE1D}">
      <dgm:prSet/>
      <dgm:spPr/>
      <dgm:t>
        <a:bodyPr/>
        <a:lstStyle/>
        <a:p>
          <a:endParaRPr lang="en-US"/>
        </a:p>
      </dgm:t>
    </dgm:pt>
    <dgm:pt modelId="{1886D882-188F-414E-9407-292467B21CD3}" type="sibTrans" cxnId="{E6B4E6E6-4807-4224-9766-DC109C13EE1D}">
      <dgm:prSet/>
      <dgm:spPr/>
      <dgm:t>
        <a:bodyPr/>
        <a:lstStyle/>
        <a:p>
          <a:endParaRPr lang="en-US"/>
        </a:p>
      </dgm:t>
    </dgm:pt>
    <dgm:pt modelId="{112AB640-5818-4672-943E-5297299950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Graph a public infrastructure (like highways), operated by OpenAIRE </a:t>
          </a:r>
          <a:r>
            <a:rPr lang="en-GB" dirty="0"/>
            <a:t>AM</a:t>
          </a:r>
          <a:r>
            <a:rPr lang="en-US" dirty="0"/>
            <a:t>KE, a no-profit company based on membership participation</a:t>
          </a:r>
        </a:p>
      </dgm:t>
    </dgm:pt>
    <dgm:pt modelId="{F7246AC4-977E-4C0E-ADAD-E64DEC53240F}" type="parTrans" cxnId="{B5FE1801-E4AA-42C2-A908-2E934686A414}">
      <dgm:prSet/>
      <dgm:spPr/>
      <dgm:t>
        <a:bodyPr/>
        <a:lstStyle/>
        <a:p>
          <a:endParaRPr lang="en-US"/>
        </a:p>
      </dgm:t>
    </dgm:pt>
    <dgm:pt modelId="{279F5469-1C8A-4AE4-912F-2CA061689FBA}" type="sibTrans" cxnId="{B5FE1801-E4AA-42C2-A908-2E934686A414}">
      <dgm:prSet/>
      <dgm:spPr/>
      <dgm:t>
        <a:bodyPr/>
        <a:lstStyle/>
        <a:p>
          <a:endParaRPr lang="en-US"/>
        </a:p>
      </dgm:t>
    </dgm:pt>
    <dgm:pt modelId="{18731F45-8537-4B70-92B3-0218B6F350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</a:t>
          </a:r>
          <a:r>
            <a:rPr lang="en-GB" dirty="0"/>
            <a:t>h</a:t>
          </a:r>
          <a:r>
            <a:rPr lang="en-US" dirty="0"/>
            <a:t>e OpenAIRE Graph is participatory</a:t>
          </a:r>
        </a:p>
      </dgm:t>
    </dgm:pt>
    <dgm:pt modelId="{DFE13C85-4B95-47A1-ABFD-93EC70797837}" type="parTrans" cxnId="{D7A8C7A9-01EA-4E91-8075-A88823068244}">
      <dgm:prSet/>
      <dgm:spPr/>
      <dgm:t>
        <a:bodyPr/>
        <a:lstStyle/>
        <a:p>
          <a:endParaRPr lang="en-US"/>
        </a:p>
      </dgm:t>
    </dgm:pt>
    <dgm:pt modelId="{013056A3-2CFC-480D-A9A5-B3344C2A9224}" type="sibTrans" cxnId="{D7A8C7A9-01EA-4E91-8075-A88823068244}">
      <dgm:prSet/>
      <dgm:spPr/>
      <dgm:t>
        <a:bodyPr/>
        <a:lstStyle/>
        <a:p>
          <a:endParaRPr lang="en-US"/>
        </a:p>
      </dgm:t>
    </dgm:pt>
    <dgm:pt modelId="{8D26B478-D9BA-432C-862E-10477A2BE0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welcome and enable data contributions from communities, service providers, organizations, and researchers</a:t>
          </a:r>
        </a:p>
      </dgm:t>
    </dgm:pt>
    <dgm:pt modelId="{1C0DA738-D060-4FD7-BD1D-CAA91474135E}" type="parTrans" cxnId="{88098287-BD13-442E-933F-625E90160F84}">
      <dgm:prSet/>
      <dgm:spPr/>
      <dgm:t>
        <a:bodyPr/>
        <a:lstStyle/>
        <a:p>
          <a:endParaRPr lang="en-US"/>
        </a:p>
      </dgm:t>
    </dgm:pt>
    <dgm:pt modelId="{46437C75-9C61-4C4E-BFE3-E4D5E9B26373}" type="sibTrans" cxnId="{88098287-BD13-442E-933F-625E90160F84}">
      <dgm:prSet/>
      <dgm:spPr/>
      <dgm:t>
        <a:bodyPr/>
        <a:lstStyle/>
        <a:p>
          <a:endParaRPr lang="en-US"/>
        </a:p>
      </dgm:t>
    </dgm:pt>
    <dgm:pt modelId="{993F30E6-4E32-4C42-A693-263DDCFDCE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OpenAIRE Graph is the largest Open Science SKG</a:t>
          </a:r>
        </a:p>
      </dgm:t>
    </dgm:pt>
    <dgm:pt modelId="{B49DED18-BE72-A549-94F8-257E417919FC}" type="parTrans" cxnId="{5FDDD059-D179-994D-B87A-1A85BE996ACF}">
      <dgm:prSet/>
      <dgm:spPr/>
      <dgm:t>
        <a:bodyPr/>
        <a:lstStyle/>
        <a:p>
          <a:endParaRPr lang="en-GB"/>
        </a:p>
      </dgm:t>
    </dgm:pt>
    <dgm:pt modelId="{EDF5427C-F10B-A44A-8ADB-171EF08895ED}" type="sibTrans" cxnId="{5FDDD059-D179-994D-B87A-1A85BE996ACF}">
      <dgm:prSet/>
      <dgm:spPr/>
      <dgm:t>
        <a:bodyPr/>
        <a:lstStyle/>
        <a:p>
          <a:endParaRPr lang="en-GB"/>
        </a:p>
      </dgm:t>
    </dgm:pt>
    <dgm:pt modelId="{55427376-99BB-4D48-B9F9-B9506E9456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Broader coverage of publications, research data, and research software, together with links between them</a:t>
          </a:r>
        </a:p>
      </dgm:t>
    </dgm:pt>
    <dgm:pt modelId="{160BA0B9-4304-FF4B-B99C-4C6E8124A12D}" type="parTrans" cxnId="{F71BD714-40CD-EF43-AC78-991CA09A3131}">
      <dgm:prSet/>
      <dgm:spPr/>
      <dgm:t>
        <a:bodyPr/>
        <a:lstStyle/>
        <a:p>
          <a:endParaRPr lang="en-GB"/>
        </a:p>
      </dgm:t>
    </dgm:pt>
    <dgm:pt modelId="{96FFEAF0-E017-504A-98B0-C637A105CD7E}" type="sibTrans" cxnId="{F71BD714-40CD-EF43-AC78-991CA09A3131}">
      <dgm:prSet/>
      <dgm:spPr/>
      <dgm:t>
        <a:bodyPr/>
        <a:lstStyle/>
        <a:p>
          <a:endParaRPr lang="en-GB"/>
        </a:p>
      </dgm:t>
    </dgm:pt>
    <dgm:pt modelId="{F7028A24-9677-4128-B8EC-F96FA9D1E85A}" type="pres">
      <dgm:prSet presAssocID="{9909F968-7EE9-4BBE-9466-9E3E3E701EAB}" presName="root" presStyleCnt="0">
        <dgm:presLayoutVars>
          <dgm:dir/>
          <dgm:resizeHandles val="exact"/>
        </dgm:presLayoutVars>
      </dgm:prSet>
      <dgm:spPr/>
    </dgm:pt>
    <dgm:pt modelId="{EC85A349-4163-7844-9939-B71636740897}" type="pres">
      <dgm:prSet presAssocID="{993F30E6-4E32-4C42-A693-263DDCFDCE09}" presName="compNode" presStyleCnt="0"/>
      <dgm:spPr/>
    </dgm:pt>
    <dgm:pt modelId="{37492D04-E85F-6B40-AC3F-69DE0A2DE844}" type="pres">
      <dgm:prSet presAssocID="{993F30E6-4E32-4C42-A693-263DDCFDCE09}" presName="bgRect" presStyleLbl="bgShp" presStyleIdx="0" presStyleCnt="5"/>
      <dgm:spPr/>
    </dgm:pt>
    <dgm:pt modelId="{E8ADD21A-E23F-8B48-8958-7482BE4A8ADF}" type="pres">
      <dgm:prSet presAssocID="{993F30E6-4E32-4C42-A693-263DDCFDCE09}" presName="iconRect" presStyleLbl="node1" presStyleIdx="0" presStyleCnt="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4259EEC-A50E-6541-AFEC-0582AD84F3BD}" type="pres">
      <dgm:prSet presAssocID="{993F30E6-4E32-4C42-A693-263DDCFDCE09}" presName="spaceRect" presStyleCnt="0"/>
      <dgm:spPr/>
    </dgm:pt>
    <dgm:pt modelId="{55B41253-1FDC-EA43-96BE-C140F9A26F40}" type="pres">
      <dgm:prSet presAssocID="{993F30E6-4E32-4C42-A693-263DDCFDCE09}" presName="parTx" presStyleLbl="revTx" presStyleIdx="0" presStyleCnt="10">
        <dgm:presLayoutVars>
          <dgm:chMax val="0"/>
          <dgm:chPref val="0"/>
        </dgm:presLayoutVars>
      </dgm:prSet>
      <dgm:spPr/>
    </dgm:pt>
    <dgm:pt modelId="{8F3AB297-C096-674B-97C0-1843AA5C2A72}" type="pres">
      <dgm:prSet presAssocID="{993F30E6-4E32-4C42-A693-263DDCFDCE09}" presName="desTx" presStyleLbl="revTx" presStyleIdx="1" presStyleCnt="10">
        <dgm:presLayoutVars/>
      </dgm:prSet>
      <dgm:spPr/>
    </dgm:pt>
    <dgm:pt modelId="{A16BDD0F-2351-B04C-862B-844A48CF0AE1}" type="pres">
      <dgm:prSet presAssocID="{EDF5427C-F10B-A44A-8ADB-171EF08895ED}" presName="sibTrans" presStyleCnt="0"/>
      <dgm:spPr/>
    </dgm:pt>
    <dgm:pt modelId="{0B370B99-13AF-4812-8909-80831F3D668A}" type="pres">
      <dgm:prSet presAssocID="{89274718-E2D5-490D-9281-2775443C6245}" presName="compNode" presStyleCnt="0"/>
      <dgm:spPr/>
    </dgm:pt>
    <dgm:pt modelId="{5626D635-AF34-41DD-B996-DFFE7D1076C3}" type="pres">
      <dgm:prSet presAssocID="{89274718-E2D5-490D-9281-2775443C6245}" presName="bgRect" presStyleLbl="bgShp" presStyleIdx="1" presStyleCnt="5"/>
      <dgm:spPr/>
    </dgm:pt>
    <dgm:pt modelId="{66E69D3F-1061-4D1F-9ABE-0C01E3ABC8DF}" type="pres">
      <dgm:prSet presAssocID="{89274718-E2D5-490D-9281-2775443C6245}" presName="iconRect" presStyleLbl="node1" presStyleIdx="1" presStyleCnt="5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</dgm:pt>
    <dgm:pt modelId="{CFFA8799-381F-443B-B596-78DA578FA698}" type="pres">
      <dgm:prSet presAssocID="{89274718-E2D5-490D-9281-2775443C6245}" presName="spaceRect" presStyleCnt="0"/>
      <dgm:spPr/>
    </dgm:pt>
    <dgm:pt modelId="{8BA32641-2C20-415F-B508-DE67770FAAB6}" type="pres">
      <dgm:prSet presAssocID="{89274718-E2D5-490D-9281-2775443C6245}" presName="parTx" presStyleLbl="revTx" presStyleIdx="2" presStyleCnt="10">
        <dgm:presLayoutVars>
          <dgm:chMax val="0"/>
          <dgm:chPref val="0"/>
        </dgm:presLayoutVars>
      </dgm:prSet>
      <dgm:spPr/>
    </dgm:pt>
    <dgm:pt modelId="{C66AACBF-1884-4108-8876-110CE58F20D1}" type="pres">
      <dgm:prSet presAssocID="{89274718-E2D5-490D-9281-2775443C6245}" presName="desTx" presStyleLbl="revTx" presStyleIdx="3" presStyleCnt="10">
        <dgm:presLayoutVars/>
      </dgm:prSet>
      <dgm:spPr/>
    </dgm:pt>
    <dgm:pt modelId="{476669AE-8AF5-4DC1-B586-E8651D9C0DA5}" type="pres">
      <dgm:prSet presAssocID="{73C90A83-343A-4AA6-AFBA-121E764C176D}" presName="sibTrans" presStyleCnt="0"/>
      <dgm:spPr/>
    </dgm:pt>
    <dgm:pt modelId="{415B43B9-FC9A-43F9-9E48-D61656C20999}" type="pres">
      <dgm:prSet presAssocID="{65C7E55E-C4DB-465F-95C8-FD0C37624C3F}" presName="compNode" presStyleCnt="0"/>
      <dgm:spPr/>
    </dgm:pt>
    <dgm:pt modelId="{F5277537-349C-41A5-8E18-F34B8C1B4F90}" type="pres">
      <dgm:prSet presAssocID="{65C7E55E-C4DB-465F-95C8-FD0C37624C3F}" presName="bgRect" presStyleLbl="bgShp" presStyleIdx="2" presStyleCnt="5"/>
      <dgm:spPr/>
    </dgm:pt>
    <dgm:pt modelId="{F64AA778-8200-4E76-81B4-8F8C345CA4A2}" type="pres">
      <dgm:prSet presAssocID="{65C7E55E-C4DB-465F-95C8-FD0C37624C3F}" presName="iconRect" presStyleLbl="node1" presStyleIdx="2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4C8E200-1766-4F61-AAB5-42C364449945}" type="pres">
      <dgm:prSet presAssocID="{65C7E55E-C4DB-465F-95C8-FD0C37624C3F}" presName="spaceRect" presStyleCnt="0"/>
      <dgm:spPr/>
    </dgm:pt>
    <dgm:pt modelId="{A47DEBDE-3A8C-4486-9B52-47A45CAE1448}" type="pres">
      <dgm:prSet presAssocID="{65C7E55E-C4DB-465F-95C8-FD0C37624C3F}" presName="parTx" presStyleLbl="revTx" presStyleIdx="4" presStyleCnt="10">
        <dgm:presLayoutVars>
          <dgm:chMax val="0"/>
          <dgm:chPref val="0"/>
        </dgm:presLayoutVars>
      </dgm:prSet>
      <dgm:spPr/>
    </dgm:pt>
    <dgm:pt modelId="{F8584878-091F-42DC-BFF5-146EB85178F9}" type="pres">
      <dgm:prSet presAssocID="{65C7E55E-C4DB-465F-95C8-FD0C37624C3F}" presName="desTx" presStyleLbl="revTx" presStyleIdx="5" presStyleCnt="10">
        <dgm:presLayoutVars/>
      </dgm:prSet>
      <dgm:spPr/>
    </dgm:pt>
    <dgm:pt modelId="{C4D6E78E-14FB-4BEF-B503-DB2535A1C8FC}" type="pres">
      <dgm:prSet presAssocID="{D8E0E3DE-DFEA-48E2-BAEA-7C9A160BD697}" presName="sibTrans" presStyleCnt="0"/>
      <dgm:spPr/>
    </dgm:pt>
    <dgm:pt modelId="{5AA087E7-B3FC-4109-93B5-B29F3536C839}" type="pres">
      <dgm:prSet presAssocID="{268B5111-8444-44F2-882E-04D3F381C279}" presName="compNode" presStyleCnt="0"/>
      <dgm:spPr/>
    </dgm:pt>
    <dgm:pt modelId="{E72D1FB6-FD3A-4DBD-969F-98875C58BB51}" type="pres">
      <dgm:prSet presAssocID="{268B5111-8444-44F2-882E-04D3F381C279}" presName="bgRect" presStyleLbl="bgShp" presStyleIdx="3" presStyleCnt="5"/>
      <dgm:spPr/>
    </dgm:pt>
    <dgm:pt modelId="{E38AAE12-62DA-408D-8DB0-37CC7DDD497B}" type="pres">
      <dgm:prSet presAssocID="{268B5111-8444-44F2-882E-04D3F381C279}" presName="iconRect" presStyleLbl="node1" presStyleIdx="3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9A3431B-FA90-48B9-864C-88B8A808844E}" type="pres">
      <dgm:prSet presAssocID="{268B5111-8444-44F2-882E-04D3F381C279}" presName="spaceRect" presStyleCnt="0"/>
      <dgm:spPr/>
    </dgm:pt>
    <dgm:pt modelId="{F88473AF-6A52-48E0-B038-30BBFC056847}" type="pres">
      <dgm:prSet presAssocID="{268B5111-8444-44F2-882E-04D3F381C279}" presName="parTx" presStyleLbl="revTx" presStyleIdx="6" presStyleCnt="10">
        <dgm:presLayoutVars>
          <dgm:chMax val="0"/>
          <dgm:chPref val="0"/>
        </dgm:presLayoutVars>
      </dgm:prSet>
      <dgm:spPr/>
    </dgm:pt>
    <dgm:pt modelId="{5D099C28-9F42-4A7E-8D24-121B7D0DEFE2}" type="pres">
      <dgm:prSet presAssocID="{268B5111-8444-44F2-882E-04D3F381C279}" presName="desTx" presStyleLbl="revTx" presStyleIdx="7" presStyleCnt="10">
        <dgm:presLayoutVars/>
      </dgm:prSet>
      <dgm:spPr/>
    </dgm:pt>
    <dgm:pt modelId="{5D421E26-1B98-4685-A523-4787B011E60F}" type="pres">
      <dgm:prSet presAssocID="{1886D882-188F-414E-9407-292467B21CD3}" presName="sibTrans" presStyleCnt="0"/>
      <dgm:spPr/>
    </dgm:pt>
    <dgm:pt modelId="{904251B8-351A-4664-84B7-FBE988F5A9FB}" type="pres">
      <dgm:prSet presAssocID="{18731F45-8537-4B70-92B3-0218B6F35074}" presName="compNode" presStyleCnt="0"/>
      <dgm:spPr/>
    </dgm:pt>
    <dgm:pt modelId="{03CD8B8F-BC98-4C63-9348-B3BB8010111F}" type="pres">
      <dgm:prSet presAssocID="{18731F45-8537-4B70-92B3-0218B6F35074}" presName="bgRect" presStyleLbl="bgShp" presStyleIdx="4" presStyleCnt="5"/>
      <dgm:spPr/>
    </dgm:pt>
    <dgm:pt modelId="{D826D2AE-48EA-41A1-82FD-B8D2D1E518E9}" type="pres">
      <dgm:prSet presAssocID="{18731F45-8537-4B70-92B3-0218B6F35074}" presName="icon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31000" r="-31000"/>
          </a:stretch>
        </a:blipFill>
        <a:ln>
          <a:noFill/>
        </a:ln>
      </dgm:spPr>
    </dgm:pt>
    <dgm:pt modelId="{9F7C2076-3EA4-4F80-B52B-06B18F6B5408}" type="pres">
      <dgm:prSet presAssocID="{18731F45-8537-4B70-92B3-0218B6F35074}" presName="spaceRect" presStyleCnt="0"/>
      <dgm:spPr/>
    </dgm:pt>
    <dgm:pt modelId="{C4AFDF63-07D9-4EDA-BB01-B30ED9E89EA2}" type="pres">
      <dgm:prSet presAssocID="{18731F45-8537-4B70-92B3-0218B6F35074}" presName="parTx" presStyleLbl="revTx" presStyleIdx="8" presStyleCnt="10">
        <dgm:presLayoutVars>
          <dgm:chMax val="0"/>
          <dgm:chPref val="0"/>
        </dgm:presLayoutVars>
      </dgm:prSet>
      <dgm:spPr/>
    </dgm:pt>
    <dgm:pt modelId="{8A8A463B-1EE5-4C17-BCA0-EB375DB1ED8F}" type="pres">
      <dgm:prSet presAssocID="{18731F45-8537-4B70-92B3-0218B6F35074}" presName="desTx" presStyleLbl="revTx" presStyleIdx="9" presStyleCnt="10">
        <dgm:presLayoutVars/>
      </dgm:prSet>
      <dgm:spPr/>
    </dgm:pt>
  </dgm:ptLst>
  <dgm:cxnLst>
    <dgm:cxn modelId="{B5FE1801-E4AA-42C2-A908-2E934686A414}" srcId="{268B5111-8444-44F2-882E-04D3F381C279}" destId="{112AB640-5818-4672-943E-5297299950C6}" srcOrd="0" destOrd="0" parTransId="{F7246AC4-977E-4C0E-ADAD-E64DEC53240F}" sibTransId="{279F5469-1C8A-4AE4-912F-2CA061689FBA}"/>
    <dgm:cxn modelId="{BEE79802-EFD6-4786-AE7D-70F258D9C58B}" type="presOf" srcId="{65C7E55E-C4DB-465F-95C8-FD0C37624C3F}" destId="{A47DEBDE-3A8C-4486-9B52-47A45CAE1448}" srcOrd="0" destOrd="0" presId="urn:microsoft.com/office/officeart/2018/2/layout/IconVerticalSolidList"/>
    <dgm:cxn modelId="{A42F2E07-9D15-478C-A179-12EF023B023F}" srcId="{65C7E55E-C4DB-465F-95C8-FD0C37624C3F}" destId="{70A3039F-F7C6-4134-9704-C2A4CBEE567D}" srcOrd="0" destOrd="0" parTransId="{C909D85E-7FD4-495F-82A8-6467547F3170}" sibTransId="{77F432A2-D01C-4121-AB04-FDC140865C0A}"/>
    <dgm:cxn modelId="{5CC43B0D-F93E-4DF9-A917-18DAEF359D92}" srcId="{9909F968-7EE9-4BBE-9466-9E3E3E701EAB}" destId="{65C7E55E-C4DB-465F-95C8-FD0C37624C3F}" srcOrd="2" destOrd="0" parTransId="{5BBF456F-0EE6-4876-B963-1C337736BAF2}" sibTransId="{D8E0E3DE-DFEA-48E2-BAEA-7C9A160BD697}"/>
    <dgm:cxn modelId="{1484FD13-A274-4B22-8F16-919FC5A104B9}" type="presOf" srcId="{89274718-E2D5-490D-9281-2775443C6245}" destId="{8BA32641-2C20-415F-B508-DE67770FAAB6}" srcOrd="0" destOrd="0" presId="urn:microsoft.com/office/officeart/2018/2/layout/IconVerticalSolidList"/>
    <dgm:cxn modelId="{F71BD714-40CD-EF43-AC78-991CA09A3131}" srcId="{993F30E6-4E32-4C42-A693-263DDCFDCE09}" destId="{55427376-99BB-4D48-B9F9-B9506E945617}" srcOrd="0" destOrd="0" parTransId="{160BA0B9-4304-FF4B-B99C-4C6E8124A12D}" sibTransId="{96FFEAF0-E017-504A-98B0-C637A105CD7E}"/>
    <dgm:cxn modelId="{50013728-E5F1-42F0-8A2A-E782BA83FE36}" srcId="{9909F968-7EE9-4BBE-9466-9E3E3E701EAB}" destId="{89274718-E2D5-490D-9281-2775443C6245}" srcOrd="1" destOrd="0" parTransId="{676DB393-7A6B-437B-B5C9-D4961E085742}" sibTransId="{73C90A83-343A-4AA6-AFBA-121E764C176D}"/>
    <dgm:cxn modelId="{96CE0947-7115-4B1C-A280-6520B7DEE1BE}" type="presOf" srcId="{268B5111-8444-44F2-882E-04D3F381C279}" destId="{F88473AF-6A52-48E0-B038-30BBFC056847}" srcOrd="0" destOrd="0" presId="urn:microsoft.com/office/officeart/2018/2/layout/IconVerticalSolidList"/>
    <dgm:cxn modelId="{6C06534A-7454-423E-B0F0-9765106B6216}" type="presOf" srcId="{8D26B478-D9BA-432C-862E-10477A2BE0D9}" destId="{8A8A463B-1EE5-4C17-BCA0-EB375DB1ED8F}" srcOrd="0" destOrd="0" presId="urn:microsoft.com/office/officeart/2018/2/layout/IconVerticalSolidList"/>
    <dgm:cxn modelId="{85E38B6A-A8F1-C146-8ED5-55CCEDD77778}" type="presOf" srcId="{55427376-99BB-4D48-B9F9-B9506E945617}" destId="{8F3AB297-C096-674B-97C0-1843AA5C2A72}" srcOrd="0" destOrd="0" presId="urn:microsoft.com/office/officeart/2018/2/layout/IconVerticalSolidList"/>
    <dgm:cxn modelId="{BC80D671-D33C-402C-A66B-469EDF7D865E}" srcId="{89274718-E2D5-490D-9281-2775443C6245}" destId="{AFB94053-CBAA-4118-94A2-594DED21A590}" srcOrd="0" destOrd="0" parTransId="{B3B48787-C6DA-4DAB-BCE0-C375BE2CB3F5}" sibTransId="{1FFF1843-D1AB-4462-86B6-28DAF91B919B}"/>
    <dgm:cxn modelId="{0ADD2675-1C09-4644-8B4D-6AEA8812CA07}" type="presOf" srcId="{18731F45-8537-4B70-92B3-0218B6F35074}" destId="{C4AFDF63-07D9-4EDA-BB01-B30ED9E89EA2}" srcOrd="0" destOrd="0" presId="urn:microsoft.com/office/officeart/2018/2/layout/IconVerticalSolidList"/>
    <dgm:cxn modelId="{5FDDD059-D179-994D-B87A-1A85BE996ACF}" srcId="{9909F968-7EE9-4BBE-9466-9E3E3E701EAB}" destId="{993F30E6-4E32-4C42-A693-263DDCFDCE09}" srcOrd="0" destOrd="0" parTransId="{B49DED18-BE72-A549-94F8-257E417919FC}" sibTransId="{EDF5427C-F10B-A44A-8ADB-171EF08895ED}"/>
    <dgm:cxn modelId="{68720382-BB99-4C7A-BDED-12DE2E1754DD}" type="presOf" srcId="{112AB640-5818-4672-943E-5297299950C6}" destId="{5D099C28-9F42-4A7E-8D24-121B7D0DEFE2}" srcOrd="0" destOrd="0" presId="urn:microsoft.com/office/officeart/2018/2/layout/IconVerticalSolidList"/>
    <dgm:cxn modelId="{88098287-BD13-442E-933F-625E90160F84}" srcId="{18731F45-8537-4B70-92B3-0218B6F35074}" destId="{8D26B478-D9BA-432C-862E-10477A2BE0D9}" srcOrd="0" destOrd="0" parTransId="{1C0DA738-D060-4FD7-BD1D-CAA91474135E}" sibTransId="{46437C75-9C61-4C4E-BFE3-E4D5E9B26373}"/>
    <dgm:cxn modelId="{DB6E8C90-322B-524A-9862-E9BBBB32E8CC}" type="presOf" srcId="{993F30E6-4E32-4C42-A693-263DDCFDCE09}" destId="{55B41253-1FDC-EA43-96BE-C140F9A26F40}" srcOrd="0" destOrd="0" presId="urn:microsoft.com/office/officeart/2018/2/layout/IconVerticalSolidList"/>
    <dgm:cxn modelId="{D7A8C7A9-01EA-4E91-8075-A88823068244}" srcId="{9909F968-7EE9-4BBE-9466-9E3E3E701EAB}" destId="{18731F45-8537-4B70-92B3-0218B6F35074}" srcOrd="4" destOrd="0" parTransId="{DFE13C85-4B95-47A1-ABFD-93EC70797837}" sibTransId="{013056A3-2CFC-480D-A9A5-B3344C2A9224}"/>
    <dgm:cxn modelId="{8F0CB4BF-6424-4E97-AFB6-C6CE0744681D}" type="presOf" srcId="{9909F968-7EE9-4BBE-9466-9E3E3E701EAB}" destId="{F7028A24-9677-4128-B8EC-F96FA9D1E85A}" srcOrd="0" destOrd="0" presId="urn:microsoft.com/office/officeart/2018/2/layout/IconVerticalSolidList"/>
    <dgm:cxn modelId="{BBC51CD4-3133-4B8F-AA5A-19D2A555FE48}" type="presOf" srcId="{AFB94053-CBAA-4118-94A2-594DED21A590}" destId="{C66AACBF-1884-4108-8876-110CE58F20D1}" srcOrd="0" destOrd="0" presId="urn:microsoft.com/office/officeart/2018/2/layout/IconVerticalSolidList"/>
    <dgm:cxn modelId="{326B69D8-6070-4218-8279-0CCAAEC781B6}" type="presOf" srcId="{70A3039F-F7C6-4134-9704-C2A4CBEE567D}" destId="{F8584878-091F-42DC-BFF5-146EB85178F9}" srcOrd="0" destOrd="0" presId="urn:microsoft.com/office/officeart/2018/2/layout/IconVerticalSolidList"/>
    <dgm:cxn modelId="{E6B4E6E6-4807-4224-9766-DC109C13EE1D}" srcId="{9909F968-7EE9-4BBE-9466-9E3E3E701EAB}" destId="{268B5111-8444-44F2-882E-04D3F381C279}" srcOrd="3" destOrd="0" parTransId="{F400CADA-8790-4113-8ABC-CEC67528B32F}" sibTransId="{1886D882-188F-414E-9407-292467B21CD3}"/>
    <dgm:cxn modelId="{CC2D9C40-9F5F-304B-8150-908A310E1664}" type="presParOf" srcId="{F7028A24-9677-4128-B8EC-F96FA9D1E85A}" destId="{EC85A349-4163-7844-9939-B71636740897}" srcOrd="0" destOrd="0" presId="urn:microsoft.com/office/officeart/2018/2/layout/IconVerticalSolidList"/>
    <dgm:cxn modelId="{C7FB14A4-2577-9749-B501-BA619E668E20}" type="presParOf" srcId="{EC85A349-4163-7844-9939-B71636740897}" destId="{37492D04-E85F-6B40-AC3F-69DE0A2DE844}" srcOrd="0" destOrd="0" presId="urn:microsoft.com/office/officeart/2018/2/layout/IconVerticalSolidList"/>
    <dgm:cxn modelId="{94A67AED-3EE4-6C44-A96A-778EB75C4037}" type="presParOf" srcId="{EC85A349-4163-7844-9939-B71636740897}" destId="{E8ADD21A-E23F-8B48-8958-7482BE4A8ADF}" srcOrd="1" destOrd="0" presId="urn:microsoft.com/office/officeart/2018/2/layout/IconVerticalSolidList"/>
    <dgm:cxn modelId="{AE65FF09-D350-4F48-A03A-CC13FD236145}" type="presParOf" srcId="{EC85A349-4163-7844-9939-B71636740897}" destId="{A4259EEC-A50E-6541-AFEC-0582AD84F3BD}" srcOrd="2" destOrd="0" presId="urn:microsoft.com/office/officeart/2018/2/layout/IconVerticalSolidList"/>
    <dgm:cxn modelId="{DB935CF4-D791-994D-B4D4-4A9CD8523899}" type="presParOf" srcId="{EC85A349-4163-7844-9939-B71636740897}" destId="{55B41253-1FDC-EA43-96BE-C140F9A26F40}" srcOrd="3" destOrd="0" presId="urn:microsoft.com/office/officeart/2018/2/layout/IconVerticalSolidList"/>
    <dgm:cxn modelId="{466B9481-48B4-044B-9340-B90D3D6DE95A}" type="presParOf" srcId="{EC85A349-4163-7844-9939-B71636740897}" destId="{8F3AB297-C096-674B-97C0-1843AA5C2A72}" srcOrd="4" destOrd="0" presId="urn:microsoft.com/office/officeart/2018/2/layout/IconVerticalSolidList"/>
    <dgm:cxn modelId="{989F7FE7-9FE7-B14E-80AC-08BC894CCC42}" type="presParOf" srcId="{F7028A24-9677-4128-B8EC-F96FA9D1E85A}" destId="{A16BDD0F-2351-B04C-862B-844A48CF0AE1}" srcOrd="1" destOrd="0" presId="urn:microsoft.com/office/officeart/2018/2/layout/IconVerticalSolidList"/>
    <dgm:cxn modelId="{CF33CF37-32D9-407C-A988-ED065EB9987D}" type="presParOf" srcId="{F7028A24-9677-4128-B8EC-F96FA9D1E85A}" destId="{0B370B99-13AF-4812-8909-80831F3D668A}" srcOrd="2" destOrd="0" presId="urn:microsoft.com/office/officeart/2018/2/layout/IconVerticalSolidList"/>
    <dgm:cxn modelId="{239A10E1-CD36-461A-B155-595EA91DB2F9}" type="presParOf" srcId="{0B370B99-13AF-4812-8909-80831F3D668A}" destId="{5626D635-AF34-41DD-B996-DFFE7D1076C3}" srcOrd="0" destOrd="0" presId="urn:microsoft.com/office/officeart/2018/2/layout/IconVerticalSolidList"/>
    <dgm:cxn modelId="{AE79DF6E-57B7-4E3E-87A1-CFE8603ECCB0}" type="presParOf" srcId="{0B370B99-13AF-4812-8909-80831F3D668A}" destId="{66E69D3F-1061-4D1F-9ABE-0C01E3ABC8DF}" srcOrd="1" destOrd="0" presId="urn:microsoft.com/office/officeart/2018/2/layout/IconVerticalSolidList"/>
    <dgm:cxn modelId="{D7257581-575F-4D71-91E0-C5AF0BD1B28C}" type="presParOf" srcId="{0B370B99-13AF-4812-8909-80831F3D668A}" destId="{CFFA8799-381F-443B-B596-78DA578FA698}" srcOrd="2" destOrd="0" presId="urn:microsoft.com/office/officeart/2018/2/layout/IconVerticalSolidList"/>
    <dgm:cxn modelId="{A6517960-C839-4C4A-9A9A-5E2430C1558D}" type="presParOf" srcId="{0B370B99-13AF-4812-8909-80831F3D668A}" destId="{8BA32641-2C20-415F-B508-DE67770FAAB6}" srcOrd="3" destOrd="0" presId="urn:microsoft.com/office/officeart/2018/2/layout/IconVerticalSolidList"/>
    <dgm:cxn modelId="{0BB15E61-FEC1-4202-9E90-022699D0281C}" type="presParOf" srcId="{0B370B99-13AF-4812-8909-80831F3D668A}" destId="{C66AACBF-1884-4108-8876-110CE58F20D1}" srcOrd="4" destOrd="0" presId="urn:microsoft.com/office/officeart/2018/2/layout/IconVerticalSolidList"/>
    <dgm:cxn modelId="{6CF00DBF-92F1-4500-AFFA-AEB34F0E0BB6}" type="presParOf" srcId="{F7028A24-9677-4128-B8EC-F96FA9D1E85A}" destId="{476669AE-8AF5-4DC1-B586-E8651D9C0DA5}" srcOrd="3" destOrd="0" presId="urn:microsoft.com/office/officeart/2018/2/layout/IconVerticalSolidList"/>
    <dgm:cxn modelId="{68720F34-3437-405B-801A-D451B064FAAB}" type="presParOf" srcId="{F7028A24-9677-4128-B8EC-F96FA9D1E85A}" destId="{415B43B9-FC9A-43F9-9E48-D61656C20999}" srcOrd="4" destOrd="0" presId="urn:microsoft.com/office/officeart/2018/2/layout/IconVerticalSolidList"/>
    <dgm:cxn modelId="{22457F1B-AC8D-4276-8D5A-64F8BC7CA908}" type="presParOf" srcId="{415B43B9-FC9A-43F9-9E48-D61656C20999}" destId="{F5277537-349C-41A5-8E18-F34B8C1B4F90}" srcOrd="0" destOrd="0" presId="urn:microsoft.com/office/officeart/2018/2/layout/IconVerticalSolidList"/>
    <dgm:cxn modelId="{FD535429-3F7C-42E5-AC1A-8AFC689DE5C6}" type="presParOf" srcId="{415B43B9-FC9A-43F9-9E48-D61656C20999}" destId="{F64AA778-8200-4E76-81B4-8F8C345CA4A2}" srcOrd="1" destOrd="0" presId="urn:microsoft.com/office/officeart/2018/2/layout/IconVerticalSolidList"/>
    <dgm:cxn modelId="{5215DDD7-7F91-4E11-85F7-F56F5D2A707E}" type="presParOf" srcId="{415B43B9-FC9A-43F9-9E48-D61656C20999}" destId="{74C8E200-1766-4F61-AAB5-42C364449945}" srcOrd="2" destOrd="0" presId="urn:microsoft.com/office/officeart/2018/2/layout/IconVerticalSolidList"/>
    <dgm:cxn modelId="{CCC70CC8-631E-423A-82DB-7CD7C6B8AFA0}" type="presParOf" srcId="{415B43B9-FC9A-43F9-9E48-D61656C20999}" destId="{A47DEBDE-3A8C-4486-9B52-47A45CAE1448}" srcOrd="3" destOrd="0" presId="urn:microsoft.com/office/officeart/2018/2/layout/IconVerticalSolidList"/>
    <dgm:cxn modelId="{230C2623-46B1-4EAC-8B82-40C6C39AE8A2}" type="presParOf" srcId="{415B43B9-FC9A-43F9-9E48-D61656C20999}" destId="{F8584878-091F-42DC-BFF5-146EB85178F9}" srcOrd="4" destOrd="0" presId="urn:microsoft.com/office/officeart/2018/2/layout/IconVerticalSolidList"/>
    <dgm:cxn modelId="{91959539-FB5D-4E94-930F-51A81D5E761F}" type="presParOf" srcId="{F7028A24-9677-4128-B8EC-F96FA9D1E85A}" destId="{C4D6E78E-14FB-4BEF-B503-DB2535A1C8FC}" srcOrd="5" destOrd="0" presId="urn:microsoft.com/office/officeart/2018/2/layout/IconVerticalSolidList"/>
    <dgm:cxn modelId="{CA2D607B-A2C1-461B-A45C-B62D6BAA4378}" type="presParOf" srcId="{F7028A24-9677-4128-B8EC-F96FA9D1E85A}" destId="{5AA087E7-B3FC-4109-93B5-B29F3536C839}" srcOrd="6" destOrd="0" presId="urn:microsoft.com/office/officeart/2018/2/layout/IconVerticalSolidList"/>
    <dgm:cxn modelId="{BD9452F1-A55C-41F2-AB64-BF4BE36C27A6}" type="presParOf" srcId="{5AA087E7-B3FC-4109-93B5-B29F3536C839}" destId="{E72D1FB6-FD3A-4DBD-969F-98875C58BB51}" srcOrd="0" destOrd="0" presId="urn:microsoft.com/office/officeart/2018/2/layout/IconVerticalSolidList"/>
    <dgm:cxn modelId="{977E1A44-11E6-4AFB-A000-7321313923AB}" type="presParOf" srcId="{5AA087E7-B3FC-4109-93B5-B29F3536C839}" destId="{E38AAE12-62DA-408D-8DB0-37CC7DDD497B}" srcOrd="1" destOrd="0" presId="urn:microsoft.com/office/officeart/2018/2/layout/IconVerticalSolidList"/>
    <dgm:cxn modelId="{502FB4CE-81EF-405A-B8A7-A9745CE5AE25}" type="presParOf" srcId="{5AA087E7-B3FC-4109-93B5-B29F3536C839}" destId="{59A3431B-FA90-48B9-864C-88B8A808844E}" srcOrd="2" destOrd="0" presId="urn:microsoft.com/office/officeart/2018/2/layout/IconVerticalSolidList"/>
    <dgm:cxn modelId="{99EDF161-EFBB-4723-A4A3-A7A35AC18838}" type="presParOf" srcId="{5AA087E7-B3FC-4109-93B5-B29F3536C839}" destId="{F88473AF-6A52-48E0-B038-30BBFC056847}" srcOrd="3" destOrd="0" presId="urn:microsoft.com/office/officeart/2018/2/layout/IconVerticalSolidList"/>
    <dgm:cxn modelId="{B2BA9C5F-1B00-4E1E-9E9F-BC26CB11AAA8}" type="presParOf" srcId="{5AA087E7-B3FC-4109-93B5-B29F3536C839}" destId="{5D099C28-9F42-4A7E-8D24-121B7D0DEFE2}" srcOrd="4" destOrd="0" presId="urn:microsoft.com/office/officeart/2018/2/layout/IconVerticalSolidList"/>
    <dgm:cxn modelId="{9272FB54-4105-46A3-AF28-19BBE2FB5C05}" type="presParOf" srcId="{F7028A24-9677-4128-B8EC-F96FA9D1E85A}" destId="{5D421E26-1B98-4685-A523-4787B011E60F}" srcOrd="7" destOrd="0" presId="urn:microsoft.com/office/officeart/2018/2/layout/IconVerticalSolidList"/>
    <dgm:cxn modelId="{E0DE281B-D63F-4EC9-A01E-A1E139439B2B}" type="presParOf" srcId="{F7028A24-9677-4128-B8EC-F96FA9D1E85A}" destId="{904251B8-351A-4664-84B7-FBE988F5A9FB}" srcOrd="8" destOrd="0" presId="urn:microsoft.com/office/officeart/2018/2/layout/IconVerticalSolidList"/>
    <dgm:cxn modelId="{71D399F8-0764-4E2C-9878-B3361A3FA0F9}" type="presParOf" srcId="{904251B8-351A-4664-84B7-FBE988F5A9FB}" destId="{03CD8B8F-BC98-4C63-9348-B3BB8010111F}" srcOrd="0" destOrd="0" presId="urn:microsoft.com/office/officeart/2018/2/layout/IconVerticalSolidList"/>
    <dgm:cxn modelId="{FE908E4B-99B9-4867-8DB0-79929DD5DA24}" type="presParOf" srcId="{904251B8-351A-4664-84B7-FBE988F5A9FB}" destId="{D826D2AE-48EA-41A1-82FD-B8D2D1E518E9}" srcOrd="1" destOrd="0" presId="urn:microsoft.com/office/officeart/2018/2/layout/IconVerticalSolidList"/>
    <dgm:cxn modelId="{F03AAF75-06AD-4704-943D-78AFD6D4BE9F}" type="presParOf" srcId="{904251B8-351A-4664-84B7-FBE988F5A9FB}" destId="{9F7C2076-3EA4-4F80-B52B-06B18F6B5408}" srcOrd="2" destOrd="0" presId="urn:microsoft.com/office/officeart/2018/2/layout/IconVerticalSolidList"/>
    <dgm:cxn modelId="{65896F78-3F27-46E6-8EA3-19639ED0CB1E}" type="presParOf" srcId="{904251B8-351A-4664-84B7-FBE988F5A9FB}" destId="{C4AFDF63-07D9-4EDA-BB01-B30ED9E89EA2}" srcOrd="3" destOrd="0" presId="urn:microsoft.com/office/officeart/2018/2/layout/IconVerticalSolidList"/>
    <dgm:cxn modelId="{0849C528-E74C-40B1-8D7D-728F08D0ECEE}" type="presParOf" srcId="{904251B8-351A-4664-84B7-FBE988F5A9FB}" destId="{8A8A463B-1EE5-4C17-BCA0-EB375DB1ED8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96670-659E-4DA4-8C5D-135E4612C175}">
      <dsp:nvSpPr>
        <dsp:cNvPr id="0" name=""/>
        <dsp:cNvSpPr/>
      </dsp:nvSpPr>
      <dsp:spPr>
        <a:xfrm>
          <a:off x="1754" y="1952308"/>
          <a:ext cx="1188632" cy="11886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D1D6B-16D9-402E-9C2B-2D26A83DC7C8}">
      <dsp:nvSpPr>
        <dsp:cNvPr id="0" name=""/>
        <dsp:cNvSpPr/>
      </dsp:nvSpPr>
      <dsp:spPr>
        <a:xfrm>
          <a:off x="1754" y="3278312"/>
          <a:ext cx="3396093" cy="509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A </a:t>
          </a:r>
          <a:r>
            <a:rPr lang="en-US" sz="1700" b="1" kern="1200" dirty="0"/>
            <a:t>Scientific Knowledge Graph (SKG)</a:t>
          </a:r>
          <a:r>
            <a:rPr lang="en-US" sz="1700" b="1" kern="1200" dirty="0">
              <a:latin typeface="Calibri Light" panose="020F0302020204030204"/>
            </a:rPr>
            <a:t> </a:t>
          </a:r>
          <a:endParaRPr lang="en-US" sz="1700" kern="1200" dirty="0"/>
        </a:p>
      </dsp:txBody>
      <dsp:txXfrm>
        <a:off x="1754" y="3278312"/>
        <a:ext cx="3396093" cy="509414"/>
      </dsp:txXfrm>
    </dsp:sp>
    <dsp:sp modelId="{02D22C8B-63F9-40AF-86DA-447F511801D1}">
      <dsp:nvSpPr>
        <dsp:cNvPr id="0" name=""/>
        <dsp:cNvSpPr/>
      </dsp:nvSpPr>
      <dsp:spPr>
        <a:xfrm>
          <a:off x="1754" y="3851620"/>
          <a:ext cx="3396093" cy="129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FF0000"/>
              </a:solidFill>
            </a:rPr>
            <a:t>Timely and comprehensive coverage</a:t>
          </a:r>
          <a:r>
            <a:rPr lang="en-US" sz="1300" kern="1200" dirty="0"/>
            <a:t> of research products beyond publications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FF0000"/>
              </a:solidFill>
            </a:rPr>
            <a:t>Near monthly updates</a:t>
          </a:r>
        </a:p>
      </dsp:txBody>
      <dsp:txXfrm>
        <a:off x="1754" y="3851620"/>
        <a:ext cx="3396093" cy="1295373"/>
      </dsp:txXfrm>
    </dsp:sp>
    <dsp:sp modelId="{D0CF6A5B-3F2A-4C6D-9421-6AE8A2A24C86}">
      <dsp:nvSpPr>
        <dsp:cNvPr id="0" name=""/>
        <dsp:cNvSpPr/>
      </dsp:nvSpPr>
      <dsp:spPr>
        <a:xfrm>
          <a:off x="3992165" y="1952308"/>
          <a:ext cx="1188632" cy="11886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89C78-2259-4BD3-B61B-8DFB8CF882DB}">
      <dsp:nvSpPr>
        <dsp:cNvPr id="0" name=""/>
        <dsp:cNvSpPr/>
      </dsp:nvSpPr>
      <dsp:spPr>
        <a:xfrm>
          <a:off x="3992165" y="3278312"/>
          <a:ext cx="3396093" cy="509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Precision, depth &amp; processing</a:t>
          </a:r>
        </a:p>
      </dsp:txBody>
      <dsp:txXfrm>
        <a:off x="3992165" y="3278312"/>
        <a:ext cx="3396093" cy="509414"/>
      </dsp:txXfrm>
    </dsp:sp>
    <dsp:sp modelId="{ED9A77F8-F4D8-43B4-9A8B-A38EDFC6D38B}">
      <dsp:nvSpPr>
        <dsp:cNvPr id="0" name=""/>
        <dsp:cNvSpPr/>
      </dsp:nvSpPr>
      <dsp:spPr>
        <a:xfrm>
          <a:off x="3992165" y="3851620"/>
          <a:ext cx="3396093" cy="129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Rigorous </a:t>
          </a:r>
          <a:r>
            <a:rPr lang="en-US" sz="1300" kern="1200" dirty="0">
              <a:solidFill>
                <a:srgbClr val="FF0000"/>
              </a:solidFill>
            </a:rPr>
            <a:t>cleaning</a:t>
          </a:r>
          <a:r>
            <a:rPr lang="en-US" sz="1300" kern="1200" dirty="0"/>
            <a:t>, </a:t>
          </a:r>
          <a:r>
            <a:rPr lang="en-US" sz="1300" kern="1200" dirty="0">
              <a:solidFill>
                <a:srgbClr val="FF0000"/>
              </a:solidFill>
            </a:rPr>
            <a:t>deduplication</a:t>
          </a:r>
          <a:r>
            <a:rPr lang="en-US" sz="1300" kern="1200" dirty="0"/>
            <a:t>, and </a:t>
          </a:r>
          <a:r>
            <a:rPr lang="en-US" sz="1300" kern="1200" dirty="0">
              <a:solidFill>
                <a:srgbClr val="FF0000"/>
              </a:solidFill>
            </a:rPr>
            <a:t>enrichment </a:t>
          </a:r>
          <a:r>
            <a:rPr lang="en-US" sz="1300" kern="1200" dirty="0"/>
            <a:t>for optimal accuracy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rgbClr val="FF0000"/>
              </a:solidFill>
              <a:latin typeface="Calibri Light" panose="020F0302020204030204"/>
            </a:rPr>
            <a:t>Full-text mining of links</a:t>
          </a:r>
          <a:r>
            <a:rPr lang="en-US" sz="1300" kern="1200" dirty="0"/>
            <a:t>: Research results to projects, author affiliations, </a:t>
          </a:r>
          <a:r>
            <a:rPr lang="en-US" sz="1300" b="0" kern="1200" dirty="0"/>
            <a:t>and classifications (</a:t>
          </a:r>
          <a:r>
            <a:rPr lang="en-US" sz="1300" b="0" kern="1200" dirty="0" err="1"/>
            <a:t>FoS</a:t>
          </a:r>
          <a:r>
            <a:rPr lang="en-US" sz="1300" b="0" kern="1200" dirty="0"/>
            <a:t>, SDG)</a:t>
          </a:r>
        </a:p>
      </dsp:txBody>
      <dsp:txXfrm>
        <a:off x="3992165" y="3851620"/>
        <a:ext cx="3396093" cy="1295373"/>
      </dsp:txXfrm>
    </dsp:sp>
    <dsp:sp modelId="{0770955F-F9D2-4466-8CE6-08CB0FA81496}">
      <dsp:nvSpPr>
        <dsp:cNvPr id="0" name=""/>
        <dsp:cNvSpPr/>
      </dsp:nvSpPr>
      <dsp:spPr>
        <a:xfrm>
          <a:off x="7982575" y="1952308"/>
          <a:ext cx="1188632" cy="11886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677A4-ABD5-4362-8ACE-A986E66A25E0}">
      <dsp:nvSpPr>
        <dsp:cNvPr id="0" name=""/>
        <dsp:cNvSpPr/>
      </dsp:nvSpPr>
      <dsp:spPr>
        <a:xfrm>
          <a:off x="7982575" y="3278312"/>
          <a:ext cx="3396093" cy="509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1" kern="1200" dirty="0">
              <a:latin typeface="Calibri"/>
              <a:ea typeface="Calibri"/>
              <a:cs typeface="Calibri"/>
            </a:rPr>
            <a:t>Robustness &amp; openness</a:t>
          </a:r>
        </a:p>
      </dsp:txBody>
      <dsp:txXfrm>
        <a:off x="7982575" y="3278312"/>
        <a:ext cx="3396093" cy="509414"/>
      </dsp:txXfrm>
    </dsp:sp>
    <dsp:sp modelId="{B9799D74-B1AD-46F4-B6C2-5EE1543B8D22}">
      <dsp:nvSpPr>
        <dsp:cNvPr id="0" name=""/>
        <dsp:cNvSpPr/>
      </dsp:nvSpPr>
      <dsp:spPr>
        <a:xfrm>
          <a:off x="7982575" y="3851620"/>
          <a:ext cx="3396093" cy="129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rgbClr val="FF0000"/>
              </a:solidFill>
              <a:latin typeface="Calibri Light" panose="020F0302020204030204"/>
            </a:rPr>
            <a:t>Professional infrastructure</a:t>
          </a:r>
          <a:r>
            <a:rPr lang="en-US" sz="1300" b="0" kern="1200" dirty="0">
              <a:latin typeface="Calibri Light" panose="020F0302020204030204"/>
            </a:rPr>
            <a:t>: maintenance</a:t>
          </a:r>
          <a:r>
            <a:rPr lang="en-US" sz="1300" b="0" kern="1200" dirty="0"/>
            <a:t>, load balancing, backups, overseen by the </a:t>
          </a:r>
          <a:r>
            <a:rPr lang="en-US" sz="1300" b="0" kern="1200" dirty="0" err="1"/>
            <a:t>OpenAIRE</a:t>
          </a:r>
          <a:r>
            <a:rPr lang="en-US" sz="1300" b="0" kern="1200" dirty="0"/>
            <a:t> technology </a:t>
          </a:r>
          <a:r>
            <a:rPr lang="en-US" sz="1300" b="0" kern="1200" dirty="0" err="1"/>
            <a:t>centre</a:t>
          </a:r>
          <a:r>
            <a:rPr lang="en-US" sz="1300" b="0" kern="1200" dirty="0">
              <a:latin typeface="Calibri Light" panose="020F0302020204030204"/>
            </a:rPr>
            <a:t> (ICM)</a:t>
          </a:r>
          <a:endParaRPr lang="en-US" sz="1300" b="0" kern="1200" dirty="0"/>
        </a:p>
        <a:p>
          <a:pPr marL="0" lvl="0" indent="0" algn="l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rgbClr val="FF0000"/>
              </a:solidFill>
            </a:rPr>
            <a:t>Open data</a:t>
          </a:r>
          <a:r>
            <a:rPr lang="en-US" sz="1300" b="0" kern="1200" dirty="0">
              <a:solidFill>
                <a:srgbClr val="FF0000"/>
              </a:solidFill>
              <a:latin typeface="Calibri Light" panose="020F0302020204030204"/>
            </a:rPr>
            <a:t>,</a:t>
          </a:r>
          <a:r>
            <a:rPr lang="en-US" sz="1300" b="0" kern="1200" dirty="0">
              <a:solidFill>
                <a:srgbClr val="FF0000"/>
              </a:solidFill>
            </a:rPr>
            <a:t> </a:t>
          </a:r>
          <a:r>
            <a:rPr lang="en-US" sz="1300" b="0" kern="1200" dirty="0">
              <a:solidFill>
                <a:srgbClr val="FF0000"/>
              </a:solidFill>
              <a:latin typeface="Calibri Light" panose="020F0302020204030204"/>
            </a:rPr>
            <a:t>Open Source</a:t>
          </a:r>
          <a:r>
            <a:rPr lang="en-US" sz="1300" b="0" kern="1200" dirty="0">
              <a:latin typeface="Calibri Light" panose="020F0302020204030204"/>
            </a:rPr>
            <a:t> </a:t>
          </a:r>
          <a:r>
            <a:rPr lang="en-US" sz="1300" b="0" kern="1200" dirty="0"/>
            <a:t>&amp; </a:t>
          </a:r>
          <a:r>
            <a:rPr lang="en-US" sz="1300" b="0" kern="1200" dirty="0">
              <a:solidFill>
                <a:srgbClr val="FF0000"/>
              </a:solidFill>
            </a:rPr>
            <a:t>transparent methodologies</a:t>
          </a:r>
        </a:p>
      </dsp:txBody>
      <dsp:txXfrm>
        <a:off x="7982575" y="3851620"/>
        <a:ext cx="3396093" cy="1295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18D1E-72F3-4BC5-8923-312B2B0B3ECE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AAB2B-5E3B-40FD-8893-D70CF3B1529C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48FB0-96F2-4238-98D1-F9A4B4DF1C17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Embeds indicators </a:t>
          </a:r>
          <a:r>
            <a:rPr lang="en-US" sz="1900" kern="1200" dirty="0"/>
            <a:t>such as APCs (from </a:t>
          </a:r>
          <a:r>
            <a:rPr lang="en-US" sz="1900" kern="1200" dirty="0" err="1"/>
            <a:t>OpenAPC</a:t>
          </a:r>
          <a:r>
            <a:rPr lang="en-US" sz="1900" kern="1200" dirty="0"/>
            <a:t>), COUNTER metrics (from OpenAIRE </a:t>
          </a:r>
          <a:r>
            <a:rPr lang="en-US" sz="1900" kern="1200" dirty="0" err="1"/>
            <a:t>UsageCounts</a:t>
          </a:r>
          <a:r>
            <a:rPr lang="en-US" sz="1900" kern="1200" dirty="0"/>
            <a:t>), popularity (from BIP!), and citations (COCI)</a:t>
          </a:r>
        </a:p>
      </dsp:txBody>
      <dsp:txXfrm>
        <a:off x="1437631" y="531"/>
        <a:ext cx="9077968" cy="1244702"/>
      </dsp:txXfrm>
    </dsp:sp>
    <dsp:sp modelId="{50AB7993-70E3-4A6A-B7AC-9B8E680399EA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845A2-40D2-4C79-9A4D-A9AD914BFA8B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CAE08-08CD-4DDA-8B03-5731B10549BF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Persistent identifiers </a:t>
          </a:r>
          <a:r>
            <a:rPr lang="en-US" sz="1900" kern="1200" dirty="0"/>
            <a:t>include today DOI, </a:t>
          </a:r>
          <a:r>
            <a:rPr lang="en-US" sz="1900" kern="1200" dirty="0" err="1"/>
            <a:t>ArXiv</a:t>
          </a:r>
          <a:r>
            <a:rPr lang="en-US" sz="1900" kern="1200" dirty="0"/>
            <a:t>, PubMed, Handles for </a:t>
          </a:r>
          <a:r>
            <a:rPr lang="en-US" sz="1900" i="1" kern="1200" dirty="0"/>
            <a:t>publications;</a:t>
          </a:r>
          <a:r>
            <a:rPr lang="en-US" sz="1900" kern="1200" dirty="0"/>
            <a:t> DOI, accession numbers, handles for </a:t>
          </a:r>
          <a:r>
            <a:rPr lang="en-US" sz="1900" i="1" kern="1200" dirty="0"/>
            <a:t>research data;</a:t>
          </a:r>
          <a:r>
            <a:rPr lang="en-US" sz="1900" kern="1200" dirty="0"/>
            <a:t> DOI, handles, and software heritage IDs for </a:t>
          </a:r>
          <a:r>
            <a:rPr lang="en-US" sz="1900" i="1" kern="1200" dirty="0"/>
            <a:t>research software </a:t>
          </a:r>
          <a:r>
            <a:rPr lang="en-US" sz="1900" i="0" kern="1200" dirty="0"/>
            <a:t>(t</a:t>
          </a:r>
          <a:r>
            <a:rPr lang="en-US" sz="1900" kern="1200" dirty="0"/>
            <a:t>he data model can flexibly </a:t>
          </a:r>
          <a:r>
            <a:rPr lang="en-US" sz="1900" kern="1200" dirty="0" err="1"/>
            <a:t>includ</a:t>
          </a:r>
          <a:r>
            <a:rPr lang="en-GB" sz="1900" kern="1200" dirty="0"/>
            <a:t>e</a:t>
          </a:r>
          <a:r>
            <a:rPr lang="en-US" sz="1900" kern="1200" dirty="0"/>
            <a:t> any PID schema!)</a:t>
          </a:r>
        </a:p>
      </dsp:txBody>
      <dsp:txXfrm>
        <a:off x="1437631" y="1556410"/>
        <a:ext cx="9077968" cy="1244702"/>
      </dsp:txXfrm>
    </dsp:sp>
    <dsp:sp modelId="{5F84165C-28E9-469D-AD31-D35D8EA29EEB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E62ED-8141-4D98-B434-3535A550EBE2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D3AC1-C413-43C3-8EFF-F152892D5B8A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Keeps stable identifiers</a:t>
          </a:r>
          <a:r>
            <a:rPr lang="en-US" sz="1900" kern="1200" dirty="0"/>
            <a:t> using a combination of stateless identifiers and internal status</a:t>
          </a:r>
        </a:p>
      </dsp:txBody>
      <dsp:txXfrm>
        <a:off x="1437631" y="3112289"/>
        <a:ext cx="9077968" cy="1244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2D04-E85F-6B40-AC3F-69DE0A2DE844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DD21A-E23F-8B48-8958-7482BE4A8ADF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41253-1FDC-EA43-96BE-C140F9A26F40}">
      <dsp:nvSpPr>
        <dsp:cNvPr id="0" name=""/>
        <dsp:cNvSpPr/>
      </dsp:nvSpPr>
      <dsp:spPr>
        <a:xfrm>
          <a:off x="836323" y="3399"/>
          <a:ext cx="4732020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OpenAIRE Graph is the largest Open Science SKG</a:t>
          </a:r>
        </a:p>
      </dsp:txBody>
      <dsp:txXfrm>
        <a:off x="836323" y="3399"/>
        <a:ext cx="4732020" cy="724089"/>
      </dsp:txXfrm>
    </dsp:sp>
    <dsp:sp modelId="{8F3AB297-C096-674B-97C0-1843AA5C2A72}">
      <dsp:nvSpPr>
        <dsp:cNvPr id="0" name=""/>
        <dsp:cNvSpPr/>
      </dsp:nvSpPr>
      <dsp:spPr>
        <a:xfrm>
          <a:off x="5568343" y="3399"/>
          <a:ext cx="494725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Broader coverage of publications, research data, and research software, together with links between them</a:t>
          </a:r>
        </a:p>
      </dsp:txBody>
      <dsp:txXfrm>
        <a:off x="5568343" y="3399"/>
        <a:ext cx="4947256" cy="724089"/>
      </dsp:txXfrm>
    </dsp:sp>
    <dsp:sp modelId="{5626D635-AF34-41DD-B996-DFFE7D1076C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69D3F-1061-4D1F-9ABE-0C01E3ABC8DF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32641-2C20-415F-B508-DE67770FAAB6}">
      <dsp:nvSpPr>
        <dsp:cNvPr id="0" name=""/>
        <dsp:cNvSpPr/>
      </dsp:nvSpPr>
      <dsp:spPr>
        <a:xfrm>
          <a:off x="836323" y="908511"/>
          <a:ext cx="4732020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OpenAIRE Graph is open</a:t>
          </a:r>
        </a:p>
      </dsp:txBody>
      <dsp:txXfrm>
        <a:off x="836323" y="908511"/>
        <a:ext cx="4732020" cy="724089"/>
      </dsp:txXfrm>
    </dsp:sp>
    <dsp:sp modelId="{C66AACBF-1884-4108-8876-110CE58F20D1}">
      <dsp:nvSpPr>
        <dsp:cNvPr id="0" name=""/>
        <dsp:cNvSpPr/>
      </dsp:nvSpPr>
      <dsp:spPr>
        <a:xfrm>
          <a:off x="5568343" y="908511"/>
          <a:ext cx="494725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Accessible via APIs and datasets in Zenodo under CC-BY</a:t>
          </a:r>
        </a:p>
      </dsp:txBody>
      <dsp:txXfrm>
        <a:off x="5568343" y="908511"/>
        <a:ext cx="4947256" cy="724089"/>
      </dsp:txXfrm>
    </dsp:sp>
    <dsp:sp modelId="{F5277537-349C-41A5-8E18-F34B8C1B4F90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AA778-8200-4E76-81B4-8F8C345CA4A2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DEBDE-3A8C-4486-9B52-47A45CAE1448}">
      <dsp:nvSpPr>
        <dsp:cNvPr id="0" name=""/>
        <dsp:cNvSpPr/>
      </dsp:nvSpPr>
      <dsp:spPr>
        <a:xfrm>
          <a:off x="836323" y="1813624"/>
          <a:ext cx="4732020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OpenAIRE Graph is transparent</a:t>
          </a:r>
        </a:p>
      </dsp:txBody>
      <dsp:txXfrm>
        <a:off x="836323" y="1813624"/>
        <a:ext cx="4732020" cy="724089"/>
      </dsp:txXfrm>
    </dsp:sp>
    <dsp:sp modelId="{F8584878-091F-42DC-BFF5-146EB85178F9}">
      <dsp:nvSpPr>
        <dsp:cNvPr id="0" name=""/>
        <dsp:cNvSpPr/>
      </dsp:nvSpPr>
      <dsp:spPr>
        <a:xfrm>
          <a:off x="5568343" y="1813624"/>
          <a:ext cx="494725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We document the process of generation and track provenance of individual bits of information</a:t>
          </a:r>
        </a:p>
      </dsp:txBody>
      <dsp:txXfrm>
        <a:off x="5568343" y="1813624"/>
        <a:ext cx="4947256" cy="724089"/>
      </dsp:txXfrm>
    </dsp:sp>
    <dsp:sp modelId="{E72D1FB6-FD3A-4DBD-969F-98875C58BB51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AAE12-62DA-408D-8DB0-37CC7DDD497B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473AF-6A52-48E0-B038-30BBFC056847}">
      <dsp:nvSpPr>
        <dsp:cNvPr id="0" name=""/>
        <dsp:cNvSpPr/>
      </dsp:nvSpPr>
      <dsp:spPr>
        <a:xfrm>
          <a:off x="836323" y="2718736"/>
          <a:ext cx="4732020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OpenAIRE Graph is a public good</a:t>
          </a:r>
        </a:p>
      </dsp:txBody>
      <dsp:txXfrm>
        <a:off x="836323" y="2718736"/>
        <a:ext cx="4732020" cy="724089"/>
      </dsp:txXfrm>
    </dsp:sp>
    <dsp:sp modelId="{5D099C28-9F42-4A7E-8D24-121B7D0DEFE2}">
      <dsp:nvSpPr>
        <dsp:cNvPr id="0" name=""/>
        <dsp:cNvSpPr/>
      </dsp:nvSpPr>
      <dsp:spPr>
        <a:xfrm>
          <a:off x="5568343" y="2718736"/>
          <a:ext cx="494725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Graph a public infrastructure (like highways), operated by OpenAIRE </a:t>
          </a:r>
          <a:r>
            <a:rPr lang="en-GB" sz="1200" kern="1200" dirty="0"/>
            <a:t>AM</a:t>
          </a:r>
          <a:r>
            <a:rPr lang="en-US" sz="1200" kern="1200" dirty="0"/>
            <a:t>KE, a no-profit company based on membership participation</a:t>
          </a:r>
        </a:p>
      </dsp:txBody>
      <dsp:txXfrm>
        <a:off x="5568343" y="2718736"/>
        <a:ext cx="4947256" cy="724089"/>
      </dsp:txXfrm>
    </dsp:sp>
    <dsp:sp modelId="{03CD8B8F-BC98-4C63-9348-B3BB8010111F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6D2AE-48EA-41A1-82FD-B8D2D1E518E9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31000" r="-3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FDF63-07D9-4EDA-BB01-B30ED9E89EA2}">
      <dsp:nvSpPr>
        <dsp:cNvPr id="0" name=""/>
        <dsp:cNvSpPr/>
      </dsp:nvSpPr>
      <dsp:spPr>
        <a:xfrm>
          <a:off x="836323" y="3623848"/>
          <a:ext cx="4732020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</a:t>
          </a:r>
          <a:r>
            <a:rPr lang="en-GB" sz="1800" kern="1200" dirty="0"/>
            <a:t>h</a:t>
          </a:r>
          <a:r>
            <a:rPr lang="en-US" sz="1800" kern="1200" dirty="0"/>
            <a:t>e OpenAIRE Graph is participatory</a:t>
          </a:r>
        </a:p>
      </dsp:txBody>
      <dsp:txXfrm>
        <a:off x="836323" y="3623848"/>
        <a:ext cx="4732020" cy="724089"/>
      </dsp:txXfrm>
    </dsp:sp>
    <dsp:sp modelId="{8A8A463B-1EE5-4C17-BCA0-EB375DB1ED8F}">
      <dsp:nvSpPr>
        <dsp:cNvPr id="0" name=""/>
        <dsp:cNvSpPr/>
      </dsp:nvSpPr>
      <dsp:spPr>
        <a:xfrm>
          <a:off x="5568343" y="3623848"/>
          <a:ext cx="494725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We welcome and enable data contributions from communities, service providers, organizations, and researchers</a:t>
          </a:r>
        </a:p>
      </dsp:txBody>
      <dsp:txXfrm>
        <a:off x="5568343" y="3623848"/>
        <a:ext cx="4947256" cy="72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5B77B-0A5D-4019-A902-4F3BC0F0E793}" type="datetimeFigureOut">
              <a:rPr lang="ko-KR" altLang="en-US" smtClean="0"/>
              <a:t>2024-04-10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7174-8CFB-4286-8C92-9C288CD328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094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1D17-FFDC-4FDE-B165-48245DB79D0B}" type="datetimeFigureOut">
              <a:rPr lang="ko-KR" altLang="en-US" smtClean="0"/>
              <a:t>2024-04-10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84621-04B6-41F7-9097-3656C061A8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35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916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552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09524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70d4a319e4_3_5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4" name="Google Shape;1984;g70d4a319e4_3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964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73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209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intuition behind the classifier is that a publication mostly cites thematically related publications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 create the classifier we employ a multilayer  approach. We try to bridge venues and publications by constructing a multilayer network.</a:t>
            </a:r>
            <a:br>
              <a:rPr lang="en-US" dirty="0"/>
            </a:br>
            <a:r>
              <a:rPr lang="en-US" dirty="0"/>
              <a:t>The nodes in the  can be Venues, FOS labels of the venues and publications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edges reflect the Layers of the multilayer  and can be Venue-Venue edges reflecting citing-cited relationships in their respective publications</a:t>
            </a:r>
          </a:p>
          <a:p>
            <a:r>
              <a:rPr lang="en-US" dirty="0"/>
              <a:t>Venue-FOS labels, which are provided by the </a:t>
            </a:r>
            <a:r>
              <a:rPr lang="en-US" dirty="0" err="1"/>
              <a:t>ScienceMetrix</a:t>
            </a:r>
            <a:r>
              <a:rPr lang="en-US" dirty="0"/>
              <a:t> Journal Classification</a:t>
            </a:r>
            <a:br>
              <a:rPr lang="en-US" dirty="0"/>
            </a:br>
            <a:r>
              <a:rPr lang="en-US" dirty="0"/>
              <a:t>Publications to venues edges, which are constructed during inference time</a:t>
            </a:r>
          </a:p>
          <a:p>
            <a:r>
              <a:rPr lang="en-US" dirty="0"/>
              <a:t>Hierarchical edges between Field of Science labels</a:t>
            </a:r>
          </a:p>
          <a:p>
            <a:r>
              <a:rPr lang="en-US" dirty="0"/>
              <a:t>And publication to FOS labels which are the end result</a:t>
            </a:r>
          </a:p>
          <a:p>
            <a:endParaRPr lang="en-US" dirty="0"/>
          </a:p>
          <a:p>
            <a:r>
              <a:rPr lang="en-US" dirty="0"/>
              <a:t>The classification step consists of classifying a publication based on the out-citations and in-citations. Where out-citations refer to the publishing venues of the publications it references</a:t>
            </a:r>
          </a:p>
          <a:p>
            <a:r>
              <a:rPr lang="en-US" dirty="0"/>
              <a:t>And in-citations to the publishing venues of the publications it get cited by.</a:t>
            </a:r>
            <a:br>
              <a:rPr lang="en-US" dirty="0"/>
            </a:br>
            <a:endParaRPr lang="en-US" dirty="0"/>
          </a:p>
          <a:p>
            <a:endParaRPr lang="el-GR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8388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88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4621-04B6-41F7-9097-3656C061A86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16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jpeg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B61104C-677B-6F43-85D7-55027E972F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"/>
            <a:ext cx="5347635" cy="524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135A81-65C3-1044-ADDD-43EF917C31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4136" y="2420009"/>
            <a:ext cx="7665929" cy="2006600"/>
          </a:xfrm>
        </p:spPr>
        <p:txBody>
          <a:bodyPr>
            <a:noAutofit/>
          </a:bodyPr>
          <a:lstStyle>
            <a:lvl1pPr marL="0" indent="0">
              <a:buNone/>
              <a:defRPr sz="8000" b="1" cap="none" baseline="0">
                <a:solidFill>
                  <a:schemeClr val="bg2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D5BEB8A-43C3-3E48-81C9-CBB779AEE9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94136" y="4683769"/>
            <a:ext cx="7766137" cy="988647"/>
          </a:xfrm>
        </p:spPr>
        <p:txBody>
          <a:bodyPr/>
          <a:lstStyle>
            <a:lvl1pPr marL="0" indent="0">
              <a:buNone/>
              <a:defRPr b="1" i="0">
                <a:solidFill>
                  <a:srgbClr val="5A6770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2D0491A-DF8C-EF4F-B9C3-9FCD6BB7E6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6824" y="163864"/>
            <a:ext cx="3546206" cy="825691"/>
          </a:xfrm>
        </p:spPr>
        <p:txBody>
          <a:bodyPr>
            <a:normAutofit/>
          </a:bodyPr>
          <a:lstStyle>
            <a:lvl1pPr marL="0" indent="0" algn="r">
              <a:buNone/>
              <a:defRPr sz="1600" b="1" i="0">
                <a:solidFill>
                  <a:schemeClr val="bg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8EDEE1-8AC4-F347-B6FF-158E4DE0431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610364" y="6411653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err="1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>
              <a:solidFill>
                <a:schemeClr val="tx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3C9E1DF-CE37-7A49-A3B7-C4A4EF7A0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13" name="바닥글 개체 틀 3">
            <a:extLst>
              <a:ext uri="{FF2B5EF4-FFF2-40B4-BE49-F238E27FC236}">
                <a16:creationId xmlns:a16="http://schemas.microsoft.com/office/drawing/2014/main" id="{B2B41314-E0AF-BF4C-93F3-F23FEA86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135" y="6353705"/>
            <a:ext cx="6125229" cy="49291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4AE2ADF-8610-C24E-A43C-7742771DA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7CC0C-8552-B046-B7F6-F930B5523D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364" y="6424137"/>
            <a:ext cx="324000" cy="269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B7AED5-BAC3-4D4A-BD2F-8D627ED172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9" y="6353705"/>
            <a:ext cx="121025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1C1476C-5420-C544-8BB2-46359A959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03982">
            <a:off x="7539071" y="1603104"/>
            <a:ext cx="7611336" cy="67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5" y="6356351"/>
            <a:ext cx="9020961" cy="348330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64B6E-1EEB-1F4B-91B0-9AFD7E47BF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BA32B5-6817-644A-9BD6-78C9A22371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슬라이드 번호 개체 틀 12">
            <a:extLst>
              <a:ext uri="{FF2B5EF4-FFF2-40B4-BE49-F238E27FC236}">
                <a16:creationId xmlns:a16="http://schemas.microsoft.com/office/drawing/2014/main" id="{6166A445-84FF-CC41-BF3B-B08E7F94BB3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34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3952" y="6356350"/>
            <a:ext cx="9313599" cy="358413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6A899-A694-484F-BA08-D0165E0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-1"/>
            <a:ext cx="2667000" cy="2168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01868-4CF2-2A4E-A70A-E59DE8EC76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11" name="슬라이드 번호 개체 틀 12">
            <a:extLst>
              <a:ext uri="{FF2B5EF4-FFF2-40B4-BE49-F238E27FC236}">
                <a16:creationId xmlns:a16="http://schemas.microsoft.com/office/drawing/2014/main" id="{80936C99-3244-684C-87F3-E80EC18A53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B18BF77-D3B5-9844-90F6-209F423B72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40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71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1D3C46D-D65E-0042-AC32-209BBDF470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9105" y="6356351"/>
            <a:ext cx="9080519" cy="349250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50DA4-C002-C740-8F93-83A8B00A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3B99954-1A2F-1E41-BDB3-C15E7B8AEE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40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슬라이드 번호 개체 틀 12">
            <a:extLst>
              <a:ext uri="{FF2B5EF4-FFF2-40B4-BE49-F238E27FC236}">
                <a16:creationId xmlns:a16="http://schemas.microsoft.com/office/drawing/2014/main" id="{B1B0FE79-03D3-8A47-9187-A56004845C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67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838038" cy="365125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391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Shape, icon, circle&#10;&#10;Description automatically generated">
            <a:extLst>
              <a:ext uri="{FF2B5EF4-FFF2-40B4-BE49-F238E27FC236}">
                <a16:creationId xmlns:a16="http://schemas.microsoft.com/office/drawing/2014/main" id="{7012A354-264B-014D-8188-C1881643E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-1"/>
            <a:ext cx="2597150" cy="256366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FC67FCF-83E1-764D-A65C-605108FE6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42D020-A5FC-DC46-814F-77FD46E166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4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671062-E2CA-4746-A884-9D88C6355E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746618-4A55-5B48-9441-FA1AAB2A03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5555C-D4ED-EE45-8E79-DFFD49E7E6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" y="17929"/>
            <a:ext cx="471405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5BC14-637D-A944-ACA0-747EFB16CA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761B8-0D09-B84F-B7C8-254DF8B3AD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792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9E8124-9BD7-4745-8A51-F4F3A0E88B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B8BE55-9CB9-194D-8FA8-0B1184430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47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2703"/>
            <a:ext cx="10515600" cy="1325563"/>
          </a:xfrm>
        </p:spPr>
        <p:txBody>
          <a:bodyPr/>
          <a:lstStyle>
            <a:lvl1pPr algn="ctr">
              <a:defRPr cap="all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E67E0-9926-4B46-BF2F-522C8ECE8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42498" y="6356351"/>
            <a:ext cx="9385508" cy="348330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9" name="슬라이드 번호 개체 틀 12">
            <a:extLst>
              <a:ext uri="{FF2B5EF4-FFF2-40B4-BE49-F238E27FC236}">
                <a16:creationId xmlns:a16="http://schemas.microsoft.com/office/drawing/2014/main" id="{F6A5107B-5A49-904B-8FCA-1FC2462E49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986CD-F0DA-FF43-8B04-1ECC2FDF4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A9CC7A-5D7D-8C43-BD21-7B712B545C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40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69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0385-FB06-D247-BF1E-BDD07C82D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10510381" cy="36512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99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1_light_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 algn="r">
              <a:buNone/>
              <a:defRPr sz="8000" b="1">
                <a:solidFill>
                  <a:schemeClr val="bg2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accent3">
                    <a:lumMod val="7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8742"/>
            <a:ext cx="324000" cy="269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26385" y="181869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err="1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>
              <a:solidFill>
                <a:schemeClr val="tx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840538" y="6356350"/>
            <a:ext cx="9357730" cy="36512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26B505-CC0E-A247-B5EB-95E9D39260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4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1_n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6350" y="-1016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963" y="264418"/>
            <a:ext cx="388801" cy="324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/>
          </p:cNvSpPr>
          <p:nvPr userDrawn="1"/>
        </p:nvSpPr>
        <p:spPr>
          <a:xfrm>
            <a:off x="10321714" y="264418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592" y="6387072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93700" y="6356350"/>
            <a:ext cx="77597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2543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background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59F22E89-4B44-C946-981E-F7522714D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7" y="-12358"/>
            <a:ext cx="12275201" cy="6912000"/>
          </a:xfrm>
          <a:prstGeom prst="rect">
            <a:avLst/>
          </a:prstGeom>
        </p:spPr>
      </p:pic>
      <p:sp>
        <p:nvSpPr>
          <p:cNvPr id="12" name="바닥글 개체 틀 11"/>
          <p:cNvSpPr>
            <a:spLocks noGrp="1"/>
          </p:cNvSpPr>
          <p:nvPr>
            <p:ph type="ftr" sz="quarter" idx="16"/>
          </p:nvPr>
        </p:nvSpPr>
        <p:spPr>
          <a:xfrm>
            <a:off x="1357183" y="6343993"/>
            <a:ext cx="9477633" cy="36512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F11581-11D1-C846-9475-A921FBF66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4846" y="962689"/>
            <a:ext cx="6522308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917694-014E-9346-AFD1-0AB023032C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3621" y="2645461"/>
            <a:ext cx="7784757" cy="3163888"/>
          </a:xfrm>
        </p:spPr>
        <p:txBody>
          <a:bodyPr numCol="2">
            <a:normAutofit/>
          </a:bodyPr>
          <a:lstStyle>
            <a:lvl1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</a:t>
            </a:r>
          </a:p>
          <a:p>
            <a:pPr lvl="0"/>
            <a:r>
              <a:rPr lang="en-GB" dirty="0" err="1"/>
              <a:t>Kjfkajfk</a:t>
            </a:r>
            <a:endParaRPr lang="en-GB" dirty="0"/>
          </a:p>
          <a:p>
            <a:pPr lvl="0"/>
            <a:r>
              <a:rPr lang="en-GB" dirty="0" err="1"/>
              <a:t>Fdkjfkdsljksl</a:t>
            </a:r>
            <a:endParaRPr lang="en-GB" dirty="0"/>
          </a:p>
          <a:p>
            <a:pPr lvl="0"/>
            <a:r>
              <a:rPr lang="en-GB" dirty="0" err="1"/>
              <a:t>Kjfkdjflkas</a:t>
            </a:r>
            <a:endParaRPr lang="en-GB" dirty="0"/>
          </a:p>
          <a:p>
            <a:pPr lvl="0"/>
            <a:r>
              <a:rPr lang="en-GB" dirty="0" err="1"/>
              <a:t>Jfkladfjlkasjf</a:t>
            </a:r>
            <a:endParaRPr lang="en-GB" dirty="0"/>
          </a:p>
          <a:p>
            <a:pPr lvl="0"/>
            <a:r>
              <a:rPr lang="en-GB" dirty="0" err="1"/>
              <a:t>Fjdkfjsldkj</a:t>
            </a:r>
            <a:endParaRPr lang="en-GB" dirty="0"/>
          </a:p>
          <a:p>
            <a:pPr lvl="0"/>
            <a:r>
              <a:rPr lang="en-GB" dirty="0" err="1"/>
              <a:t>Jkfjasdklfjalsk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0" name="슬라이드 번호 개체 틀 12">
            <a:extLst>
              <a:ext uri="{FF2B5EF4-FFF2-40B4-BE49-F238E27FC236}">
                <a16:creationId xmlns:a16="http://schemas.microsoft.com/office/drawing/2014/main" id="{1AEA3658-62EB-A24B-8B5C-38127754A5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B13439-71EF-5F4B-B473-842C9AAF25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95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/>
          <p:cNvSpPr>
            <a:spLocks noGrp="1"/>
          </p:cNvSpPr>
          <p:nvPr>
            <p:ph type="pic" sz="quarter" idx="15"/>
          </p:nvPr>
        </p:nvSpPr>
        <p:spPr>
          <a:xfrm>
            <a:off x="0" y="717886"/>
            <a:ext cx="2452914" cy="4905828"/>
          </a:xfrm>
          <a:custGeom>
            <a:avLst/>
            <a:gdLst>
              <a:gd name="connsiteX0" fmla="*/ 0 w 2452914"/>
              <a:gd name="connsiteY0" fmla="*/ 0 h 4905828"/>
              <a:gd name="connsiteX1" fmla="*/ 2452914 w 2452914"/>
              <a:gd name="connsiteY1" fmla="*/ 2452914 h 4905828"/>
              <a:gd name="connsiteX2" fmla="*/ 0 w 2452914"/>
              <a:gd name="connsiteY2" fmla="*/ 4905828 h 4905828"/>
              <a:gd name="connsiteX3" fmla="*/ 0 w 2452914"/>
              <a:gd name="connsiteY3" fmla="*/ 3679371 h 4905828"/>
              <a:gd name="connsiteX4" fmla="*/ 1226457 w 2452914"/>
              <a:gd name="connsiteY4" fmla="*/ 2452914 h 4905828"/>
              <a:gd name="connsiteX5" fmla="*/ 0 w 2452914"/>
              <a:gd name="connsiteY5" fmla="*/ 1226457 h 490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2914" h="4905828">
                <a:moveTo>
                  <a:pt x="0" y="0"/>
                </a:moveTo>
                <a:cubicBezTo>
                  <a:pt x="1354707" y="0"/>
                  <a:pt x="2452914" y="1098207"/>
                  <a:pt x="2452914" y="2452914"/>
                </a:cubicBezTo>
                <a:cubicBezTo>
                  <a:pt x="2452914" y="3807621"/>
                  <a:pt x="1354707" y="4905828"/>
                  <a:pt x="0" y="4905828"/>
                </a:cubicBezTo>
                <a:lnTo>
                  <a:pt x="0" y="3679371"/>
                </a:lnTo>
                <a:cubicBezTo>
                  <a:pt x="677353" y="3679371"/>
                  <a:pt x="1226457" y="3130267"/>
                  <a:pt x="1226457" y="2452914"/>
                </a:cubicBezTo>
                <a:cubicBezTo>
                  <a:pt x="1226457" y="1775561"/>
                  <a:pt x="677353" y="1226457"/>
                  <a:pt x="0" y="122645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1"/>
            <a:ext cx="9155696" cy="348330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504" y="662957"/>
            <a:ext cx="8327136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9504" y="1952609"/>
            <a:ext cx="8327136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28" name="Picture 27" descr="Shape, icon, circle&#10;&#10;Description automatically generated">
            <a:extLst>
              <a:ext uri="{FF2B5EF4-FFF2-40B4-BE49-F238E27FC236}">
                <a16:creationId xmlns:a16="http://schemas.microsoft.com/office/drawing/2014/main" id="{83D489A5-A88B-F84C-A113-CF1A6790AC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392" y="1952608"/>
            <a:ext cx="2448000" cy="2448000"/>
          </a:xfrm>
          <a:prstGeom prst="rect">
            <a:avLst/>
          </a:prstGeom>
        </p:spPr>
      </p:pic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DE1C5-7126-1B4E-B550-7F12504C6D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12B389F-F556-5545-9A82-F212B7FB2B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40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36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4DD70E-AC35-4D40-B7A5-3C289AC6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0381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1"/>
            <a:ext cx="9155696" cy="348330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4086" y="662957"/>
            <a:ext cx="9412554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04086" y="1952609"/>
            <a:ext cx="9412554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147AB-CAEB-8D40-885D-B9ACA1EB4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2A2BA01-2ECF-434C-81FE-56372A9CCD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40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80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0"/>
            <a:ext cx="9155696" cy="355161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7447" y="662957"/>
            <a:ext cx="10039193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7447" y="1952609"/>
            <a:ext cx="10039193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F6BE1903-C184-2F4B-A4B7-1EA19E4AC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436"/>
            <a:ext cx="3023866" cy="3112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E02A2-B300-034F-AA05-A9C39893A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527613A-6C5C-684E-9BC0-3D7752F611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40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310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and_content_image_s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38182" y="6356351"/>
            <a:ext cx="9078457" cy="360000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7447" y="662957"/>
            <a:ext cx="10039193" cy="128965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7447" y="1952609"/>
            <a:ext cx="10039193" cy="41400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31" name="슬라이드 번호 개체 틀 12">
            <a:extLst>
              <a:ext uri="{FF2B5EF4-FFF2-40B4-BE49-F238E27FC236}">
                <a16:creationId xmlns:a16="http://schemas.microsoft.com/office/drawing/2014/main" id="{9829469D-F4E9-E74D-8582-E14A1F5F5C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4E3AC6-1CB2-1F47-BDC6-199C1355D8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D04949A-08AD-AF4C-805A-949526AA4A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830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title_background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자유형 19">
            <a:extLst>
              <a:ext uri="{FF2B5EF4-FFF2-40B4-BE49-F238E27FC236}">
                <a16:creationId xmlns:a16="http://schemas.microsoft.com/office/drawing/2014/main" id="{AF1EC07F-F38D-834C-B3FE-A93EA6BC1A63}"/>
              </a:ext>
            </a:extLst>
          </p:cNvPr>
          <p:cNvSpPr/>
          <p:nvPr userDrawn="1"/>
        </p:nvSpPr>
        <p:spPr bwMode="auto">
          <a:xfrm>
            <a:off x="5955" y="5529768"/>
            <a:ext cx="2880428" cy="1328232"/>
          </a:xfrm>
          <a:custGeom>
            <a:avLst/>
            <a:gdLst>
              <a:gd name="connsiteX0" fmla="*/ 1440214 w 2880428"/>
              <a:gd name="connsiteY0" fmla="*/ 0 h 1328232"/>
              <a:gd name="connsiteX1" fmla="*/ 2878917 w 2880428"/>
              <a:gd name="connsiteY1" fmla="*/ 1298307 h 1328232"/>
              <a:gd name="connsiteX2" fmla="*/ 2880428 w 2880428"/>
              <a:gd name="connsiteY2" fmla="*/ 1328232 h 1328232"/>
              <a:gd name="connsiteX3" fmla="*/ 0 w 2880428"/>
              <a:gd name="connsiteY3" fmla="*/ 1328232 h 1328232"/>
              <a:gd name="connsiteX4" fmla="*/ 1511 w 2880428"/>
              <a:gd name="connsiteY4" fmla="*/ 1298307 h 1328232"/>
              <a:gd name="connsiteX5" fmla="*/ 1440214 w 2880428"/>
              <a:gd name="connsiteY5" fmla="*/ 0 h 132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0428" h="1328232">
                <a:moveTo>
                  <a:pt x="1440214" y="0"/>
                </a:moveTo>
                <a:cubicBezTo>
                  <a:pt x="2188993" y="0"/>
                  <a:pt x="2804858" y="569067"/>
                  <a:pt x="2878917" y="1298307"/>
                </a:cubicBezTo>
                <a:lnTo>
                  <a:pt x="2880428" y="1328232"/>
                </a:lnTo>
                <a:lnTo>
                  <a:pt x="0" y="1328232"/>
                </a:lnTo>
                <a:lnTo>
                  <a:pt x="1511" y="1298307"/>
                </a:lnTo>
                <a:cubicBezTo>
                  <a:pt x="75570" y="569067"/>
                  <a:pt x="691436" y="0"/>
                  <a:pt x="144021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10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3624093" y="1620252"/>
            <a:ext cx="4542762" cy="4539916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8"/>
          <p:cNvSpPr>
            <a:spLocks noGrp="1"/>
          </p:cNvSpPr>
          <p:nvPr>
            <p:ph type="pic" sz="quarter" idx="14"/>
          </p:nvPr>
        </p:nvSpPr>
        <p:spPr>
          <a:xfrm>
            <a:off x="6136106" y="468096"/>
            <a:ext cx="2862432" cy="2860639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50C606-139F-F94B-A05B-BEE047832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F9E2EB-F8A1-2144-9643-C0EC4AC955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11140" y="6389904"/>
            <a:ext cx="9838038" cy="36512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8315CD-BB9F-7A47-BFCA-00E83F84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112" y="3120090"/>
            <a:ext cx="5547360" cy="2179942"/>
          </a:xfrm>
        </p:spPr>
        <p:txBody>
          <a:bodyPr/>
          <a:lstStyle>
            <a:lvl1pPr algn="ctr"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BBF765-8629-CD4D-BA34-F529E28BA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001" y="-1049888"/>
            <a:ext cx="2900930" cy="2860639"/>
          </a:xfrm>
          <a:prstGeom prst="rect">
            <a:avLst/>
          </a:prstGeom>
        </p:spPr>
      </p:pic>
      <p:sp>
        <p:nvSpPr>
          <p:cNvPr id="17" name="슬라이드 번호 개체 틀 12">
            <a:extLst>
              <a:ext uri="{FF2B5EF4-FFF2-40B4-BE49-F238E27FC236}">
                <a16:creationId xmlns:a16="http://schemas.microsoft.com/office/drawing/2014/main" id="{2E70F0FD-E5E5-C04C-BA32-74A928D349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5967"/>
            <a:ext cx="396000" cy="784800"/>
          </a:xfr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6E327FF-52A3-AC4D-9B97-394E22DA07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322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_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0492E25-124A-9A4F-B669-F2AF125F3C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228" y="-24384"/>
            <a:ext cx="12403066" cy="6984000"/>
          </a:xfrm>
          <a:prstGeom prst="rect">
            <a:avLst/>
          </a:prstGeom>
        </p:spPr>
      </p:pic>
      <p:sp>
        <p:nvSpPr>
          <p:cNvPr id="25" name="자유형 32">
            <a:extLst>
              <a:ext uri="{FF2B5EF4-FFF2-40B4-BE49-F238E27FC236}">
                <a16:creationId xmlns:a16="http://schemas.microsoft.com/office/drawing/2014/main" id="{4E43130D-F603-6A4E-B430-8A72FABCADFB}"/>
              </a:ext>
            </a:extLst>
          </p:cNvPr>
          <p:cNvSpPr/>
          <p:nvPr userDrawn="1"/>
        </p:nvSpPr>
        <p:spPr bwMode="auto">
          <a:xfrm>
            <a:off x="3088443" y="1084306"/>
            <a:ext cx="9103557" cy="5172119"/>
          </a:xfrm>
          <a:custGeom>
            <a:avLst/>
            <a:gdLst>
              <a:gd name="connsiteX0" fmla="*/ 862037 w 9103557"/>
              <a:gd name="connsiteY0" fmla="*/ 0 h 5172119"/>
              <a:gd name="connsiteX1" fmla="*/ 9103557 w 9103557"/>
              <a:gd name="connsiteY1" fmla="*/ 0 h 5172119"/>
              <a:gd name="connsiteX2" fmla="*/ 9103557 w 9103557"/>
              <a:gd name="connsiteY2" fmla="*/ 5172119 h 5172119"/>
              <a:gd name="connsiteX3" fmla="*/ 862037 w 9103557"/>
              <a:gd name="connsiteY3" fmla="*/ 5172119 h 5172119"/>
              <a:gd name="connsiteX4" fmla="*/ 0 w 9103557"/>
              <a:gd name="connsiteY4" fmla="*/ 4310082 h 5172119"/>
              <a:gd name="connsiteX5" fmla="*/ 0 w 9103557"/>
              <a:gd name="connsiteY5" fmla="*/ 862037 h 5172119"/>
              <a:gd name="connsiteX6" fmla="*/ 862037 w 9103557"/>
              <a:gd name="connsiteY6" fmla="*/ 0 h 517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3557" h="5172119">
                <a:moveTo>
                  <a:pt x="862037" y="0"/>
                </a:moveTo>
                <a:lnTo>
                  <a:pt x="9103557" y="0"/>
                </a:lnTo>
                <a:lnTo>
                  <a:pt x="9103557" y="5172119"/>
                </a:lnTo>
                <a:lnTo>
                  <a:pt x="862037" y="5172119"/>
                </a:lnTo>
                <a:cubicBezTo>
                  <a:pt x="385947" y="5172119"/>
                  <a:pt x="0" y="4786172"/>
                  <a:pt x="0" y="4310082"/>
                </a:cubicBezTo>
                <a:lnTo>
                  <a:pt x="0" y="862037"/>
                </a:lnTo>
                <a:cubicBezTo>
                  <a:pt x="0" y="385947"/>
                  <a:pt x="385947" y="0"/>
                  <a:pt x="86203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cxnSp>
        <p:nvCxnSpPr>
          <p:cNvPr id="28" name="직선 연결선 8">
            <a:extLst>
              <a:ext uri="{FF2B5EF4-FFF2-40B4-BE49-F238E27FC236}">
                <a16:creationId xmlns:a16="http://schemas.microsoft.com/office/drawing/2014/main" id="{B57863DC-C940-F946-A621-061005A661FE}"/>
              </a:ext>
            </a:extLst>
          </p:cNvPr>
          <p:cNvCxnSpPr/>
          <p:nvPr userDrawn="1"/>
        </p:nvCxnSpPr>
        <p:spPr>
          <a:xfrm>
            <a:off x="6272029" y="1675027"/>
            <a:ext cx="0" cy="3990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그림 개체 틀 8"/>
          <p:cNvSpPr>
            <a:spLocks noGrp="1"/>
          </p:cNvSpPr>
          <p:nvPr>
            <p:ph type="pic" sz="quarter" idx="15"/>
          </p:nvPr>
        </p:nvSpPr>
        <p:spPr>
          <a:xfrm>
            <a:off x="3634951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4" name="그림 개체 틀 8"/>
          <p:cNvSpPr>
            <a:spLocks noGrp="1"/>
          </p:cNvSpPr>
          <p:nvPr>
            <p:ph type="pic" sz="quarter" idx="16"/>
          </p:nvPr>
        </p:nvSpPr>
        <p:spPr>
          <a:xfrm>
            <a:off x="6715580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8"/>
          <p:cNvSpPr>
            <a:spLocks noGrp="1"/>
          </p:cNvSpPr>
          <p:nvPr>
            <p:ph type="pic" sz="quarter" idx="17"/>
          </p:nvPr>
        </p:nvSpPr>
        <p:spPr>
          <a:xfrm>
            <a:off x="9790354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BBE797-7784-D741-9261-70803E6E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09" y="1103389"/>
            <a:ext cx="2490212" cy="2151875"/>
          </a:xfrm>
        </p:spPr>
        <p:txBody>
          <a:bodyPr anchor="b">
            <a:normAutofit/>
          </a:bodyPr>
          <a:lstStyle>
            <a:lvl1pPr>
              <a:defRPr sz="36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2615421-31E3-D445-854E-302773A7CF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408" y="3429000"/>
            <a:ext cx="2507029" cy="25209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6" name="슬라이드 번호 개체 틀 12">
            <a:extLst>
              <a:ext uri="{FF2B5EF4-FFF2-40B4-BE49-F238E27FC236}">
                <a16:creationId xmlns:a16="http://schemas.microsoft.com/office/drawing/2014/main" id="{449DCE1B-8EE1-2F48-AECA-53FE116EF5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E0115A98-F4A8-4B4E-A5B6-7C07494BB8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111140" y="6389904"/>
            <a:ext cx="9838038" cy="36512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2668AA3-3302-AB4D-B6B7-3B1ADCCA07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2400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06A256F-9582-6A4C-9F3F-A281097D35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81984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AACB43EE-3078-8545-ABB4-B8E957648E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8627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9B85BC0F-9A67-B544-A8D8-CC36B69974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58211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F837E1AA-8CC0-224E-AFB5-32B8782285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64947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5C55AB3B-54F0-6545-9850-B087EF0308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884531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cxnSp>
        <p:nvCxnSpPr>
          <p:cNvPr id="46" name="직선 연결선 8">
            <a:extLst>
              <a:ext uri="{FF2B5EF4-FFF2-40B4-BE49-F238E27FC236}">
                <a16:creationId xmlns:a16="http://schemas.microsoft.com/office/drawing/2014/main" id="{AA3DF89C-F4DA-0542-B70B-9B3854A06476}"/>
              </a:ext>
            </a:extLst>
          </p:cNvPr>
          <p:cNvCxnSpPr/>
          <p:nvPr userDrawn="1"/>
        </p:nvCxnSpPr>
        <p:spPr>
          <a:xfrm>
            <a:off x="9338317" y="1656739"/>
            <a:ext cx="0" cy="3990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F388A5B-52E6-C042-AC92-B3C586FF61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9EAEF30-F2BA-3249-A538-3F9FDE7FAF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39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_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92268-3EE3-164E-98A0-006F6F9416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97656" y="6356350"/>
            <a:ext cx="9088181" cy="358413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A9A3D65-F279-8E44-9C94-E2755D04E7DF}"/>
              </a:ext>
            </a:extLst>
          </p:cNvPr>
          <p:cNvSpPr/>
          <p:nvPr userDrawn="1"/>
        </p:nvSpPr>
        <p:spPr bwMode="auto">
          <a:xfrm>
            <a:off x="7196688" y="1322641"/>
            <a:ext cx="4089150" cy="4089150"/>
          </a:xfrm>
          <a:custGeom>
            <a:avLst/>
            <a:gdLst>
              <a:gd name="connsiteX0" fmla="*/ 407621 w 4089150"/>
              <a:gd name="connsiteY0" fmla="*/ 823284 h 4089150"/>
              <a:gd name="connsiteX1" fmla="*/ 583453 w 4089150"/>
              <a:gd name="connsiteY1" fmla="*/ 948293 h 4089150"/>
              <a:gd name="connsiteX2" fmla="*/ 1153894 w 4089150"/>
              <a:gd name="connsiteY2" fmla="*/ 2157888 h 4089150"/>
              <a:gd name="connsiteX3" fmla="*/ 667861 w 4089150"/>
              <a:gd name="connsiteY3" fmla="*/ 3292586 h 4089150"/>
              <a:gd name="connsiteX4" fmla="*/ 526474 w 4089150"/>
              <a:gd name="connsiteY4" fmla="*/ 3410683 h 4089150"/>
              <a:gd name="connsiteX5" fmla="*/ 466882 w 4089150"/>
              <a:gd name="connsiteY5" fmla="*/ 3345115 h 4089150"/>
              <a:gd name="connsiteX6" fmla="*/ 0 w 4089150"/>
              <a:gd name="connsiteY6" fmla="*/ 2044575 h 4089150"/>
              <a:gd name="connsiteX7" fmla="*/ 349181 w 4089150"/>
              <a:gd name="connsiteY7" fmla="*/ 901434 h 4089150"/>
              <a:gd name="connsiteX8" fmla="*/ 2044575 w 4089150"/>
              <a:gd name="connsiteY8" fmla="*/ 0 h 4089150"/>
              <a:gd name="connsiteX9" fmla="*/ 4089150 w 4089150"/>
              <a:gd name="connsiteY9" fmla="*/ 2044575 h 4089150"/>
              <a:gd name="connsiteX10" fmla="*/ 2044575 w 4089150"/>
              <a:gd name="connsiteY10" fmla="*/ 4089150 h 4089150"/>
              <a:gd name="connsiteX11" fmla="*/ 1956836 w 4089150"/>
              <a:gd name="connsiteY11" fmla="*/ 4084720 h 4089150"/>
              <a:gd name="connsiteX12" fmla="*/ 1956836 w 4089150"/>
              <a:gd name="connsiteY12" fmla="*/ 3698599 h 4089150"/>
              <a:gd name="connsiteX13" fmla="*/ 1988728 w 4089150"/>
              <a:gd name="connsiteY13" fmla="*/ 3700209 h 4089150"/>
              <a:gd name="connsiteX14" fmla="*/ 3646078 w 4089150"/>
              <a:gd name="connsiteY14" fmla="*/ 2042859 h 4089150"/>
              <a:gd name="connsiteX15" fmla="*/ 1988728 w 4089150"/>
              <a:gd name="connsiteY15" fmla="*/ 385509 h 4089150"/>
              <a:gd name="connsiteX16" fmla="*/ 1956836 w 4089150"/>
              <a:gd name="connsiteY16" fmla="*/ 387120 h 4089150"/>
              <a:gd name="connsiteX17" fmla="*/ 1956836 w 4089150"/>
              <a:gd name="connsiteY17" fmla="*/ 4431 h 4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89150" h="4089150">
                <a:moveTo>
                  <a:pt x="407621" y="823284"/>
                </a:moveTo>
                <a:lnTo>
                  <a:pt x="583453" y="948293"/>
                </a:lnTo>
                <a:cubicBezTo>
                  <a:pt x="931836" y="1235804"/>
                  <a:pt x="1153894" y="1670914"/>
                  <a:pt x="1153894" y="2157888"/>
                </a:cubicBezTo>
                <a:cubicBezTo>
                  <a:pt x="1153894" y="2604281"/>
                  <a:pt x="967304" y="3007094"/>
                  <a:pt x="667861" y="3292586"/>
                </a:cubicBezTo>
                <a:lnTo>
                  <a:pt x="526474" y="3410683"/>
                </a:lnTo>
                <a:lnTo>
                  <a:pt x="466882" y="3345115"/>
                </a:lnTo>
                <a:cubicBezTo>
                  <a:pt x="175211" y="2991692"/>
                  <a:pt x="0" y="2538595"/>
                  <a:pt x="0" y="2044575"/>
                </a:cubicBezTo>
                <a:cubicBezTo>
                  <a:pt x="0" y="1621130"/>
                  <a:pt x="128727" y="1227750"/>
                  <a:pt x="349181" y="901434"/>
                </a:cubicBezTo>
                <a:close/>
                <a:moveTo>
                  <a:pt x="2044575" y="0"/>
                </a:moveTo>
                <a:cubicBezTo>
                  <a:pt x="3173763" y="0"/>
                  <a:pt x="4089150" y="915387"/>
                  <a:pt x="4089150" y="2044575"/>
                </a:cubicBezTo>
                <a:cubicBezTo>
                  <a:pt x="4089150" y="3173763"/>
                  <a:pt x="3173763" y="4089150"/>
                  <a:pt x="2044575" y="4089150"/>
                </a:cubicBezTo>
                <a:lnTo>
                  <a:pt x="1956836" y="4084720"/>
                </a:lnTo>
                <a:lnTo>
                  <a:pt x="1956836" y="3698599"/>
                </a:lnTo>
                <a:lnTo>
                  <a:pt x="1988728" y="3700209"/>
                </a:lnTo>
                <a:cubicBezTo>
                  <a:pt x="2904057" y="3700209"/>
                  <a:pt x="3646078" y="2958188"/>
                  <a:pt x="3646078" y="2042859"/>
                </a:cubicBezTo>
                <a:cubicBezTo>
                  <a:pt x="3646078" y="1127530"/>
                  <a:pt x="2904057" y="385509"/>
                  <a:pt x="1988728" y="385509"/>
                </a:cubicBezTo>
                <a:lnTo>
                  <a:pt x="1956836" y="387120"/>
                </a:lnTo>
                <a:lnTo>
                  <a:pt x="1956836" y="44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슬라이드 번호 개체 틀 12">
            <a:extLst>
              <a:ext uri="{FF2B5EF4-FFF2-40B4-BE49-F238E27FC236}">
                <a16:creationId xmlns:a16="http://schemas.microsoft.com/office/drawing/2014/main" id="{6B112C95-A11D-AD4D-A7B2-9E6804B858B0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5" name="타원 14">
            <a:extLst>
              <a:ext uri="{FF2B5EF4-FFF2-40B4-BE49-F238E27FC236}">
                <a16:creationId xmlns:a16="http://schemas.microsoft.com/office/drawing/2014/main" id="{E9DBAEA5-86D3-1C48-A23F-DFEC2033F2D5}"/>
              </a:ext>
            </a:extLst>
          </p:cNvPr>
          <p:cNvSpPr/>
          <p:nvPr userDrawn="1"/>
        </p:nvSpPr>
        <p:spPr bwMode="auto">
          <a:xfrm>
            <a:off x="5215489" y="1912983"/>
            <a:ext cx="3135094" cy="31350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1DF56E54-7992-824D-82AE-B2C8728E3F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8621" y="1163638"/>
            <a:ext cx="3584146" cy="4403726"/>
          </a:xfrm>
          <a:custGeom>
            <a:avLst/>
            <a:gdLst>
              <a:gd name="connsiteX0" fmla="*/ 1715517 w 3584146"/>
              <a:gd name="connsiteY0" fmla="*/ 0 h 4403726"/>
              <a:gd name="connsiteX1" fmla="*/ 1894904 w 3584146"/>
              <a:gd name="connsiteY1" fmla="*/ 9058 h 4403726"/>
              <a:gd name="connsiteX2" fmla="*/ 1894904 w 3584146"/>
              <a:gd name="connsiteY2" fmla="*/ 546124 h 4403726"/>
              <a:gd name="connsiteX3" fmla="*/ 1926796 w 3584146"/>
              <a:gd name="connsiteY3" fmla="*/ 544513 h 4403726"/>
              <a:gd name="connsiteX4" fmla="*/ 3584146 w 3584146"/>
              <a:gd name="connsiteY4" fmla="*/ 2201863 h 4403726"/>
              <a:gd name="connsiteX5" fmla="*/ 1926796 w 3584146"/>
              <a:gd name="connsiteY5" fmla="*/ 3859213 h 4403726"/>
              <a:gd name="connsiteX6" fmla="*/ 1894904 w 3584146"/>
              <a:gd name="connsiteY6" fmla="*/ 3857603 h 4403726"/>
              <a:gd name="connsiteX7" fmla="*/ 1894904 w 3584146"/>
              <a:gd name="connsiteY7" fmla="*/ 4394668 h 4403726"/>
              <a:gd name="connsiteX8" fmla="*/ 1715517 w 3584146"/>
              <a:gd name="connsiteY8" fmla="*/ 4403726 h 4403726"/>
              <a:gd name="connsiteX9" fmla="*/ 158565 w 3584146"/>
              <a:gd name="connsiteY9" fmla="*/ 3758815 h 4403726"/>
              <a:gd name="connsiteX10" fmla="*/ 152801 w 3584146"/>
              <a:gd name="connsiteY10" fmla="*/ 3752474 h 4403726"/>
              <a:gd name="connsiteX11" fmla="*/ 271601 w 3584146"/>
              <a:gd name="connsiteY11" fmla="*/ 3695245 h 4403726"/>
              <a:gd name="connsiteX12" fmla="*/ 1091962 w 3584146"/>
              <a:gd name="connsiteY12" fmla="*/ 2316892 h 4403726"/>
              <a:gd name="connsiteX13" fmla="*/ 134575 w 3584146"/>
              <a:gd name="connsiteY13" fmla="*/ 872531 h 4403726"/>
              <a:gd name="connsiteX14" fmla="*/ 0 w 3584146"/>
              <a:gd name="connsiteY14" fmla="*/ 823276 h 4403726"/>
              <a:gd name="connsiteX15" fmla="*/ 16453 w 3584146"/>
              <a:gd name="connsiteY15" fmla="*/ 801274 h 4403726"/>
              <a:gd name="connsiteX16" fmla="*/ 1715517 w 3584146"/>
              <a:gd name="connsiteY16" fmla="*/ 0 h 44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4146" h="4403726">
                <a:moveTo>
                  <a:pt x="1715517" y="0"/>
                </a:moveTo>
                <a:lnTo>
                  <a:pt x="1894904" y="9058"/>
                </a:lnTo>
                <a:lnTo>
                  <a:pt x="1894904" y="546124"/>
                </a:lnTo>
                <a:lnTo>
                  <a:pt x="1926796" y="544513"/>
                </a:lnTo>
                <a:cubicBezTo>
                  <a:pt x="2842125" y="544513"/>
                  <a:pt x="3584146" y="1286534"/>
                  <a:pt x="3584146" y="2201863"/>
                </a:cubicBezTo>
                <a:cubicBezTo>
                  <a:pt x="3584146" y="3117192"/>
                  <a:pt x="2842125" y="3859213"/>
                  <a:pt x="1926796" y="3859213"/>
                </a:cubicBezTo>
                <a:lnTo>
                  <a:pt x="1894904" y="3857603"/>
                </a:lnTo>
                <a:lnTo>
                  <a:pt x="1894904" y="4394668"/>
                </a:lnTo>
                <a:lnTo>
                  <a:pt x="1715517" y="4403726"/>
                </a:lnTo>
                <a:cubicBezTo>
                  <a:pt x="1107490" y="4403726"/>
                  <a:pt x="557024" y="4157274"/>
                  <a:pt x="158565" y="3758815"/>
                </a:cubicBezTo>
                <a:lnTo>
                  <a:pt x="152801" y="3752474"/>
                </a:lnTo>
                <a:lnTo>
                  <a:pt x="271601" y="3695245"/>
                </a:lnTo>
                <a:cubicBezTo>
                  <a:pt x="760245" y="3429797"/>
                  <a:pt x="1091962" y="2912083"/>
                  <a:pt x="1091962" y="2316892"/>
                </a:cubicBezTo>
                <a:cubicBezTo>
                  <a:pt x="1091962" y="1667593"/>
                  <a:pt x="697191" y="1110498"/>
                  <a:pt x="134575" y="872531"/>
                </a:cubicBezTo>
                <a:lnTo>
                  <a:pt x="0" y="823276"/>
                </a:lnTo>
                <a:lnTo>
                  <a:pt x="16453" y="801274"/>
                </a:lnTo>
                <a:cubicBezTo>
                  <a:pt x="420307" y="311916"/>
                  <a:pt x="1031486" y="0"/>
                  <a:pt x="17155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AD2713-7763-5644-AEE3-845EC7679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61" y="2728078"/>
            <a:ext cx="1674911" cy="1651648"/>
          </a:xfrm>
          <a:prstGeom prst="rect">
            <a:avLst/>
          </a:prstGeom>
        </p:spPr>
      </p:pic>
      <p:sp>
        <p:nvSpPr>
          <p:cNvPr id="60" name="Title 59">
            <a:extLst>
              <a:ext uri="{FF2B5EF4-FFF2-40B4-BE49-F238E27FC236}">
                <a16:creationId xmlns:a16="http://schemas.microsoft.com/office/drawing/2014/main" id="{27BD7337-7BE8-074C-B6EC-BB8824CA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29" y="1163638"/>
            <a:ext cx="4002024" cy="1325563"/>
          </a:xfrm>
        </p:spPr>
        <p:txBody>
          <a:bodyPr>
            <a:noAutofit/>
          </a:bodyPr>
          <a:lstStyle>
            <a:lvl1pPr>
              <a:defRPr sz="3600" b="1" cap="all" spc="150" baseline="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C5C34163-695A-0B41-96A3-10D3EE42A0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29" y="2728078"/>
            <a:ext cx="4038646" cy="3392306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9717D-A960-6944-8C34-130377D4B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545E5B2-F713-3D48-9167-594DC052AA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94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사용자 지정 레이아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4061870" y="1635284"/>
            <a:ext cx="4133850" cy="4133850"/>
          </a:xfrm>
          <a:prstGeom prst="donu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3AEA3A-F3DB-FF43-84C6-D897D7A5F7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8554" y="6391076"/>
            <a:ext cx="9838038" cy="36512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9" name="슬라이드 번호 개체 틀 12">
            <a:extLst>
              <a:ext uri="{FF2B5EF4-FFF2-40B4-BE49-F238E27FC236}">
                <a16:creationId xmlns:a16="http://schemas.microsoft.com/office/drawing/2014/main" id="{36307A0B-66EC-F54F-942E-0CFFAA931457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>
                <a:latin typeface="+mj-lt"/>
              </a:rPr>
              <a:pPr/>
              <a:t>‹#›</a:t>
            </a:fld>
            <a:endParaRPr lang="ko-KR" altLang="en-US">
              <a:latin typeface="+mj-lt"/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0C908-5F14-8144-90C4-7F7FE8E17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684EB7-EB81-E647-83BB-9C8CC5E74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6349" y="2946278"/>
            <a:ext cx="6724892" cy="1325563"/>
          </a:xfrm>
        </p:spPr>
        <p:txBody>
          <a:bodyPr>
            <a:normAutofit/>
          </a:bodyPr>
          <a:lstStyle>
            <a:lvl1pPr algn="dist">
              <a:defRPr sz="6000" b="0" cap="all" spc="14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</a:t>
            </a:r>
            <a:endParaRPr lang="en-GR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77BF99B-DA91-8E4A-8FF3-F98F16E251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6342" y="1594471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D28B912E-6151-574A-A77C-55D8C441D5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70155" y="1012743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BC912BF6-4784-AC49-ABBB-7DE80C0CD7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0392" y="1577563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67859749-DC45-BC4B-A531-CBEAC069C6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4205" y="995835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3925DEB-ABA5-0843-A553-7AFDFE8981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4" y="4579061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9696FBB3-67FD-0043-B01A-09CDB8CD01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2367" y="3997333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33618924-F76D-A940-B757-1BECE5861DE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71055" y="4548153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C34A8BBC-2ACF-F748-9ED7-B7B1E68563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94868" y="3966425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6A8B4AA-4E68-2E49-9537-959D3441E9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13185" y="968326"/>
            <a:ext cx="3916275" cy="641331"/>
          </a:xfrm>
        </p:spPr>
        <p:txBody>
          <a:bodyPr>
            <a:noAutofit/>
          </a:bodyPr>
          <a:lstStyle>
            <a:lvl1pPr marL="0" indent="0" algn="dist">
              <a:buNone/>
              <a:defRPr sz="5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grpSp>
        <p:nvGrpSpPr>
          <p:cNvPr id="21" name="그룹 33">
            <a:extLst>
              <a:ext uri="{FF2B5EF4-FFF2-40B4-BE49-F238E27FC236}">
                <a16:creationId xmlns:a16="http://schemas.microsoft.com/office/drawing/2014/main" id="{DE1A5746-06EA-2043-A052-E0DB8072794A}"/>
              </a:ext>
            </a:extLst>
          </p:cNvPr>
          <p:cNvGrpSpPr/>
          <p:nvPr userDrawn="1"/>
        </p:nvGrpSpPr>
        <p:grpSpPr>
          <a:xfrm>
            <a:off x="3600451" y="2075771"/>
            <a:ext cx="1104899" cy="64440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2" name="타원 24">
              <a:extLst>
                <a:ext uri="{FF2B5EF4-FFF2-40B4-BE49-F238E27FC236}">
                  <a16:creationId xmlns:a16="http://schemas.microsoft.com/office/drawing/2014/main" id="{49CA3906-C47C-8E42-991D-36A4F553B710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3" name="꺾인 연결선 26">
              <a:extLst>
                <a:ext uri="{FF2B5EF4-FFF2-40B4-BE49-F238E27FC236}">
                  <a16:creationId xmlns:a16="http://schemas.microsoft.com/office/drawing/2014/main" id="{36F9E062-B41B-3B48-B539-F36D047C4395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34">
            <a:extLst>
              <a:ext uri="{FF2B5EF4-FFF2-40B4-BE49-F238E27FC236}">
                <a16:creationId xmlns:a16="http://schemas.microsoft.com/office/drawing/2014/main" id="{46F19EC3-B947-8048-8092-CA7B36605C2C}"/>
              </a:ext>
            </a:extLst>
          </p:cNvPr>
          <p:cNvGrpSpPr/>
          <p:nvPr userDrawn="1"/>
        </p:nvGrpSpPr>
        <p:grpSpPr>
          <a:xfrm flipV="1">
            <a:off x="3567113" y="5431661"/>
            <a:ext cx="1104899" cy="62397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5" name="타원 35">
              <a:extLst>
                <a:ext uri="{FF2B5EF4-FFF2-40B4-BE49-F238E27FC236}">
                  <a16:creationId xmlns:a16="http://schemas.microsoft.com/office/drawing/2014/main" id="{4A84268E-44A1-8743-900B-6E3A4E62BD53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6" name="꺾인 연결선 36">
              <a:extLst>
                <a:ext uri="{FF2B5EF4-FFF2-40B4-BE49-F238E27FC236}">
                  <a16:creationId xmlns:a16="http://schemas.microsoft.com/office/drawing/2014/main" id="{0DCF5A1B-1F55-7E4F-90FD-350316806A75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48">
            <a:extLst>
              <a:ext uri="{FF2B5EF4-FFF2-40B4-BE49-F238E27FC236}">
                <a16:creationId xmlns:a16="http://schemas.microsoft.com/office/drawing/2014/main" id="{1784FFA7-A026-C64C-897B-1A08B44886FA}"/>
              </a:ext>
            </a:extLst>
          </p:cNvPr>
          <p:cNvGrpSpPr/>
          <p:nvPr userDrawn="1"/>
        </p:nvGrpSpPr>
        <p:grpSpPr>
          <a:xfrm flipH="1">
            <a:off x="7539168" y="2075770"/>
            <a:ext cx="1120238" cy="64440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8" name="타원 49">
              <a:extLst>
                <a:ext uri="{FF2B5EF4-FFF2-40B4-BE49-F238E27FC236}">
                  <a16:creationId xmlns:a16="http://schemas.microsoft.com/office/drawing/2014/main" id="{31BC3776-E9BA-9446-A61F-89C0C79CFD27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9" name="꺾인 연결선 50">
              <a:extLst>
                <a:ext uri="{FF2B5EF4-FFF2-40B4-BE49-F238E27FC236}">
                  <a16:creationId xmlns:a16="http://schemas.microsoft.com/office/drawing/2014/main" id="{B9DBAC5C-51CA-BC43-A676-52135782ED53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51">
            <a:extLst>
              <a:ext uri="{FF2B5EF4-FFF2-40B4-BE49-F238E27FC236}">
                <a16:creationId xmlns:a16="http://schemas.microsoft.com/office/drawing/2014/main" id="{CF837B76-81AE-E04D-9248-9FFCE6DA7AA8}"/>
              </a:ext>
            </a:extLst>
          </p:cNvPr>
          <p:cNvGrpSpPr/>
          <p:nvPr userDrawn="1"/>
        </p:nvGrpSpPr>
        <p:grpSpPr>
          <a:xfrm flipH="1" flipV="1">
            <a:off x="7505830" y="5431659"/>
            <a:ext cx="1120238" cy="62397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31" name="타원 52">
              <a:extLst>
                <a:ext uri="{FF2B5EF4-FFF2-40B4-BE49-F238E27FC236}">
                  <a16:creationId xmlns:a16="http://schemas.microsoft.com/office/drawing/2014/main" id="{AB531374-0572-1E49-87CA-9E9DC81535B3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32" name="꺾인 연결선 53">
              <a:extLst>
                <a:ext uri="{FF2B5EF4-FFF2-40B4-BE49-F238E27FC236}">
                  <a16:creationId xmlns:a16="http://schemas.microsoft.com/office/drawing/2014/main" id="{6D0B6CFC-B97D-D44B-ACDF-A62366E35D5D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1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1_graded_background">
    <p:bg>
      <p:bgPr>
        <a:gradFill>
          <a:gsLst>
            <a:gs pos="0">
              <a:schemeClr val="accent2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 algn="r">
              <a:buNone/>
              <a:defRPr sz="8000" b="1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26385" y="181869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840538" y="6356350"/>
            <a:ext cx="935773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673A0C-1FC0-E54B-9883-592EE9645F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CB902C8-0AEE-4447-98C7-55002BC78D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9D010BDA-94EE-19A8-07BD-65A052D147C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52" y="160605"/>
            <a:ext cx="240901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_sub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16CF0D-67F9-445E-8029-EA12D6378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69998"/>
            <a:ext cx="10515600" cy="880354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altLang="ko-KR" dirty="0"/>
              <a:t>INSERT TITLE HERE</a:t>
            </a:r>
            <a:endParaRPr lang="ko-KR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83F2E-EAEB-804D-8D32-885FB47EEA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97656" y="6344775"/>
            <a:ext cx="8929993" cy="369988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36" name="슬라이드 번호 개체 틀 12">
            <a:extLst>
              <a:ext uri="{FF2B5EF4-FFF2-40B4-BE49-F238E27FC236}">
                <a16:creationId xmlns:a16="http://schemas.microsoft.com/office/drawing/2014/main" id="{E137174F-6BE3-944D-992B-9DD15242C044}"/>
              </a:ext>
            </a:extLst>
          </p:cNvPr>
          <p:cNvSpPr txBox="1">
            <a:spLocks/>
          </p:cNvSpPr>
          <p:nvPr userDrawn="1"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3AE8DB3-D959-DF49-AE2F-2597C8D6C0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8594" y="1693051"/>
            <a:ext cx="9294812" cy="3705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5C790-B095-2544-B383-AB219D04E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A636961-1713-CF47-9DCB-8E8EF8467C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074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06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46035" y="2672692"/>
            <a:ext cx="12192000" cy="326051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5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75" y="3874036"/>
            <a:ext cx="8477250" cy="1171328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225"/>
              </a:spcBef>
              <a:buNone/>
              <a:defRPr sz="3150" b="0" i="0" spc="-113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/>
            </a:lvl2pPr>
            <a:lvl5pPr marL="1333467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2612446" y="603506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18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 algn="l">
              <a:buFont typeface="Arial" charset="0"/>
              <a:buNone/>
              <a:defRPr sz="135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2612445" y="949992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1500" b="0" i="0" spc="-113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 algn="l">
              <a:buFont typeface="Arial" charset="0"/>
              <a:buNone/>
              <a:defRPr sz="135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6298621" y="603506"/>
            <a:ext cx="3293053" cy="3464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1800" b="0" i="0" spc="-113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 algn="l">
              <a:buFont typeface="Arial" charset="0"/>
              <a:buNone/>
              <a:defRPr sz="135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6298620" y="949992"/>
            <a:ext cx="3293053" cy="30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1500" b="0" i="0" spc="-113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 algn="l">
              <a:buFont typeface="Arial" charset="0"/>
              <a:buNone/>
              <a:defRPr sz="135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105525" y="532620"/>
            <a:ext cx="0" cy="809625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857375" y="1801032"/>
            <a:ext cx="8477250" cy="2073926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7200"/>
              </a:lnSpc>
              <a:spcBef>
                <a:spcPts val="0"/>
              </a:spcBef>
              <a:buNone/>
              <a:defRPr sz="6000" b="0" i="0" spc="-225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/>
            </a:lvl2pPr>
            <a:lvl5pPr marL="1333467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6304850"/>
            <a:ext cx="12192000" cy="326051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3623692" y="6312024"/>
            <a:ext cx="4945058" cy="282178"/>
          </a:xfrm>
        </p:spPr>
        <p:txBody>
          <a:bodyPr>
            <a:normAutofit/>
          </a:bodyPr>
          <a:lstStyle>
            <a:lvl1pPr algn="ctr">
              <a:defRPr sz="105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Final Review | April 14, 2021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659" y="6372247"/>
            <a:ext cx="527897" cy="189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702" y="6344447"/>
            <a:ext cx="324001" cy="270000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033288" y="-11243"/>
            <a:ext cx="3204748" cy="48071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0572E6-AE4B-5C4C-AFD6-33F589EB73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222" y="6342503"/>
            <a:ext cx="445500" cy="29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8F94B-5180-6E4A-FC96-E72265545482}"/>
              </a:ext>
            </a:extLst>
          </p:cNvPr>
          <p:cNvSpPr txBox="1">
            <a:spLocks/>
          </p:cNvSpPr>
          <p:nvPr userDrawn="1"/>
        </p:nvSpPr>
        <p:spPr>
          <a:xfrm>
            <a:off x="9418851" y="6265673"/>
            <a:ext cx="1469956" cy="4154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35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@openaire_eu</a:t>
            </a:r>
          </a:p>
          <a:p>
            <a:pPr algn="ctr"/>
            <a:r>
              <a:rPr lang="en-US" sz="135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@athenaRICinfo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2A959123-F408-478C-3356-A7D06FC59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6312022"/>
            <a:ext cx="1520471" cy="3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432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13019"/>
            <a:ext cx="10138288" cy="4584694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296326" indent="-296326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3300" b="1" i="0" spc="-75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900"/>
              </a:spcBef>
              <a:buClr>
                <a:srgbClr val="4687E6"/>
              </a:buClr>
              <a:buSzPct val="85000"/>
              <a:defRPr sz="2400" b="0" i="0" spc="-75" baseline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SzPct val="85000"/>
              <a:defRPr sz="2250" b="0" i="0" spc="-75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254001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05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100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1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CE046-6DB6-C241-9D7A-8D843C42A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222" y="6342503"/>
            <a:ext cx="445500" cy="297000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C6E651B6-221A-3724-76E4-2A3B23FA29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0" y="6320381"/>
            <a:ext cx="1303235" cy="327615"/>
          </a:xfrm>
          <a:prstGeom prst="rect">
            <a:avLst/>
          </a:prstGeom>
        </p:spPr>
      </p:pic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719509D4-AD6C-E434-62FF-2577FC4D7E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626071" y="6413621"/>
            <a:ext cx="6815898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6473CC51-83E3-50BD-F83B-3A5B4AB20E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48" y="6302765"/>
            <a:ext cx="445500" cy="48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4065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22094" y="254001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405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100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7"/>
            <a:ext cx="1557408" cy="55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39" y="5469039"/>
            <a:ext cx="1111169" cy="166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3" y="-291928"/>
            <a:ext cx="1111169" cy="1666754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413622"/>
            <a:ext cx="6217891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1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2CD012-37E5-E440-A67D-4AE03EE93C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222" y="6342503"/>
            <a:ext cx="445500" cy="2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667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1_with_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294964" y="6356351"/>
            <a:ext cx="7962963" cy="332268"/>
          </a:xfrm>
        </p:spPr>
        <p:txBody>
          <a:bodyPr/>
          <a:lstStyle/>
          <a:p>
            <a:r>
              <a:rPr lang="en-GB" altLang="ko-KR" dirty="0"/>
              <a:t>SDSN Global Climate Hub Science &amp; Technology Observatory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1255271" y="6356350"/>
            <a:ext cx="647700" cy="365125"/>
          </a:xfrm>
        </p:spPr>
        <p:txBody>
          <a:bodyPr/>
          <a:lstStyle/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2362-4125-4340-9966-541A34DE20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 anchor="ctr">
            <a:normAutofit/>
          </a:bodyPr>
          <a:lstStyle>
            <a:lvl1pPr marL="0" indent="0" algn="r">
              <a:buNone/>
              <a:defRPr sz="8000" b="1" cap="all" spc="200" baseline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FF3C51-D339-F949-A857-ABE5617185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accent1">
                    <a:lumMod val="10000"/>
                    <a:lumOff val="9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9132107-9BEC-2C42-9E15-081F25E274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829133-341C-E047-91B5-EACB37D02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963" y="264418"/>
            <a:ext cx="388801" cy="324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EAE770A-E79A-AE44-A90F-463389D7F8AD}"/>
              </a:ext>
            </a:extLst>
          </p:cNvPr>
          <p:cNvSpPr txBox="1">
            <a:spLocks/>
          </p:cNvSpPr>
          <p:nvPr userDrawn="1"/>
        </p:nvSpPr>
        <p:spPr>
          <a:xfrm>
            <a:off x="10321714" y="264418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252491-6812-394B-8CAD-8676F9FF76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8592" y="6387072"/>
            <a:ext cx="324000" cy="32400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C3170E-1971-D64F-8793-917EDC7D1C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B03104E-C377-E744-B319-CB9D49C2E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9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1_ligh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A9E8FCBD-39E9-554A-A815-3378176BBE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612" y="1756131"/>
            <a:ext cx="10060662" cy="2006600"/>
          </a:xfrm>
        </p:spPr>
        <p:txBody>
          <a:bodyPr>
            <a:noAutofit/>
          </a:bodyPr>
          <a:lstStyle>
            <a:lvl1pPr marL="0" indent="0">
              <a:buNone/>
              <a:defRPr sz="8000" b="1" cap="none" baseline="0">
                <a:solidFill>
                  <a:schemeClr val="tx1">
                    <a:lumMod val="50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9612" y="3896503"/>
            <a:ext cx="10060662" cy="988647"/>
          </a:xfrm>
        </p:spPr>
        <p:txBody>
          <a:bodyPr/>
          <a:lstStyle>
            <a:lvl1pPr marL="0" indent="0">
              <a:buNone/>
              <a:defRPr b="1" i="0">
                <a:solidFill>
                  <a:srgbClr val="5A6770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1058" y="163864"/>
            <a:ext cx="3041972" cy="825691"/>
          </a:xfrm>
        </p:spPr>
        <p:txBody>
          <a:bodyPr>
            <a:normAutofit/>
          </a:bodyPr>
          <a:lstStyle>
            <a:lvl1pPr marL="0" indent="0" algn="r">
              <a:buNone/>
              <a:defRPr sz="1600" b="1" i="0">
                <a:solidFill>
                  <a:schemeClr val="bg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790" y="6407007"/>
            <a:ext cx="324000" cy="269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610364" y="6411653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err="1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>
              <a:solidFill>
                <a:schemeClr val="tx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081541" y="6353705"/>
            <a:ext cx="8237823" cy="365125"/>
          </a:xfrm>
        </p:spPr>
        <p:txBody>
          <a:bodyPr/>
          <a:lstStyle/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538368-FC53-5E4A-85B3-DF6EF98FE6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84" y="6398284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EB81584-D253-8D4F-A6CD-AECC8861A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70" y="157747"/>
            <a:ext cx="2628438" cy="94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5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6" y="6385637"/>
            <a:ext cx="8277614" cy="319043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599DE-688E-C340-80EA-2C72C20FD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sp>
        <p:nvSpPr>
          <p:cNvPr id="8" name="슬라이드 번호 개체 틀 12">
            <a:extLst>
              <a:ext uri="{FF2B5EF4-FFF2-40B4-BE49-F238E27FC236}">
                <a16:creationId xmlns:a16="http://schemas.microsoft.com/office/drawing/2014/main" id="{C0B06DF9-166D-7643-905F-6076BAE9B350}"/>
              </a:ext>
            </a:extLst>
          </p:cNvPr>
          <p:cNvSpPr txBox="1">
            <a:spLocks/>
          </p:cNvSpPr>
          <p:nvPr userDrawn="1"/>
        </p:nvSpPr>
        <p:spPr>
          <a:xfrm>
            <a:off x="5699218" y="-8563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13864CD-731D-F943-9E95-90FED3CD7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3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_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6" y="6385637"/>
            <a:ext cx="8277614" cy="319043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sp>
        <p:nvSpPr>
          <p:cNvPr id="8" name="슬라이드 번호 개체 틀 12">
            <a:extLst>
              <a:ext uri="{FF2B5EF4-FFF2-40B4-BE49-F238E27FC236}">
                <a16:creationId xmlns:a16="http://schemas.microsoft.com/office/drawing/2014/main" id="{C0B06DF9-166D-7643-905F-6076BAE9B350}"/>
              </a:ext>
            </a:extLst>
          </p:cNvPr>
          <p:cNvSpPr txBox="1">
            <a:spLocks/>
          </p:cNvSpPr>
          <p:nvPr userDrawn="1"/>
        </p:nvSpPr>
        <p:spPr>
          <a:xfrm>
            <a:off x="5699218" y="-8563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13864CD-731D-F943-9E95-90FED3CD7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9E3DB1-62E7-7C40-A3F4-6D3CDDF6D2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31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EADD11F6-2370-274D-85C5-B9665DF43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78480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058E6E-99B9-B040-BCE1-143B8DF53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0FB10B7-04A4-DA42-BA45-CA0CEC132D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4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7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GB" altLang="ko-KR"/>
              <a:t>SDSN Global Climate Hub Science &amp; Technology Observatory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EADD11F6-2370-274D-85C5-B9665DF43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784800"/>
          </a:xfr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0FB10B7-04A4-DA42-BA45-CA0CEC132D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988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4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838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GB" altLang="ko-KR" dirty="0"/>
              <a:t>OpenAIRE Community Call | 16 Jan 2024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9232" y="6356350"/>
            <a:ext cx="504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D696C-7C4B-4748-AD7A-B30C297BC2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264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72" r:id="rId2"/>
    <p:sldLayoutId id="2147483993" r:id="rId3"/>
    <p:sldLayoutId id="2147483989" r:id="rId4"/>
    <p:sldLayoutId id="2147483985" r:id="rId5"/>
    <p:sldLayoutId id="2147483982" r:id="rId6"/>
    <p:sldLayoutId id="2147483990" r:id="rId7"/>
    <p:sldLayoutId id="2147483986" r:id="rId8"/>
    <p:sldLayoutId id="2147483992" r:id="rId9"/>
    <p:sldLayoutId id="2147483934" r:id="rId10"/>
    <p:sldLayoutId id="2147483987" r:id="rId11"/>
    <p:sldLayoutId id="2147483988" r:id="rId12"/>
    <p:sldLayoutId id="2147483935" r:id="rId13"/>
    <p:sldLayoutId id="2147483983" r:id="rId14"/>
    <p:sldLayoutId id="2147483991" r:id="rId15"/>
    <p:sldLayoutId id="2147483936" r:id="rId16"/>
    <p:sldLayoutId id="2147483937" r:id="rId17"/>
    <p:sldLayoutId id="2147483938" r:id="rId18"/>
    <p:sldLayoutId id="2147483939" r:id="rId19"/>
    <p:sldLayoutId id="2147483944" r:id="rId20"/>
    <p:sldLayoutId id="2147483973" r:id="rId21"/>
    <p:sldLayoutId id="2147483974" r:id="rId22"/>
    <p:sldLayoutId id="2147483979" r:id="rId23"/>
    <p:sldLayoutId id="2147483980" r:id="rId24"/>
    <p:sldLayoutId id="2147483981" r:id="rId25"/>
    <p:sldLayoutId id="2147483975" r:id="rId26"/>
    <p:sldLayoutId id="2147483976" r:id="rId27"/>
    <p:sldLayoutId id="2147483977" r:id="rId28"/>
    <p:sldLayoutId id="2147483978" r:id="rId29"/>
    <p:sldLayoutId id="2147483984" r:id="rId30"/>
    <p:sldLayoutId id="2147483997" r:id="rId31"/>
    <p:sldLayoutId id="2147483998" r:id="rId32"/>
    <p:sldLayoutId id="2147484001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graph.openaire.eu/statistics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21" Type="http://schemas.openxmlformats.org/officeDocument/2006/relationships/image" Target="../media/image90.png"/><Relationship Id="rId34" Type="http://schemas.openxmlformats.org/officeDocument/2006/relationships/image" Target="../media/image103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02.png"/><Relationship Id="rId38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106.jpe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jpe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8" Type="http://schemas.openxmlformats.org/officeDocument/2006/relationships/image" Target="../media/image77.png"/><Relationship Id="rId3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Placeholder 45" descr="A picture containing person, vegetable&#10;&#10;Description automatically generated">
            <a:extLst>
              <a:ext uri="{FF2B5EF4-FFF2-40B4-BE49-F238E27FC236}">
                <a16:creationId xmlns:a16="http://schemas.microsoft.com/office/drawing/2014/main" id="{817EC034-0444-6EDE-21F5-ED6B2A2DBF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029" y="10274"/>
            <a:ext cx="7483372" cy="6858000"/>
          </a:xfrm>
        </p:spPr>
      </p:pic>
      <p:pic>
        <p:nvPicPr>
          <p:cNvPr id="52" name="Picture Placeholder 51" descr="Map&#10;&#10;Description automatically generated">
            <a:extLst>
              <a:ext uri="{FF2B5EF4-FFF2-40B4-BE49-F238E27FC236}">
                <a16:creationId xmlns:a16="http://schemas.microsoft.com/office/drawing/2014/main" id="{696FCBB3-A1A9-0CFD-35FD-D329087638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F2D4BF-21C1-8140-A00D-FF4D1EC921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9403" y="5138626"/>
            <a:ext cx="2995204" cy="1042662"/>
          </a:xfrm>
          <a:noFill/>
        </p:spPr>
        <p:txBody>
          <a:bodyPr>
            <a:normAutofit/>
          </a:bodyPr>
          <a:lstStyle/>
          <a:p>
            <a:endParaRPr lang="en-GR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1C18B-DF39-7C5A-2336-58F613D5C61D}"/>
              </a:ext>
            </a:extLst>
          </p:cNvPr>
          <p:cNvSpPr txBox="1"/>
          <p:nvPr/>
        </p:nvSpPr>
        <p:spPr>
          <a:xfrm>
            <a:off x="7772400" y="2009155"/>
            <a:ext cx="4269619" cy="2559125"/>
          </a:xfrm>
          <a:prstGeom prst="rect">
            <a:avLst/>
          </a:prstGeom>
          <a:noFill/>
        </p:spPr>
        <p:txBody>
          <a:bodyPr wrap="square" lIns="90000" rtlCol="0" anchor="b"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1200"/>
              </a:spcBef>
            </a:pPr>
            <a:r>
              <a:rPr lang="en-US" sz="5400" b="1" dirty="0">
                <a:solidFill>
                  <a:schemeClr val="bg1"/>
                </a:solidFill>
              </a:rPr>
              <a:t> The OpenAIRE Graph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C4E200-C192-287F-8C45-23D721685EFB}"/>
              </a:ext>
            </a:extLst>
          </p:cNvPr>
          <p:cNvCxnSpPr>
            <a:cxnSpLocks/>
          </p:cNvCxnSpPr>
          <p:nvPr/>
        </p:nvCxnSpPr>
        <p:spPr>
          <a:xfrm>
            <a:off x="8097817" y="4963564"/>
            <a:ext cx="39442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206658A-14C8-773E-6BDC-62BE0CA12996}"/>
              </a:ext>
            </a:extLst>
          </p:cNvPr>
          <p:cNvSpPr txBox="1">
            <a:spLocks/>
          </p:cNvSpPr>
          <p:nvPr/>
        </p:nvSpPr>
        <p:spPr>
          <a:xfrm>
            <a:off x="9674699" y="5156615"/>
            <a:ext cx="2517301" cy="10426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/>
              <a:t>Paolo Manghi</a:t>
            </a:r>
            <a:endParaRPr lang="en-GR" sz="2400" dirty="0"/>
          </a:p>
          <a:p>
            <a:pPr algn="l"/>
            <a:r>
              <a:rPr lang="en-US" sz="1800" dirty="0" err="1"/>
              <a:t>OpenAIRE</a:t>
            </a:r>
            <a:r>
              <a:rPr lang="en-US" sz="1800" dirty="0"/>
              <a:t> AMKE</a:t>
            </a:r>
          </a:p>
          <a:p>
            <a:pPr algn="l"/>
            <a:r>
              <a:rPr lang="en-US" sz="1800" dirty="0"/>
              <a:t>ISTI - CNR</a:t>
            </a:r>
            <a:endParaRPr lang="en-GR" sz="1800" dirty="0"/>
          </a:p>
        </p:txBody>
      </p:sp>
      <p:sp>
        <p:nvSpPr>
          <p:cNvPr id="11" name="Footer Placeholder 41">
            <a:extLst>
              <a:ext uri="{FF2B5EF4-FFF2-40B4-BE49-F238E27FC236}">
                <a16:creationId xmlns:a16="http://schemas.microsoft.com/office/drawing/2014/main" id="{9A0496C7-88FE-FC4E-9067-50B7ED7C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0538" y="6364739"/>
            <a:ext cx="9357730" cy="365125"/>
          </a:xfrm>
        </p:spPr>
        <p:txBody>
          <a:bodyPr/>
          <a:lstStyle/>
          <a:p>
            <a:r>
              <a:rPr lang="en-GB" altLang="ko-KR" dirty="0"/>
              <a:t>OpenAIRE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887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D0240C-C243-9047-8B7D-46016EB3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7" y="427755"/>
            <a:ext cx="11866179" cy="1325563"/>
          </a:xfrm>
        </p:spPr>
        <p:txBody>
          <a:bodyPr>
            <a:normAutofit/>
          </a:bodyPr>
          <a:lstStyle/>
          <a:p>
            <a:r>
              <a:rPr lang="en-US" dirty="0"/>
              <a:t>Access to the Graph </a:t>
            </a:r>
            <a:endParaRPr lang="en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0A769-1330-0741-87A3-3BA462754D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8299" y="1802892"/>
            <a:ext cx="5600001" cy="9025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Graph</a:t>
            </a:r>
            <a:r>
              <a:rPr lang="en-US" dirty="0"/>
              <a:t>: </a:t>
            </a:r>
            <a:r>
              <a:rPr lang="en-US" dirty="0">
                <a:solidFill>
                  <a:srgbClr val="CB00FF"/>
                </a:solidFill>
                <a:cs typeface="Calibri"/>
              </a:rPr>
              <a:t>graph</a:t>
            </a:r>
            <a:r>
              <a:rPr lang="en-US" dirty="0">
                <a:solidFill>
                  <a:srgbClr val="CB00FF"/>
                </a:solidFill>
                <a:ea typeface="+mn-lt"/>
                <a:cs typeface="+mn-lt"/>
              </a:rPr>
              <a:t>.openaire.eu/docs/</a:t>
            </a:r>
            <a:r>
              <a:rPr lang="en-US" dirty="0" err="1">
                <a:solidFill>
                  <a:srgbClr val="CB00FF"/>
                </a:solidFill>
                <a:ea typeface="+mn-lt"/>
                <a:cs typeface="+mn-lt"/>
              </a:rPr>
              <a:t>apis</a:t>
            </a:r>
            <a:r>
              <a:rPr lang="en-US" dirty="0">
                <a:solidFill>
                  <a:srgbClr val="CB00FF"/>
                </a:solidFill>
                <a:ea typeface="+mn-lt"/>
                <a:cs typeface="+mn-lt"/>
              </a:rPr>
              <a:t>/home/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51213-2F1B-2252-A20A-5BF40508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56" y="2705440"/>
            <a:ext cx="5669624" cy="274102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8ADFA2A-CCD3-77D9-933E-3E3FA767DD1C}"/>
              </a:ext>
            </a:extLst>
          </p:cNvPr>
          <p:cNvSpPr txBox="1">
            <a:spLocks/>
          </p:cNvSpPr>
          <p:nvPr/>
        </p:nvSpPr>
        <p:spPr>
          <a:xfrm>
            <a:off x="6510251" y="1509517"/>
            <a:ext cx="5372633" cy="926087"/>
          </a:xfrm>
          <a:prstGeom prst="rect">
            <a:avLst/>
          </a:prstGeom>
        </p:spPr>
        <p:txBody>
          <a:bodyPr vert="horz" lIns="0" tIns="135000" rIns="0" bIns="0" rtlCol="0">
            <a:normAutofit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Blip>
                <a:blip r:embed="rId3"/>
              </a:buBlip>
              <a:tabLst/>
              <a:defRPr sz="4000" b="1" i="0" u="none" strike="noStrike" cap="none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buFontTx/>
              <a:buBlip>
                <a:blip r:embed="rId4"/>
              </a:buBlip>
              <a:tabLst/>
              <a:defRPr sz="3600" b="0" i="0" u="none" strike="noStrike" cap="none" spc="0" baseline="0">
                <a:ln>
                  <a:noFill/>
                </a:ln>
                <a:solidFill>
                  <a:srgbClr val="3700FF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8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r">
              <a:buNone/>
            </a:pPr>
            <a:r>
              <a:rPr lang="en-US" sz="2400" dirty="0"/>
              <a:t>Scholexplorer: </a:t>
            </a:r>
            <a:r>
              <a:rPr lang="en-US" sz="2400" b="0" dirty="0" err="1">
                <a:solidFill>
                  <a:srgbClr val="CB00FF"/>
                </a:solidFill>
                <a:cs typeface="Calibri"/>
              </a:rPr>
              <a:t>api.scholexplorer.openaire.eu</a:t>
            </a:r>
            <a:r>
              <a:rPr lang="en-US" sz="2400" b="0" dirty="0">
                <a:solidFill>
                  <a:srgbClr val="CB00FF"/>
                </a:solidFill>
                <a:cs typeface="Calibri"/>
              </a:rPr>
              <a:t>/v2/</a:t>
            </a:r>
            <a:r>
              <a:rPr lang="en-US" sz="2400" b="0" dirty="0" err="1">
                <a:solidFill>
                  <a:srgbClr val="CB00FF"/>
                </a:solidFill>
                <a:cs typeface="Calibri"/>
              </a:rPr>
              <a:t>ui</a:t>
            </a:r>
            <a:r>
              <a:rPr lang="en-US" sz="2400" b="0" dirty="0">
                <a:solidFill>
                  <a:srgbClr val="CB00FF"/>
                </a:solidFill>
                <a:cs typeface="Calibri"/>
              </a:rPr>
              <a:t>/</a:t>
            </a:r>
          </a:p>
          <a:p>
            <a:pPr marL="0" indent="0" algn="r">
              <a:buNone/>
            </a:pPr>
            <a:endParaRPr lang="en-US" sz="2400" b="0" dirty="0">
              <a:cs typeface="Calibri"/>
            </a:endParaRP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F2A604A8-47F9-704A-A5D0-2DDF21DA0191}"/>
              </a:ext>
            </a:extLst>
          </p:cNvPr>
          <p:cNvSpPr txBox="1">
            <a:spLocks/>
          </p:cNvSpPr>
          <p:nvPr/>
        </p:nvSpPr>
        <p:spPr>
          <a:xfrm>
            <a:off x="5898000" y="-7215"/>
            <a:ext cx="396000" cy="78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fld id="{BB5D696C-7C4B-4748-AD7A-B30C297BC295}" type="slidenum">
              <a:rPr lang="en-US" altLang="ko-KR" smtClean="0"/>
              <a:pPr/>
              <a:t>10</a:t>
            </a:fld>
            <a:endParaRPr lang="en-US" altLang="ko-KR" dirty="0"/>
          </a:p>
        </p:txBody>
      </p:sp>
      <p:sp>
        <p:nvSpPr>
          <p:cNvPr id="9" name="Footer Placeholder 41">
            <a:extLst>
              <a:ext uri="{FF2B5EF4-FFF2-40B4-BE49-F238E27FC236}">
                <a16:creationId xmlns:a16="http://schemas.microsoft.com/office/drawing/2014/main" id="{AAAF755C-5CBC-444B-B46C-2AAC98EE9D79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DB3E31CD-175A-AD13-0549-FA366ED8C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95" y="2699237"/>
            <a:ext cx="5833673" cy="2746182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159469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F2908-4EFA-1AA9-B060-C5F16462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Documentation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DB91C-4AD8-F3B7-74CF-FB14A365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36" y="120639"/>
            <a:ext cx="4582629" cy="61718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29CDC-6F5C-4FA6-24B1-306DDD20F8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43458-2816-955E-3BD2-DFD90DE9DB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BB5D696C-7C4B-4748-AD7A-B30C297BC295}" type="slidenum">
              <a:rPr lang="en-US" altLang="ko-KR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defTabSz="914400">
                <a:spcAft>
                  <a:spcPts val="600"/>
                </a:spcAft>
              </a:pPr>
              <a:t>11</a:t>
            </a:fld>
            <a:endParaRPr lang="en-US" altLang="ko-KR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06D4E1-DF37-E5C3-E836-5CDD2BB096DA}"/>
              </a:ext>
            </a:extLst>
          </p:cNvPr>
          <p:cNvSpPr txBox="1">
            <a:spLocks/>
          </p:cNvSpPr>
          <p:nvPr/>
        </p:nvSpPr>
        <p:spPr>
          <a:xfrm>
            <a:off x="610714" y="1657405"/>
            <a:ext cx="4764741" cy="562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6000" b="1" i="0" u="none" strike="noStrike" cap="none" spc="-100" baseline="0">
                <a:ln>
                  <a:noFill/>
                </a:ln>
                <a:gradFill>
                  <a:gsLst>
                    <a:gs pos="2000">
                      <a:srgbClr val="3700FF"/>
                    </a:gs>
                    <a:gs pos="100000">
                      <a:srgbClr val="8200CB"/>
                    </a:gs>
                  </a:gsLst>
                  <a:lin ang="0" scaled="1"/>
                </a:gra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spc="-113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For more…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B90DA-D8DC-E861-8ABD-C030BCE7E7AB}"/>
              </a:ext>
            </a:extLst>
          </p:cNvPr>
          <p:cNvSpPr txBox="1"/>
          <p:nvPr/>
        </p:nvSpPr>
        <p:spPr>
          <a:xfrm>
            <a:off x="530032" y="2367219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https://graph.openaire.eu/docs/</a:t>
            </a:r>
          </a:p>
        </p:txBody>
      </p:sp>
    </p:spTree>
    <p:extLst>
      <p:ext uri="{BB962C8B-B14F-4D97-AF65-F5344CB8AC3E}">
        <p14:creationId xmlns:p14="http://schemas.microsoft.com/office/powerpoint/2010/main" val="154691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2070828-E616-4355-9C8A-A1065032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4">
            <a:extLst>
              <a:ext uri="{FF2B5EF4-FFF2-40B4-BE49-F238E27FC236}">
                <a16:creationId xmlns:a16="http://schemas.microsoft.com/office/drawing/2014/main" id="{355161C6-1218-4EAF-A9E9-A319CFD76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747" y="1905000"/>
            <a:ext cx="4536800" cy="3141047"/>
          </a:xfrm>
          <a:custGeom>
            <a:avLst/>
            <a:gdLst>
              <a:gd name="connsiteX0" fmla="*/ 3362388 w 6230568"/>
              <a:gd name="connsiteY0" fmla="*/ 861 h 4239440"/>
              <a:gd name="connsiteX1" fmla="*/ 4026621 w 6230568"/>
              <a:gd name="connsiteY1" fmla="*/ 15392 h 4239440"/>
              <a:gd name="connsiteX2" fmla="*/ 5114556 w 6230568"/>
              <a:gd name="connsiteY2" fmla="*/ 34130 h 4239440"/>
              <a:gd name="connsiteX3" fmla="*/ 5776495 w 6230568"/>
              <a:gd name="connsiteY3" fmla="*/ 112905 h 4239440"/>
              <a:gd name="connsiteX4" fmla="*/ 5862918 w 6230568"/>
              <a:gd name="connsiteY4" fmla="*/ 141585 h 4239440"/>
              <a:gd name="connsiteX5" fmla="*/ 5840738 w 6230568"/>
              <a:gd name="connsiteY5" fmla="*/ 200475 h 4239440"/>
              <a:gd name="connsiteX6" fmla="*/ 5691219 w 6230568"/>
              <a:gd name="connsiteY6" fmla="*/ 216153 h 4239440"/>
              <a:gd name="connsiteX7" fmla="*/ 5773053 w 6230568"/>
              <a:gd name="connsiteY7" fmla="*/ 260130 h 4239440"/>
              <a:gd name="connsiteX8" fmla="*/ 5593324 w 6230568"/>
              <a:gd name="connsiteY8" fmla="*/ 293781 h 4239440"/>
              <a:gd name="connsiteX9" fmla="*/ 5617033 w 6230568"/>
              <a:gd name="connsiteY9" fmla="*/ 317108 h 4239440"/>
              <a:gd name="connsiteX10" fmla="*/ 5641124 w 6230568"/>
              <a:gd name="connsiteY10" fmla="*/ 339287 h 4239440"/>
              <a:gd name="connsiteX11" fmla="*/ 5299256 w 6230568"/>
              <a:gd name="connsiteY11" fmla="*/ 396265 h 4239440"/>
              <a:gd name="connsiteX12" fmla="*/ 5703073 w 6230568"/>
              <a:gd name="connsiteY12" fmla="*/ 500661 h 4239440"/>
              <a:gd name="connsiteX13" fmla="*/ 5629652 w 6230568"/>
              <a:gd name="connsiteY13" fmla="*/ 556874 h 4239440"/>
              <a:gd name="connsiteX14" fmla="*/ 5862918 w 6230568"/>
              <a:gd name="connsiteY14" fmla="*/ 645591 h 4239440"/>
              <a:gd name="connsiteX15" fmla="*/ 6052207 w 6230568"/>
              <a:gd name="connsiteY15" fmla="*/ 756106 h 4239440"/>
              <a:gd name="connsiteX16" fmla="*/ 6158515 w 6230568"/>
              <a:gd name="connsiteY16" fmla="*/ 901419 h 4239440"/>
              <a:gd name="connsiteX17" fmla="*/ 6195990 w 6230568"/>
              <a:gd name="connsiteY17" fmla="*/ 966427 h 4239440"/>
              <a:gd name="connsiteX18" fmla="*/ 6229642 w 6230568"/>
              <a:gd name="connsiteY18" fmla="*/ 1034878 h 4239440"/>
              <a:gd name="connsiteX19" fmla="*/ 6171516 w 6230568"/>
              <a:gd name="connsiteY19" fmla="*/ 1102946 h 4239440"/>
              <a:gd name="connsiteX20" fmla="*/ 6133659 w 6230568"/>
              <a:gd name="connsiteY20" fmla="*/ 1185545 h 4239440"/>
              <a:gd name="connsiteX21" fmla="*/ 6168458 w 6230568"/>
              <a:gd name="connsiteY21" fmla="*/ 1234110 h 4239440"/>
              <a:gd name="connsiteX22" fmla="*/ 6169222 w 6230568"/>
              <a:gd name="connsiteY22" fmla="*/ 1342712 h 4239440"/>
              <a:gd name="connsiteX23" fmla="*/ 6145131 w 6230568"/>
              <a:gd name="connsiteY23" fmla="*/ 1393954 h 4239440"/>
              <a:gd name="connsiteX24" fmla="*/ 6071709 w 6230568"/>
              <a:gd name="connsiteY24" fmla="*/ 1505233 h 4239440"/>
              <a:gd name="connsiteX25" fmla="*/ 6009378 w 6230568"/>
              <a:gd name="connsiteY25" fmla="*/ 1530089 h 4239440"/>
              <a:gd name="connsiteX26" fmla="*/ 6015879 w 6230568"/>
              <a:gd name="connsiteY26" fmla="*/ 1979030 h 4239440"/>
              <a:gd name="connsiteX27" fmla="*/ 6061385 w 6230568"/>
              <a:gd name="connsiteY27" fmla="*/ 2196234 h 4239440"/>
              <a:gd name="connsiteX28" fmla="*/ 6029263 w 6230568"/>
              <a:gd name="connsiteY28" fmla="*/ 2440972 h 4239440"/>
              <a:gd name="connsiteX29" fmla="*/ 6135571 w 6230568"/>
              <a:gd name="connsiteY29" fmla="*/ 2621848 h 4239440"/>
              <a:gd name="connsiteX30" fmla="*/ 6091594 w 6230568"/>
              <a:gd name="connsiteY30" fmla="*/ 2691446 h 4239440"/>
              <a:gd name="connsiteX31" fmla="*/ 6215493 w 6230568"/>
              <a:gd name="connsiteY31" fmla="*/ 2769456 h 4239440"/>
              <a:gd name="connsiteX32" fmla="*/ 6100389 w 6230568"/>
              <a:gd name="connsiteY32" fmla="*/ 2880352 h 4239440"/>
              <a:gd name="connsiteX33" fmla="*/ 5909953 w 6230568"/>
              <a:gd name="connsiteY33" fmla="*/ 3053963 h 4239440"/>
              <a:gd name="connsiteX34" fmla="*/ 5741696 w 6230568"/>
              <a:gd name="connsiteY34" fmla="*/ 3798118 h 4239440"/>
              <a:gd name="connsiteX35" fmla="*/ 5493899 w 6230568"/>
              <a:gd name="connsiteY35" fmla="*/ 4026795 h 4239440"/>
              <a:gd name="connsiteX36" fmla="*/ 3773471 w 6230568"/>
              <a:gd name="connsiteY36" fmla="*/ 4239028 h 4239440"/>
              <a:gd name="connsiteX37" fmla="*/ 2569285 w 6230568"/>
              <a:gd name="connsiteY37" fmla="*/ 4103275 h 4239440"/>
              <a:gd name="connsiteX38" fmla="*/ 2693948 w 6230568"/>
              <a:gd name="connsiteY38" fmla="*/ 4061593 h 4239440"/>
              <a:gd name="connsiteX39" fmla="*/ 2588788 w 6230568"/>
              <a:gd name="connsiteY39" fmla="*/ 4062358 h 4239440"/>
              <a:gd name="connsiteX40" fmla="*/ 2300073 w 6230568"/>
              <a:gd name="connsiteY40" fmla="*/ 4008822 h 4239440"/>
              <a:gd name="connsiteX41" fmla="*/ 1508500 w 6230568"/>
              <a:gd name="connsiteY41" fmla="*/ 3798118 h 4239440"/>
              <a:gd name="connsiteX42" fmla="*/ 1061089 w 6230568"/>
              <a:gd name="connsiteY42" fmla="*/ 3697546 h 4239440"/>
              <a:gd name="connsiteX43" fmla="*/ 939102 w 6230568"/>
              <a:gd name="connsiteY43" fmla="*/ 3648216 h 4239440"/>
              <a:gd name="connsiteX44" fmla="*/ 1243495 w 6230568"/>
              <a:gd name="connsiteY44" fmla="*/ 3624890 h 4239440"/>
              <a:gd name="connsiteX45" fmla="*/ 1083651 w 6230568"/>
              <a:gd name="connsiteY45" fmla="*/ 3595827 h 4239440"/>
              <a:gd name="connsiteX46" fmla="*/ 966636 w 6230568"/>
              <a:gd name="connsiteY46" fmla="*/ 3605770 h 4239440"/>
              <a:gd name="connsiteX47" fmla="*/ 885566 w 6230568"/>
              <a:gd name="connsiteY47" fmla="*/ 3609976 h 4239440"/>
              <a:gd name="connsiteX48" fmla="*/ 641976 w 6230568"/>
              <a:gd name="connsiteY48" fmla="*/ 3567912 h 4239440"/>
              <a:gd name="connsiteX49" fmla="*/ 399533 w 6230568"/>
              <a:gd name="connsiteY49" fmla="*/ 3583590 h 4239440"/>
              <a:gd name="connsiteX50" fmla="*/ 409093 w 6230568"/>
              <a:gd name="connsiteY50" fmla="*/ 3548792 h 4239440"/>
              <a:gd name="connsiteX51" fmla="*/ 792642 w 6230568"/>
              <a:gd name="connsiteY51" fmla="*/ 3417628 h 4239440"/>
              <a:gd name="connsiteX52" fmla="*/ 771610 w 6230568"/>
              <a:gd name="connsiteY52" fmla="*/ 3345736 h 4239440"/>
              <a:gd name="connsiteX53" fmla="*/ 945986 w 6230568"/>
              <a:gd name="connsiteY53" fmla="*/ 3317056 h 4239440"/>
              <a:gd name="connsiteX54" fmla="*/ 892449 w 6230568"/>
              <a:gd name="connsiteY54" fmla="*/ 3285316 h 4239440"/>
              <a:gd name="connsiteX55" fmla="*/ 949045 w 6230568"/>
              <a:gd name="connsiteY55" fmla="*/ 3262755 h 4239440"/>
              <a:gd name="connsiteX56" fmla="*/ 1252673 w 6230568"/>
              <a:gd name="connsiteY56" fmla="*/ 3200041 h 4239440"/>
              <a:gd name="connsiteX57" fmla="*/ 388825 w 6230568"/>
              <a:gd name="connsiteY57" fmla="*/ 3176714 h 4239440"/>
              <a:gd name="connsiteX58" fmla="*/ 127644 w 6230568"/>
              <a:gd name="connsiteY58" fmla="*/ 3111323 h 4239440"/>
              <a:gd name="connsiteX59" fmla="*/ 437008 w 6230568"/>
              <a:gd name="connsiteY59" fmla="*/ 2921652 h 4239440"/>
              <a:gd name="connsiteX60" fmla="*/ 601441 w 6230568"/>
              <a:gd name="connsiteY60" fmla="*/ 2840965 h 4239440"/>
              <a:gd name="connsiteX61" fmla="*/ 330700 w 6230568"/>
              <a:gd name="connsiteY61" fmla="*/ 2859320 h 4239440"/>
              <a:gd name="connsiteX62" fmla="*/ 534521 w 6230568"/>
              <a:gd name="connsiteY62" fmla="*/ 2720126 h 4239440"/>
              <a:gd name="connsiteX63" fmla="*/ 492839 w 6230568"/>
              <a:gd name="connsiteY63" fmla="*/ 2694505 h 4239440"/>
              <a:gd name="connsiteX64" fmla="*/ 416358 w 6230568"/>
              <a:gd name="connsiteY64" fmla="*/ 2677297 h 4239440"/>
              <a:gd name="connsiteX65" fmla="*/ 761285 w 6230568"/>
              <a:gd name="connsiteY65" fmla="*/ 2589726 h 4239440"/>
              <a:gd name="connsiteX66" fmla="*/ 664920 w 6230568"/>
              <a:gd name="connsiteY66" fmla="*/ 2466593 h 4239440"/>
              <a:gd name="connsiteX67" fmla="*/ 740253 w 6230568"/>
              <a:gd name="connsiteY67" fmla="*/ 2438677 h 4239440"/>
              <a:gd name="connsiteX68" fmla="*/ 650006 w 6230568"/>
              <a:gd name="connsiteY68" fmla="*/ 2435236 h 4239440"/>
              <a:gd name="connsiteX69" fmla="*/ 578879 w 6230568"/>
              <a:gd name="connsiteY69" fmla="*/ 2435618 h 4239440"/>
              <a:gd name="connsiteX70" fmla="*/ 451157 w 6230568"/>
              <a:gd name="connsiteY70" fmla="*/ 2404644 h 4239440"/>
              <a:gd name="connsiteX71" fmla="*/ 2216 w 6230568"/>
              <a:gd name="connsiteY71" fmla="*/ 2456650 h 4239440"/>
              <a:gd name="connsiteX72" fmla="*/ 97052 w 6230568"/>
              <a:gd name="connsiteY72" fmla="*/ 2383611 h 4239440"/>
              <a:gd name="connsiteX73" fmla="*/ 210626 w 6230568"/>
              <a:gd name="connsiteY73" fmla="*/ 2341930 h 4239440"/>
              <a:gd name="connsiteX74" fmla="*/ 57282 w 6230568"/>
              <a:gd name="connsiteY74" fmla="*/ 2319750 h 4239440"/>
              <a:gd name="connsiteX75" fmla="*/ 365499 w 6230568"/>
              <a:gd name="connsiteY75" fmla="*/ 2250153 h 4239440"/>
              <a:gd name="connsiteX76" fmla="*/ 290548 w 6230568"/>
              <a:gd name="connsiteY76" fmla="*/ 2187821 h 4239440"/>
              <a:gd name="connsiteX77" fmla="*/ 482896 w 6230568"/>
              <a:gd name="connsiteY77" fmla="*/ 1906755 h 4239440"/>
              <a:gd name="connsiteX78" fmla="*/ 867211 w 6230568"/>
              <a:gd name="connsiteY78" fmla="*/ 1747294 h 4239440"/>
              <a:gd name="connsiteX79" fmla="*/ 1063766 w 6230568"/>
              <a:gd name="connsiteY79" fmla="*/ 1734674 h 4239440"/>
              <a:gd name="connsiteX80" fmla="*/ 1008701 w 6230568"/>
              <a:gd name="connsiteY80" fmla="*/ 1683432 h 4239440"/>
              <a:gd name="connsiteX81" fmla="*/ 1152865 w 6230568"/>
              <a:gd name="connsiteY81" fmla="*/ 1394719 h 4239440"/>
              <a:gd name="connsiteX82" fmla="*/ 998376 w 6230568"/>
              <a:gd name="connsiteY82" fmla="*/ 1411927 h 4239440"/>
              <a:gd name="connsiteX83" fmla="*/ 206419 w 6230568"/>
              <a:gd name="connsiteY83" fmla="*/ 1424164 h 4239440"/>
              <a:gd name="connsiteX84" fmla="*/ 128027 w 6230568"/>
              <a:gd name="connsiteY84" fmla="*/ 1413074 h 4239440"/>
              <a:gd name="connsiteX85" fmla="*/ 672950 w 6230568"/>
              <a:gd name="connsiteY85" fmla="*/ 1268143 h 4239440"/>
              <a:gd name="connsiteX86" fmla="*/ 457658 w 6230568"/>
              <a:gd name="connsiteY86" fmla="*/ 1229138 h 4239440"/>
              <a:gd name="connsiteX87" fmla="*/ 407945 w 6230568"/>
              <a:gd name="connsiteY87" fmla="*/ 1213459 h 4239440"/>
              <a:gd name="connsiteX88" fmla="*/ 453451 w 6230568"/>
              <a:gd name="connsiteY88" fmla="*/ 1172924 h 4239440"/>
              <a:gd name="connsiteX89" fmla="*/ 568172 w 6230568"/>
              <a:gd name="connsiteY89" fmla="*/ 1132007 h 4239440"/>
              <a:gd name="connsiteX90" fmla="*/ 255367 w 6230568"/>
              <a:gd name="connsiteY90" fmla="*/ 1190898 h 4239440"/>
              <a:gd name="connsiteX91" fmla="*/ 277546 w 6230568"/>
              <a:gd name="connsiteY91" fmla="*/ 1128567 h 4239440"/>
              <a:gd name="connsiteX92" fmla="*/ 246572 w 6230568"/>
              <a:gd name="connsiteY92" fmla="*/ 1072353 h 4239440"/>
              <a:gd name="connsiteX93" fmla="*/ 422859 w 6230568"/>
              <a:gd name="connsiteY93" fmla="*/ 1000078 h 4239440"/>
              <a:gd name="connsiteX94" fmla="*/ 668362 w 6230568"/>
              <a:gd name="connsiteY94" fmla="*/ 858972 h 4239440"/>
              <a:gd name="connsiteX95" fmla="*/ 914629 w 6230568"/>
              <a:gd name="connsiteY95" fmla="*/ 768725 h 4239440"/>
              <a:gd name="connsiteX96" fmla="*/ 1117684 w 6230568"/>
              <a:gd name="connsiteY96" fmla="*/ 688420 h 4239440"/>
              <a:gd name="connsiteX97" fmla="*/ 928778 w 6230568"/>
              <a:gd name="connsiteY97" fmla="*/ 701040 h 4239440"/>
              <a:gd name="connsiteX98" fmla="*/ 1243877 w 6230568"/>
              <a:gd name="connsiteY98" fmla="*/ 574464 h 4239440"/>
              <a:gd name="connsiteX99" fmla="*/ 1291678 w 6230568"/>
              <a:gd name="connsiteY99" fmla="*/ 566434 h 4239440"/>
              <a:gd name="connsiteX100" fmla="*/ 1797596 w 6230568"/>
              <a:gd name="connsiteY100" fmla="*/ 476952 h 4239440"/>
              <a:gd name="connsiteX101" fmla="*/ 1895491 w 6230568"/>
              <a:gd name="connsiteY101" fmla="*/ 432593 h 4239440"/>
              <a:gd name="connsiteX102" fmla="*/ 1782682 w 6230568"/>
              <a:gd name="connsiteY102" fmla="*/ 423033 h 4239440"/>
              <a:gd name="connsiteX103" fmla="*/ 1406781 w 6230568"/>
              <a:gd name="connsiteY103" fmla="*/ 449419 h 4239440"/>
              <a:gd name="connsiteX104" fmla="*/ 1662226 w 6230568"/>
              <a:gd name="connsiteY104" fmla="*/ 393970 h 4239440"/>
              <a:gd name="connsiteX105" fmla="*/ 1383837 w 6230568"/>
              <a:gd name="connsiteY105" fmla="*/ 376762 h 4239440"/>
              <a:gd name="connsiteX106" fmla="*/ 1318063 w 6230568"/>
              <a:gd name="connsiteY106" fmla="*/ 333168 h 4239440"/>
              <a:gd name="connsiteX107" fmla="*/ 1365099 w 6230568"/>
              <a:gd name="connsiteY107" fmla="*/ 290722 h 4239440"/>
              <a:gd name="connsiteX108" fmla="*/ 1536798 w 6230568"/>
              <a:gd name="connsiteY108" fmla="*/ 244069 h 4239440"/>
              <a:gd name="connsiteX109" fmla="*/ 1711938 w 6230568"/>
              <a:gd name="connsiteY109" fmla="*/ 175619 h 4239440"/>
              <a:gd name="connsiteX110" fmla="*/ 2273687 w 6230568"/>
              <a:gd name="connsiteY110" fmla="*/ 78488 h 4239440"/>
              <a:gd name="connsiteX111" fmla="*/ 2646913 w 6230568"/>
              <a:gd name="connsiteY111" fmla="*/ 46749 h 4239440"/>
              <a:gd name="connsiteX112" fmla="*/ 3362388 w 6230568"/>
              <a:gd name="connsiteY112" fmla="*/ 861 h 42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230568" h="4239440">
                <a:moveTo>
                  <a:pt x="3362388" y="861"/>
                </a:moveTo>
                <a:cubicBezTo>
                  <a:pt x="3584946" y="-3346"/>
                  <a:pt x="3805210" y="8891"/>
                  <a:pt x="4026621" y="15392"/>
                </a:cubicBezTo>
                <a:cubicBezTo>
                  <a:pt x="4388374" y="26482"/>
                  <a:pt x="4752039" y="26099"/>
                  <a:pt x="5114556" y="34130"/>
                </a:cubicBezTo>
                <a:cubicBezTo>
                  <a:pt x="5340556" y="39101"/>
                  <a:pt x="5563879" y="57074"/>
                  <a:pt x="5776495" y="112905"/>
                </a:cubicBezTo>
                <a:cubicBezTo>
                  <a:pt x="5806322" y="120935"/>
                  <a:pt x="5839973" y="122465"/>
                  <a:pt x="5862918" y="141585"/>
                </a:cubicBezTo>
                <a:cubicBezTo>
                  <a:pt x="5888539" y="162999"/>
                  <a:pt x="5878214" y="194356"/>
                  <a:pt x="5840738" y="200475"/>
                </a:cubicBezTo>
                <a:cubicBezTo>
                  <a:pt x="5792938" y="208505"/>
                  <a:pt x="5743991" y="210800"/>
                  <a:pt x="5691219" y="216153"/>
                </a:cubicBezTo>
                <a:cubicBezTo>
                  <a:pt x="5711486" y="245598"/>
                  <a:pt x="5760434" y="223419"/>
                  <a:pt x="5773053" y="260130"/>
                </a:cubicBezTo>
                <a:cubicBezTo>
                  <a:pt x="5716458" y="285368"/>
                  <a:pt x="5648008" y="268925"/>
                  <a:pt x="5593324" y="293781"/>
                </a:cubicBezTo>
                <a:cubicBezTo>
                  <a:pt x="5594854" y="310989"/>
                  <a:pt x="5607090" y="312519"/>
                  <a:pt x="5617033" y="317108"/>
                </a:cubicBezTo>
                <a:cubicBezTo>
                  <a:pt x="5626976" y="321314"/>
                  <a:pt x="5651831" y="315196"/>
                  <a:pt x="5641124" y="339287"/>
                </a:cubicBezTo>
                <a:cubicBezTo>
                  <a:pt x="5527551" y="353818"/>
                  <a:pt x="5418949" y="403148"/>
                  <a:pt x="5299256" y="396265"/>
                </a:cubicBezTo>
                <a:cubicBezTo>
                  <a:pt x="5447247" y="409649"/>
                  <a:pt x="5572292" y="464333"/>
                  <a:pt x="5703073" y="500661"/>
                </a:cubicBezTo>
                <a:cubicBezTo>
                  <a:pt x="5697720" y="543490"/>
                  <a:pt x="5644949" y="526282"/>
                  <a:pt x="5629652" y="556874"/>
                </a:cubicBezTo>
                <a:cubicBezTo>
                  <a:pt x="5713398" y="578288"/>
                  <a:pt x="5793703" y="603527"/>
                  <a:pt x="5862918" y="645591"/>
                </a:cubicBezTo>
                <a:cubicBezTo>
                  <a:pt x="5925250" y="683449"/>
                  <a:pt x="5984521" y="725131"/>
                  <a:pt x="6052207" y="756106"/>
                </a:cubicBezTo>
                <a:cubicBezTo>
                  <a:pt x="6123334" y="788611"/>
                  <a:pt x="6166545" y="830293"/>
                  <a:pt x="6158515" y="901419"/>
                </a:cubicBezTo>
                <a:cubicBezTo>
                  <a:pt x="6155073" y="930482"/>
                  <a:pt x="6164251" y="954955"/>
                  <a:pt x="6195990" y="966427"/>
                </a:cubicBezTo>
                <a:cubicBezTo>
                  <a:pt x="6235378" y="980576"/>
                  <a:pt x="6231172" y="1001990"/>
                  <a:pt x="6229642" y="1034878"/>
                </a:cubicBezTo>
                <a:cubicBezTo>
                  <a:pt x="6227347" y="1074265"/>
                  <a:pt x="6207080" y="1089562"/>
                  <a:pt x="6171516" y="1102946"/>
                </a:cubicBezTo>
                <a:cubicBezTo>
                  <a:pt x="6120657" y="1121682"/>
                  <a:pt x="6120274" y="1150745"/>
                  <a:pt x="6133659" y="1185545"/>
                </a:cubicBezTo>
                <a:cubicBezTo>
                  <a:pt x="6140925" y="1204664"/>
                  <a:pt x="6152014" y="1219961"/>
                  <a:pt x="6168458" y="1234110"/>
                </a:cubicBezTo>
                <a:cubicBezTo>
                  <a:pt x="6225435" y="1283439"/>
                  <a:pt x="6225053" y="1284204"/>
                  <a:pt x="6169222" y="1342712"/>
                </a:cubicBezTo>
                <a:cubicBezTo>
                  <a:pt x="6154308" y="1358390"/>
                  <a:pt x="6138247" y="1368715"/>
                  <a:pt x="6145131" y="1393954"/>
                </a:cubicBezTo>
                <a:cubicBezTo>
                  <a:pt x="6168458" y="1477700"/>
                  <a:pt x="6165398" y="1477700"/>
                  <a:pt x="6071709" y="1505233"/>
                </a:cubicBezTo>
                <a:cubicBezTo>
                  <a:pt x="6050295" y="1511734"/>
                  <a:pt x="6021615" y="1505998"/>
                  <a:pt x="6009378" y="1530089"/>
                </a:cubicBezTo>
                <a:cubicBezTo>
                  <a:pt x="6017026" y="1547680"/>
                  <a:pt x="5999053" y="1972146"/>
                  <a:pt x="6015879" y="1979030"/>
                </a:cubicBezTo>
                <a:cubicBezTo>
                  <a:pt x="6147425" y="2032948"/>
                  <a:pt x="6163868" y="2096427"/>
                  <a:pt x="6061385" y="2196234"/>
                </a:cubicBezTo>
                <a:cubicBezTo>
                  <a:pt x="5992552" y="2263155"/>
                  <a:pt x="6000582" y="2372522"/>
                  <a:pt x="6029263" y="2440972"/>
                </a:cubicBezTo>
                <a:cubicBezTo>
                  <a:pt x="6137482" y="2471182"/>
                  <a:pt x="6113774" y="2551486"/>
                  <a:pt x="6135571" y="2621848"/>
                </a:cubicBezTo>
                <a:cubicBezTo>
                  <a:pt x="6151632" y="2674620"/>
                  <a:pt x="6088535" y="2667354"/>
                  <a:pt x="6091594" y="2691446"/>
                </a:cubicBezTo>
                <a:cubicBezTo>
                  <a:pt x="6131364" y="2720508"/>
                  <a:pt x="6184518" y="2729686"/>
                  <a:pt x="6215493" y="2769456"/>
                </a:cubicBezTo>
                <a:cubicBezTo>
                  <a:pt x="6159662" y="2798518"/>
                  <a:pt x="6131364" y="2839435"/>
                  <a:pt x="6100389" y="2880352"/>
                </a:cubicBezTo>
                <a:cubicBezTo>
                  <a:pt x="6050295" y="2946890"/>
                  <a:pt x="5982227" y="3003103"/>
                  <a:pt x="5909953" y="3053963"/>
                </a:cubicBezTo>
                <a:cubicBezTo>
                  <a:pt x="5873243" y="3408068"/>
                  <a:pt x="5754698" y="3779763"/>
                  <a:pt x="5741696" y="3798118"/>
                </a:cubicBezTo>
                <a:cubicBezTo>
                  <a:pt x="5688160" y="3792764"/>
                  <a:pt x="5584146" y="4006910"/>
                  <a:pt x="5493899" y="4026795"/>
                </a:cubicBezTo>
                <a:cubicBezTo>
                  <a:pt x="5399063" y="4048592"/>
                  <a:pt x="3988763" y="4249736"/>
                  <a:pt x="3773471" y="4239028"/>
                </a:cubicBezTo>
                <a:cubicBezTo>
                  <a:pt x="2603319" y="4182050"/>
                  <a:pt x="2569285" y="4103275"/>
                  <a:pt x="2569285" y="4103275"/>
                </a:cubicBezTo>
                <a:cubicBezTo>
                  <a:pt x="2569285" y="4103275"/>
                  <a:pt x="2635823" y="4083773"/>
                  <a:pt x="2693948" y="4061593"/>
                </a:cubicBezTo>
                <a:cubicBezTo>
                  <a:pt x="2658767" y="4062741"/>
                  <a:pt x="2623587" y="4063505"/>
                  <a:pt x="2588788" y="4062358"/>
                </a:cubicBezTo>
                <a:cubicBezTo>
                  <a:pt x="2319193" y="4054328"/>
                  <a:pt x="2565461" y="4039414"/>
                  <a:pt x="2300073" y="4008822"/>
                </a:cubicBezTo>
                <a:cubicBezTo>
                  <a:pt x="1852280" y="3957198"/>
                  <a:pt x="1919582" y="3943813"/>
                  <a:pt x="1508500" y="3798118"/>
                </a:cubicBezTo>
                <a:cubicBezTo>
                  <a:pt x="1472171" y="3785116"/>
                  <a:pt x="1217109" y="3706342"/>
                  <a:pt x="1061089" y="3697546"/>
                </a:cubicBezTo>
                <a:cubicBezTo>
                  <a:pt x="1019790" y="3695252"/>
                  <a:pt x="974667" y="3696017"/>
                  <a:pt x="939102" y="3648216"/>
                </a:cubicBezTo>
                <a:cubicBezTo>
                  <a:pt x="1048088" y="3649746"/>
                  <a:pt x="1141776" y="3649746"/>
                  <a:pt x="1243495" y="3624890"/>
                </a:cubicBezTo>
                <a:cubicBezTo>
                  <a:pt x="1189194" y="3590473"/>
                  <a:pt x="1126862" y="3619919"/>
                  <a:pt x="1083651" y="3595827"/>
                </a:cubicBezTo>
                <a:cubicBezTo>
                  <a:pt x="1043116" y="3573648"/>
                  <a:pt x="1007935" y="3570589"/>
                  <a:pt x="966636" y="3605770"/>
                </a:cubicBezTo>
                <a:cubicBezTo>
                  <a:pt x="945221" y="3624125"/>
                  <a:pt x="907363" y="3620683"/>
                  <a:pt x="885566" y="3609976"/>
                </a:cubicBezTo>
                <a:cubicBezTo>
                  <a:pt x="768933" y="3552233"/>
                  <a:pt x="771610" y="3552998"/>
                  <a:pt x="641976" y="3567912"/>
                </a:cubicBezTo>
                <a:cubicBezTo>
                  <a:pt x="559377" y="3577089"/>
                  <a:pt x="475248" y="3593533"/>
                  <a:pt x="399533" y="3583590"/>
                </a:cubicBezTo>
                <a:cubicBezTo>
                  <a:pt x="389973" y="3561793"/>
                  <a:pt x="398385" y="3551851"/>
                  <a:pt x="409093" y="3548792"/>
                </a:cubicBezTo>
                <a:cubicBezTo>
                  <a:pt x="583468" y="3501374"/>
                  <a:pt x="615972" y="3447073"/>
                  <a:pt x="792642" y="3417628"/>
                </a:cubicBezTo>
                <a:cubicBezTo>
                  <a:pt x="805644" y="3384359"/>
                  <a:pt x="741400" y="3378622"/>
                  <a:pt x="771610" y="3345736"/>
                </a:cubicBezTo>
                <a:cubicBezTo>
                  <a:pt x="826676" y="3320115"/>
                  <a:pt x="891302" y="3350325"/>
                  <a:pt x="945986" y="3317056"/>
                </a:cubicBezTo>
                <a:cubicBezTo>
                  <a:pt x="936426" y="3293347"/>
                  <a:pt x="890537" y="3310555"/>
                  <a:pt x="892449" y="3285316"/>
                </a:cubicBezTo>
                <a:cubicBezTo>
                  <a:pt x="894744" y="3256254"/>
                  <a:pt x="926866" y="3260843"/>
                  <a:pt x="949045" y="3262755"/>
                </a:cubicBezTo>
                <a:cubicBezTo>
                  <a:pt x="1056500" y="3272697"/>
                  <a:pt x="1149806" y="3218396"/>
                  <a:pt x="1252673" y="3200041"/>
                </a:cubicBezTo>
                <a:cubicBezTo>
                  <a:pt x="1142923" y="3154152"/>
                  <a:pt x="503164" y="3190863"/>
                  <a:pt x="388825" y="3176714"/>
                </a:cubicBezTo>
                <a:cubicBezTo>
                  <a:pt x="269133" y="3162183"/>
                  <a:pt x="78697" y="3123560"/>
                  <a:pt x="127644" y="3111323"/>
                </a:cubicBezTo>
                <a:cubicBezTo>
                  <a:pt x="183093" y="3097175"/>
                  <a:pt x="380795" y="2929300"/>
                  <a:pt x="437008" y="2921652"/>
                </a:cubicBezTo>
                <a:cubicBezTo>
                  <a:pt x="502399" y="2912857"/>
                  <a:pt x="515401" y="2901002"/>
                  <a:pt x="601441" y="2840965"/>
                </a:cubicBezTo>
                <a:cubicBezTo>
                  <a:pt x="658037" y="2801577"/>
                  <a:pt x="422477" y="2887235"/>
                  <a:pt x="330700" y="2859320"/>
                </a:cubicBezTo>
                <a:cubicBezTo>
                  <a:pt x="297049" y="2848995"/>
                  <a:pt x="534521" y="2740010"/>
                  <a:pt x="534521" y="2720126"/>
                </a:cubicBezTo>
                <a:cubicBezTo>
                  <a:pt x="534521" y="2699093"/>
                  <a:pt x="513106" y="2694505"/>
                  <a:pt x="492839" y="2694505"/>
                </a:cubicBezTo>
                <a:cubicBezTo>
                  <a:pt x="447715" y="2694505"/>
                  <a:pt x="461482" y="2676149"/>
                  <a:pt x="416358" y="2677297"/>
                </a:cubicBezTo>
                <a:cubicBezTo>
                  <a:pt x="548670" y="2624143"/>
                  <a:pt x="630504" y="2638292"/>
                  <a:pt x="761285" y="2589726"/>
                </a:cubicBezTo>
                <a:cubicBezTo>
                  <a:pt x="825147" y="2566017"/>
                  <a:pt x="599147" y="2487242"/>
                  <a:pt x="664920" y="2466593"/>
                </a:cubicBezTo>
                <a:cubicBezTo>
                  <a:pt x="689776" y="2458562"/>
                  <a:pt x="723045" y="2466975"/>
                  <a:pt x="740253" y="2438677"/>
                </a:cubicBezTo>
                <a:cubicBezTo>
                  <a:pt x="713103" y="2416116"/>
                  <a:pt x="677157" y="2426058"/>
                  <a:pt x="650006" y="2435236"/>
                </a:cubicBezTo>
                <a:cubicBezTo>
                  <a:pt x="580791" y="2458945"/>
                  <a:pt x="585763" y="2453209"/>
                  <a:pt x="578879" y="2435618"/>
                </a:cubicBezTo>
                <a:cubicBezTo>
                  <a:pt x="556318" y="2375581"/>
                  <a:pt x="500487" y="2394701"/>
                  <a:pt x="451157" y="2404644"/>
                </a:cubicBezTo>
                <a:cubicBezTo>
                  <a:pt x="302020" y="2434471"/>
                  <a:pt x="150971" y="2426058"/>
                  <a:pt x="2216" y="2456650"/>
                </a:cubicBezTo>
                <a:cubicBezTo>
                  <a:pt x="-13844" y="2460092"/>
                  <a:pt x="61489" y="2391642"/>
                  <a:pt x="97052" y="2383611"/>
                </a:cubicBezTo>
                <a:cubicBezTo>
                  <a:pt x="135675" y="2375199"/>
                  <a:pt x="183093" y="2381317"/>
                  <a:pt x="210626" y="2341930"/>
                </a:cubicBezTo>
                <a:cubicBezTo>
                  <a:pt x="161678" y="2331987"/>
                  <a:pt x="105848" y="2351107"/>
                  <a:pt x="57282" y="2319750"/>
                </a:cubicBezTo>
                <a:cubicBezTo>
                  <a:pt x="165120" y="2276539"/>
                  <a:pt x="272575" y="2278068"/>
                  <a:pt x="365499" y="2250153"/>
                </a:cubicBezTo>
                <a:cubicBezTo>
                  <a:pt x="373912" y="2198529"/>
                  <a:pt x="312727" y="2217266"/>
                  <a:pt x="290548" y="2187821"/>
                </a:cubicBezTo>
                <a:cubicBezTo>
                  <a:pt x="990345" y="2137344"/>
                  <a:pt x="599529" y="1988207"/>
                  <a:pt x="482896" y="1906755"/>
                </a:cubicBezTo>
                <a:cubicBezTo>
                  <a:pt x="443891" y="1879605"/>
                  <a:pt x="853827" y="1750735"/>
                  <a:pt x="867211" y="1747294"/>
                </a:cubicBezTo>
                <a:cubicBezTo>
                  <a:pt x="901245" y="1739263"/>
                  <a:pt x="1036233" y="1744999"/>
                  <a:pt x="1063766" y="1734674"/>
                </a:cubicBezTo>
                <a:cubicBezTo>
                  <a:pt x="1098947" y="1721673"/>
                  <a:pt x="982696" y="1699111"/>
                  <a:pt x="1008701" y="1683432"/>
                </a:cubicBezTo>
                <a:cubicBezTo>
                  <a:pt x="1191107" y="1572918"/>
                  <a:pt x="1204107" y="1406573"/>
                  <a:pt x="1152865" y="1394719"/>
                </a:cubicBezTo>
                <a:cubicBezTo>
                  <a:pt x="1099712" y="1382482"/>
                  <a:pt x="1047706" y="1392042"/>
                  <a:pt x="998376" y="1411927"/>
                </a:cubicBezTo>
                <a:cubicBezTo>
                  <a:pt x="918070" y="1444431"/>
                  <a:pt x="362057" y="1398160"/>
                  <a:pt x="206419" y="1424164"/>
                </a:cubicBezTo>
                <a:cubicBezTo>
                  <a:pt x="182710" y="1427988"/>
                  <a:pt x="150589" y="1445196"/>
                  <a:pt x="128027" y="1413074"/>
                </a:cubicBezTo>
                <a:cubicBezTo>
                  <a:pt x="288254" y="1309060"/>
                  <a:pt x="493986" y="1338888"/>
                  <a:pt x="672950" y="1268143"/>
                </a:cubicBezTo>
                <a:cubicBezTo>
                  <a:pt x="602588" y="1219578"/>
                  <a:pt x="531079" y="1221873"/>
                  <a:pt x="457658" y="1229138"/>
                </a:cubicBezTo>
                <a:cubicBezTo>
                  <a:pt x="438538" y="1231050"/>
                  <a:pt x="412534" y="1233727"/>
                  <a:pt x="407945" y="1213459"/>
                </a:cubicBezTo>
                <a:cubicBezTo>
                  <a:pt x="402209" y="1187838"/>
                  <a:pt x="433184" y="1183250"/>
                  <a:pt x="453451" y="1172924"/>
                </a:cubicBezTo>
                <a:cubicBezTo>
                  <a:pt x="484426" y="1156863"/>
                  <a:pt x="530314" y="1175984"/>
                  <a:pt x="568172" y="1132007"/>
                </a:cubicBezTo>
                <a:cubicBezTo>
                  <a:pt x="453451" y="1142333"/>
                  <a:pt x="356704" y="1160305"/>
                  <a:pt x="255367" y="1190898"/>
                </a:cubicBezTo>
                <a:cubicBezTo>
                  <a:pt x="264162" y="1163747"/>
                  <a:pt x="294754" y="1151128"/>
                  <a:pt x="277546" y="1128567"/>
                </a:cubicBezTo>
                <a:cubicBezTo>
                  <a:pt x="264545" y="1111740"/>
                  <a:pt x="227452" y="1103709"/>
                  <a:pt x="246572" y="1072353"/>
                </a:cubicBezTo>
                <a:cubicBezTo>
                  <a:pt x="300490" y="1039083"/>
                  <a:pt x="376971" y="1047879"/>
                  <a:pt x="422859" y="1000078"/>
                </a:cubicBezTo>
                <a:cubicBezTo>
                  <a:pt x="487868" y="932012"/>
                  <a:pt x="588822" y="908684"/>
                  <a:pt x="668362" y="858972"/>
                </a:cubicBezTo>
                <a:cubicBezTo>
                  <a:pt x="694747" y="842911"/>
                  <a:pt x="867976" y="786699"/>
                  <a:pt x="914629" y="768725"/>
                </a:cubicBezTo>
                <a:cubicBezTo>
                  <a:pt x="979637" y="743486"/>
                  <a:pt x="1053823" y="734691"/>
                  <a:pt x="1117684" y="688420"/>
                </a:cubicBezTo>
                <a:cubicBezTo>
                  <a:pt x="1054970" y="678860"/>
                  <a:pt x="1004112" y="722072"/>
                  <a:pt x="928778" y="701040"/>
                </a:cubicBezTo>
                <a:cubicBezTo>
                  <a:pt x="1048088" y="656299"/>
                  <a:pt x="1157454" y="636031"/>
                  <a:pt x="1243877" y="574464"/>
                </a:cubicBezTo>
                <a:cubicBezTo>
                  <a:pt x="1254585" y="566816"/>
                  <a:pt x="1275617" y="569111"/>
                  <a:pt x="1291678" y="566434"/>
                </a:cubicBezTo>
                <a:cubicBezTo>
                  <a:pt x="1460699" y="539283"/>
                  <a:pt x="1630486" y="516339"/>
                  <a:pt x="1797596" y="476952"/>
                </a:cubicBezTo>
                <a:cubicBezTo>
                  <a:pt x="1835454" y="467774"/>
                  <a:pt x="1902374" y="465480"/>
                  <a:pt x="1895491" y="432593"/>
                </a:cubicBezTo>
                <a:cubicBezTo>
                  <a:pt x="1885166" y="383263"/>
                  <a:pt x="1822835" y="418444"/>
                  <a:pt x="1782682" y="423033"/>
                </a:cubicBezTo>
                <a:cubicBezTo>
                  <a:pt x="1658019" y="437947"/>
                  <a:pt x="1533356" y="463950"/>
                  <a:pt x="1406781" y="449419"/>
                </a:cubicBezTo>
                <a:cubicBezTo>
                  <a:pt x="1492056" y="431064"/>
                  <a:pt x="1576950" y="412326"/>
                  <a:pt x="1662226" y="393970"/>
                </a:cubicBezTo>
                <a:cubicBezTo>
                  <a:pt x="1564330" y="400471"/>
                  <a:pt x="1479055" y="357642"/>
                  <a:pt x="1383837" y="376762"/>
                </a:cubicBezTo>
                <a:cubicBezTo>
                  <a:pt x="1353244" y="382881"/>
                  <a:pt x="1321123" y="363378"/>
                  <a:pt x="1318063" y="333168"/>
                </a:cubicBezTo>
                <a:cubicBezTo>
                  <a:pt x="1314622" y="309077"/>
                  <a:pt x="1343302" y="298370"/>
                  <a:pt x="1365099" y="290722"/>
                </a:cubicBezTo>
                <a:cubicBezTo>
                  <a:pt x="1420930" y="271219"/>
                  <a:pt x="1465288" y="213477"/>
                  <a:pt x="1536798" y="244069"/>
                </a:cubicBezTo>
                <a:cubicBezTo>
                  <a:pt x="1581921" y="195886"/>
                  <a:pt x="1653813" y="188238"/>
                  <a:pt x="1711938" y="175619"/>
                </a:cubicBezTo>
                <a:cubicBezTo>
                  <a:pt x="1897403" y="135849"/>
                  <a:pt x="2085546" y="104874"/>
                  <a:pt x="2273687" y="78488"/>
                </a:cubicBezTo>
                <a:cubicBezTo>
                  <a:pt x="2397204" y="61280"/>
                  <a:pt x="2524544" y="68546"/>
                  <a:pt x="2646913" y="46749"/>
                </a:cubicBezTo>
                <a:cubicBezTo>
                  <a:pt x="2886297" y="4302"/>
                  <a:pt x="3124151" y="5450"/>
                  <a:pt x="3362388" y="861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F2908-4EFA-1AA9-B060-C5F16462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5427"/>
            <a:ext cx="3733800" cy="40243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Forum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29CDC-6F5C-4FA6-24B1-306DDD20F83D}"/>
              </a:ext>
            </a:extLst>
          </p:cNvPr>
          <p:cNvSpPr>
            <a:spLocks/>
          </p:cNvSpPr>
          <p:nvPr/>
        </p:nvSpPr>
        <p:spPr>
          <a:xfrm>
            <a:off x="4572000" y="6380912"/>
            <a:ext cx="2886419" cy="28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ko-KR" sz="11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1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06D4E1-DF37-E5C3-E836-5CDD2BB096DA}"/>
              </a:ext>
            </a:extLst>
          </p:cNvPr>
          <p:cNvSpPr txBox="1">
            <a:spLocks/>
          </p:cNvSpPr>
          <p:nvPr/>
        </p:nvSpPr>
        <p:spPr>
          <a:xfrm>
            <a:off x="838200" y="598664"/>
            <a:ext cx="4562946" cy="3206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6000" b="1" i="0" u="none" strike="noStrike" cap="none" spc="-100" baseline="0">
                <a:ln>
                  <a:noFill/>
                </a:ln>
                <a:gradFill>
                  <a:gsLst>
                    <a:gs pos="2000">
                      <a:srgbClr val="3700FF"/>
                    </a:gs>
                    <a:gs pos="100000">
                      <a:srgbClr val="8200CB"/>
                    </a:gs>
                  </a:gsLst>
                  <a:lin ang="0" scaled="1"/>
                </a:gra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312174">
              <a:lnSpc>
                <a:spcPct val="120000"/>
              </a:lnSpc>
              <a:spcBef>
                <a:spcPts val="684"/>
              </a:spcBef>
            </a:pPr>
            <a:r>
              <a:rPr lang="en-US" sz="4400" b="1" i="0" u="none" strike="noStrike" kern="1200" cap="none" spc="-64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j-ea"/>
                <a:cs typeface="+mj-cs"/>
                <a:sym typeface="Helvetica Light"/>
              </a:rPr>
              <a:t>For more…</a:t>
            </a:r>
            <a:endParaRPr lang="en-US" sz="7200" spc="-113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B90DA-D8DC-E861-8ABD-C030BCE7E7AB}"/>
              </a:ext>
            </a:extLst>
          </p:cNvPr>
          <p:cNvSpPr txBox="1"/>
          <p:nvPr/>
        </p:nvSpPr>
        <p:spPr>
          <a:xfrm>
            <a:off x="792184" y="1003497"/>
            <a:ext cx="5839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0604">
              <a:spcAft>
                <a:spcPts val="600"/>
              </a:spcAft>
            </a:pPr>
            <a:r>
              <a:rPr lang="en-GB" sz="2400" b="1" kern="1200" dirty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https://</a:t>
            </a:r>
            <a:r>
              <a:rPr lang="en-GB" sz="2400" b="1" kern="1200" dirty="0" err="1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openaire.flarum.cloud</a:t>
            </a:r>
            <a:r>
              <a:rPr lang="en-GB" sz="2400" b="1" kern="1200" dirty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/</a:t>
            </a:r>
            <a:endParaRPr lang="en-IT" sz="4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D16E12-E958-D33A-83D4-53069ECC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599" y="1844805"/>
            <a:ext cx="5707201" cy="42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0F1B-1103-3D96-56A6-CD7DBD95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New features</a:t>
            </a:r>
            <a:br>
              <a:rPr lang="en-IT" dirty="0"/>
            </a:br>
            <a:r>
              <a:rPr lang="en-IT" dirty="0"/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270647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D9C16-D35B-234A-A384-EF28744F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6" y="229581"/>
            <a:ext cx="3954517" cy="784800"/>
          </a:xfrm>
        </p:spPr>
        <p:txBody>
          <a:bodyPr/>
          <a:lstStyle/>
          <a:p>
            <a:r>
              <a:rPr lang="en-IT" dirty="0"/>
              <a:t>Novelties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51686-6386-9541-882D-D2AAFC5886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14</a:t>
            </a:fld>
            <a:endParaRPr lang="ko-KR" altLang="en-US"/>
          </a:p>
        </p:txBody>
      </p:sp>
      <p:pic>
        <p:nvPicPr>
          <p:cNvPr id="6146" name="Picture 2" descr="Branches of Science - Science Struck">
            <a:extLst>
              <a:ext uri="{FF2B5EF4-FFF2-40B4-BE49-F238E27FC236}">
                <a16:creationId xmlns:a16="http://schemas.microsoft.com/office/drawing/2014/main" id="{6ED6E8B4-E2D9-C84E-90B7-C62571E0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7" y="1720045"/>
            <a:ext cx="6060335" cy="40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2FF74FC5-D4BF-EE44-B1EE-4E5844F3D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18" y="1303421"/>
            <a:ext cx="5767684" cy="4456848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1FB48ECE-3FAF-FF42-B1C5-681136E93D15}"/>
              </a:ext>
            </a:extLst>
          </p:cNvPr>
          <p:cNvSpPr txBox="1">
            <a:spLocks/>
          </p:cNvSpPr>
          <p:nvPr/>
        </p:nvSpPr>
        <p:spPr>
          <a:xfrm>
            <a:off x="636180" y="1486285"/>
            <a:ext cx="5115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IT" dirty="0">
                <a:solidFill>
                  <a:schemeClr val="bg2"/>
                </a:solidFill>
              </a:rPr>
              <a:t>Fields of Science</a:t>
            </a:r>
          </a:p>
        </p:txBody>
      </p:sp>
      <p:sp>
        <p:nvSpPr>
          <p:cNvPr id="8" name="Footer Placeholder 41">
            <a:extLst>
              <a:ext uri="{FF2B5EF4-FFF2-40B4-BE49-F238E27FC236}">
                <a16:creationId xmlns:a16="http://schemas.microsoft.com/office/drawing/2014/main" id="{5EE71731-37B4-1445-9066-80E768DEC13C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</p:txBody>
      </p:sp>
    </p:spTree>
    <p:extLst>
      <p:ext uri="{BB962C8B-B14F-4D97-AF65-F5344CB8AC3E}">
        <p14:creationId xmlns:p14="http://schemas.microsoft.com/office/powerpoint/2010/main" val="698807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C7B047-F1AC-1B41-800A-624C5B9C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FoS</a:t>
            </a:r>
            <a:r>
              <a:rPr lang="en-US" dirty="0"/>
              <a:t> Classification in the Graph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0A769-1330-0741-87A3-3BA462754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62" y="1598084"/>
            <a:ext cx="5499538" cy="466725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500" b="1" dirty="0">
                <a:solidFill>
                  <a:schemeClr val="accent4"/>
                </a:solidFill>
              </a:rPr>
              <a:t>Why</a:t>
            </a:r>
          </a:p>
          <a:p>
            <a:pPr>
              <a:lnSpc>
                <a:spcPct val="110000"/>
              </a:lnSpc>
            </a:pPr>
            <a:r>
              <a:rPr lang="en-US" dirty="0"/>
              <a:t>Growth of # scientific publications</a:t>
            </a:r>
          </a:p>
          <a:p>
            <a:pPr>
              <a:lnSpc>
                <a:spcPct val="110000"/>
              </a:lnSpc>
            </a:pPr>
            <a:r>
              <a:rPr lang="en-US" dirty="0"/>
              <a:t>Need for policy-makers, funders, publishers, scholars, companies to classify it according to Field-of-Science Taxonomies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</a:rPr>
              <a:t>organization, search engines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</a:rPr>
              <a:t>monitoring (evolution of trends, identification of new fields, ..)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</a:rPr>
              <a:t>evaluation (funding allocation, weak spots, opportunities, ..)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</a:rPr>
              <a:t>policy-making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</a:rPr>
              <a:t>recommendation systems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AF00AA-E97D-3040-9008-85F624640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3504" y="1598084"/>
            <a:ext cx="6125229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T" sz="3500" b="1" dirty="0">
                <a:solidFill>
                  <a:schemeClr val="accent4"/>
                </a:solidFill>
              </a:rPr>
              <a:t>What</a:t>
            </a:r>
          </a:p>
          <a:p>
            <a:r>
              <a:rPr lang="en-IT" dirty="0"/>
              <a:t>~15Mi DOIs classified</a:t>
            </a:r>
            <a:endParaRPr lang="en-GB" dirty="0"/>
          </a:p>
          <a:p>
            <a:r>
              <a:rPr lang="en-GB" dirty="0"/>
              <a:t>C</a:t>
            </a:r>
            <a:r>
              <a:rPr lang="en-IT" dirty="0"/>
              <a:t>lassification based on a 3 level hierarchy taxonomy</a:t>
            </a:r>
          </a:p>
          <a:p>
            <a:r>
              <a:rPr lang="en-IT" dirty="0"/>
              <a:t>Based on “</a:t>
            </a:r>
            <a:r>
              <a:rPr lang="en-GB" dirty="0" err="1"/>
              <a:t>SciNoBo</a:t>
            </a:r>
            <a:r>
              <a:rPr lang="en-GB" dirty="0"/>
              <a:t>: A Hierarchical Multi-Label Classifier of Scientific Publications” 10.1145/3487553.3524677</a:t>
            </a:r>
          </a:p>
          <a:p>
            <a:endParaRPr lang="en-IT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77F586B-9C0E-D044-AB1F-C12B3CE76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734785"/>
              </p:ext>
            </p:extLst>
          </p:nvPr>
        </p:nvGraphicFramePr>
        <p:xfrm>
          <a:off x="6702989" y="4316386"/>
          <a:ext cx="4317108" cy="148220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58554">
                  <a:extLst>
                    <a:ext uri="{9D8B030D-6E8A-4147-A177-3AD203B41FA5}">
                      <a16:colId xmlns:a16="http://schemas.microsoft.com/office/drawing/2014/main" val="1893654942"/>
                    </a:ext>
                  </a:extLst>
                </a:gridCol>
                <a:gridCol w="2158554">
                  <a:extLst>
                    <a:ext uri="{9D8B030D-6E8A-4147-A177-3AD203B41FA5}">
                      <a16:colId xmlns:a16="http://schemas.microsoft.com/office/drawing/2014/main" val="173902596"/>
                    </a:ext>
                  </a:extLst>
                </a:gridCol>
              </a:tblGrid>
              <a:tr h="370551">
                <a:tc>
                  <a:txBody>
                    <a:bodyPr/>
                    <a:lstStyle/>
                    <a:p>
                      <a:r>
                        <a:rPr lang="en-US" sz="1800" dirty="0"/>
                        <a:t>Level of FOS</a:t>
                      </a:r>
                      <a:endParaRPr lang="el-GR" sz="1800" dirty="0"/>
                    </a:p>
                  </a:txBody>
                  <a:tcPr marL="91369" marR="91369" marT="45684" marB="4568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Number FOS Labels</a:t>
                      </a:r>
                      <a:endParaRPr lang="el-GR" sz="1800"/>
                    </a:p>
                  </a:txBody>
                  <a:tcPr marL="91369" marR="91369" marT="45684" marB="45684"/>
                </a:tc>
                <a:extLst>
                  <a:ext uri="{0D108BD9-81ED-4DB2-BD59-A6C34878D82A}">
                    <a16:rowId xmlns:a16="http://schemas.microsoft.com/office/drawing/2014/main" val="858412911"/>
                  </a:ext>
                </a:extLst>
              </a:tr>
              <a:tr h="370551">
                <a:tc>
                  <a:txBody>
                    <a:bodyPr/>
                    <a:lstStyle/>
                    <a:p>
                      <a:r>
                        <a:rPr lang="en-US" sz="1800"/>
                        <a:t>Level 1</a:t>
                      </a:r>
                      <a:endParaRPr lang="el-GR" sz="1800"/>
                    </a:p>
                  </a:txBody>
                  <a:tcPr marL="91369" marR="91369" marT="45684" marB="4568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6</a:t>
                      </a:r>
                      <a:endParaRPr lang="el-GR" sz="1800"/>
                    </a:p>
                  </a:txBody>
                  <a:tcPr marL="91369" marR="91369" marT="45684" marB="45684"/>
                </a:tc>
                <a:extLst>
                  <a:ext uri="{0D108BD9-81ED-4DB2-BD59-A6C34878D82A}">
                    <a16:rowId xmlns:a16="http://schemas.microsoft.com/office/drawing/2014/main" val="2536101467"/>
                  </a:ext>
                </a:extLst>
              </a:tr>
              <a:tr h="370551">
                <a:tc>
                  <a:txBody>
                    <a:bodyPr/>
                    <a:lstStyle/>
                    <a:p>
                      <a:r>
                        <a:rPr lang="en-US" sz="1800" dirty="0"/>
                        <a:t>Level 2</a:t>
                      </a:r>
                      <a:endParaRPr lang="el-GR" sz="1800" dirty="0"/>
                    </a:p>
                  </a:txBody>
                  <a:tcPr marL="91369" marR="91369" marT="45684" marB="4568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42</a:t>
                      </a:r>
                      <a:endParaRPr lang="el-GR" sz="1800"/>
                    </a:p>
                  </a:txBody>
                  <a:tcPr marL="91369" marR="91369" marT="45684" marB="45684"/>
                </a:tc>
                <a:extLst>
                  <a:ext uri="{0D108BD9-81ED-4DB2-BD59-A6C34878D82A}">
                    <a16:rowId xmlns:a16="http://schemas.microsoft.com/office/drawing/2014/main" val="2927975341"/>
                  </a:ext>
                </a:extLst>
              </a:tr>
              <a:tr h="370551">
                <a:tc>
                  <a:txBody>
                    <a:bodyPr/>
                    <a:lstStyle/>
                    <a:p>
                      <a:r>
                        <a:rPr lang="en-US" sz="1800" dirty="0"/>
                        <a:t>Level 3</a:t>
                      </a:r>
                      <a:endParaRPr lang="el-GR" sz="1800" dirty="0"/>
                    </a:p>
                  </a:txBody>
                  <a:tcPr marL="91369" marR="91369" marT="45684" marB="4568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174</a:t>
                      </a:r>
                      <a:endParaRPr lang="el-GR" sz="1800" dirty="0"/>
                    </a:p>
                  </a:txBody>
                  <a:tcPr marL="91369" marR="91369" marT="45684" marB="45684"/>
                </a:tc>
                <a:extLst>
                  <a:ext uri="{0D108BD9-81ED-4DB2-BD59-A6C34878D82A}">
                    <a16:rowId xmlns:a16="http://schemas.microsoft.com/office/drawing/2014/main" val="2715622481"/>
                  </a:ext>
                </a:extLst>
              </a:tr>
            </a:tbl>
          </a:graphicData>
        </a:graphic>
      </p:graphicFrame>
      <p:pic>
        <p:nvPicPr>
          <p:cNvPr id="9" name="Picture 2" descr="Branches of Science - Science Struck">
            <a:extLst>
              <a:ext uri="{FF2B5EF4-FFF2-40B4-BE49-F238E27FC236}">
                <a16:creationId xmlns:a16="http://schemas.microsoft.com/office/drawing/2014/main" id="{C2785047-1E72-EF45-9BCE-853FBBD0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15" y="0"/>
            <a:ext cx="3097924" cy="20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41">
            <a:extLst>
              <a:ext uri="{FF2B5EF4-FFF2-40B4-BE49-F238E27FC236}">
                <a16:creationId xmlns:a16="http://schemas.microsoft.com/office/drawing/2014/main" id="{37957D27-55C3-324F-8B7B-698B5DC9501B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</p:txBody>
      </p:sp>
    </p:spTree>
    <p:extLst>
      <p:ext uri="{BB962C8B-B14F-4D97-AF65-F5344CB8AC3E}">
        <p14:creationId xmlns:p14="http://schemas.microsoft.com/office/powerpoint/2010/main" val="3019011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C7B047-F1AC-1B41-800A-624C5B9C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75" y="400365"/>
            <a:ext cx="665830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SDG classification in the Graph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25734C-1707-194F-B653-6B2B3A63E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156707"/>
            <a:ext cx="588935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T" sz="3200" b="1" dirty="0">
                <a:solidFill>
                  <a:schemeClr val="accent4"/>
                </a:solidFill>
              </a:rPr>
              <a:t>What</a:t>
            </a:r>
            <a:endParaRPr lang="en-IT" b="1" dirty="0">
              <a:solidFill>
                <a:schemeClr val="accent4"/>
              </a:solidFill>
            </a:endParaRPr>
          </a:p>
          <a:p>
            <a:r>
              <a:rPr lang="en-IT" dirty="0"/>
              <a:t>~8Mi DOI classified</a:t>
            </a:r>
            <a:br>
              <a:rPr lang="en-IT" dirty="0"/>
            </a:br>
            <a:endParaRPr lang="en-IT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</a:pPr>
            <a:r>
              <a:rPr lang="en-US" sz="2800" dirty="0"/>
              <a:t>SDG Classification system </a:t>
            </a:r>
          </a:p>
          <a:p>
            <a:pPr marL="685800" lvl="3">
              <a:spcBef>
                <a:spcPts val="1000"/>
              </a:spcBef>
              <a:buClr>
                <a:schemeClr val="tx2"/>
              </a:buClr>
            </a:pPr>
            <a:r>
              <a:rPr lang="en-US" sz="2400" dirty="0">
                <a:solidFill>
                  <a:schemeClr val="bg2"/>
                </a:solidFill>
              </a:rPr>
              <a:t>Build an SDG Silver Corpus of Keywords &amp; </a:t>
            </a:r>
            <a:r>
              <a:rPr lang="en-US" sz="2400">
                <a:solidFill>
                  <a:schemeClr val="bg2"/>
                </a:solidFill>
              </a:rPr>
              <a:t>Key phrases</a:t>
            </a:r>
            <a:r>
              <a:rPr lang="en-US" sz="2400" dirty="0">
                <a:solidFill>
                  <a:schemeClr val="bg2"/>
                </a:solidFill>
              </a:rPr>
              <a:t> </a:t>
            </a:r>
            <a:endParaRPr lang="en-US" sz="2400" dirty="0">
              <a:solidFill>
                <a:schemeClr val="bg2"/>
              </a:solidFill>
              <a:cs typeface="Calibri"/>
            </a:endParaRPr>
          </a:p>
          <a:p>
            <a:pPr marL="685800" lvl="3">
              <a:spcBef>
                <a:spcPts val="1000"/>
              </a:spcBef>
              <a:buClr>
                <a:schemeClr val="tx2"/>
              </a:buClr>
            </a:pPr>
            <a:r>
              <a:rPr lang="en-US" sz="2400" dirty="0">
                <a:solidFill>
                  <a:schemeClr val="bg2"/>
                </a:solidFill>
              </a:rPr>
              <a:t>uses publication title and abstract to classify it to (potentially multiple) SDGs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C1A96CC-FF2D-3142-9157-5BE2D1382B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945" y="2156707"/>
            <a:ext cx="55678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4"/>
                </a:solidFill>
              </a:rPr>
              <a:t>Why</a:t>
            </a:r>
            <a:endParaRPr lang="en-US" b="1" dirty="0">
              <a:solidFill>
                <a:schemeClr val="accent4"/>
              </a:solidFill>
            </a:endParaRPr>
          </a:p>
          <a:p>
            <a:r>
              <a:rPr lang="en-US" dirty="0"/>
              <a:t>Societal priorities (partly) set by UN Sustainable Development Goals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Need for policy-makers to classify research according SDGs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monitoring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evaluation (societal impact)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policy-making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9220417-459A-D94E-8698-C5DB94E9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58" y="11380"/>
            <a:ext cx="3063763" cy="2367454"/>
          </a:xfrm>
          <a:prstGeom prst="rect">
            <a:avLst/>
          </a:prstGeom>
        </p:spPr>
      </p:pic>
      <p:sp>
        <p:nvSpPr>
          <p:cNvPr id="7" name="Footer Placeholder 41">
            <a:extLst>
              <a:ext uri="{FF2B5EF4-FFF2-40B4-BE49-F238E27FC236}">
                <a16:creationId xmlns:a16="http://schemas.microsoft.com/office/drawing/2014/main" id="{2900CE2E-8874-0C4B-A3CA-2D447F6B1536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</p:txBody>
      </p:sp>
    </p:spTree>
    <p:extLst>
      <p:ext uri="{BB962C8B-B14F-4D97-AF65-F5344CB8AC3E}">
        <p14:creationId xmlns:p14="http://schemas.microsoft.com/office/powerpoint/2010/main" val="3282357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0F1B-1103-3D96-56A6-CD7DBD95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Applications: discovery and research assessment</a:t>
            </a:r>
          </a:p>
        </p:txBody>
      </p:sp>
    </p:spTree>
    <p:extLst>
      <p:ext uri="{BB962C8B-B14F-4D97-AF65-F5344CB8AC3E}">
        <p14:creationId xmlns:p14="http://schemas.microsoft.com/office/powerpoint/2010/main" val="3735690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F137D4-A685-304C-8BEE-E9E8E3599538}"/>
              </a:ext>
            </a:extLst>
          </p:cNvPr>
          <p:cNvSpPr txBox="1">
            <a:spLocks/>
          </p:cNvSpPr>
          <p:nvPr/>
        </p:nvSpPr>
        <p:spPr>
          <a:xfrm>
            <a:off x="533400" y="101158"/>
            <a:ext cx="11119678" cy="562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6000" b="1" i="0" u="none" strike="noStrike" cap="none" spc="-100" baseline="0">
                <a:ln>
                  <a:noFill/>
                </a:ln>
                <a:gradFill>
                  <a:gsLst>
                    <a:gs pos="2000">
                      <a:srgbClr val="3700FF"/>
                    </a:gs>
                    <a:gs pos="100000">
                      <a:srgbClr val="8200CB"/>
                    </a:gs>
                  </a:gsLst>
                  <a:lin ang="0" scaled="1"/>
                </a:gra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44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OpenAIRE EXPLORE and CONNECT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CF58A-64D5-984D-620A-24E1E57B4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5" y="931763"/>
            <a:ext cx="10670748" cy="4784033"/>
          </a:xfrm>
          <a:prstGeom prst="rect">
            <a:avLst/>
          </a:prstGeom>
          <a:effectLst>
            <a:glow rad="101600">
              <a:srgbClr val="EF5014">
                <a:alpha val="60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5041D-BDE2-C012-7D22-0C5AA012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61" y="1485346"/>
            <a:ext cx="8091903" cy="3124361"/>
          </a:xfrm>
          <a:prstGeom prst="rect">
            <a:avLst/>
          </a:prstGeom>
          <a:effectLst>
            <a:glow rad="101600">
              <a:srgbClr val="3C89C9">
                <a:alpha val="60000"/>
              </a:srgb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29DE08-97F4-1829-1D55-EE49B5ADB045}"/>
              </a:ext>
            </a:extLst>
          </p:cNvPr>
          <p:cNvSpPr/>
          <p:nvPr/>
        </p:nvSpPr>
        <p:spPr>
          <a:xfrm>
            <a:off x="8274983" y="556026"/>
            <a:ext cx="2686050" cy="326051"/>
          </a:xfrm>
          <a:prstGeom prst="rect">
            <a:avLst/>
          </a:prstGeom>
          <a:solidFill>
            <a:srgbClr val="EF5014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5" hangingPunct="0"/>
            <a:r>
              <a:rPr lang="en-US" sz="1650" dirty="0">
                <a:solidFill>
                  <a:srgbClr val="FFFFFF"/>
                </a:solidFill>
                <a:sym typeface="Helvetica Light"/>
              </a:rPr>
              <a:t>https://explore.openaire.eu/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C53BE-3F8F-5C0B-3435-3B8A8FC0862D}"/>
              </a:ext>
            </a:extLst>
          </p:cNvPr>
          <p:cNvSpPr/>
          <p:nvPr/>
        </p:nvSpPr>
        <p:spPr>
          <a:xfrm>
            <a:off x="9531764" y="1256397"/>
            <a:ext cx="2571750" cy="326051"/>
          </a:xfrm>
          <a:prstGeom prst="rect">
            <a:avLst/>
          </a:prstGeom>
          <a:solidFill>
            <a:srgbClr val="3C89C9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5" hangingPunct="0"/>
            <a:r>
              <a:rPr lang="en-US" sz="1650" dirty="0">
                <a:solidFill>
                  <a:srgbClr val="FFFFFF"/>
                </a:solidFill>
                <a:sym typeface="Helvetica Light"/>
              </a:rPr>
              <a:t>https://dh-ch.openaire.eu/</a:t>
            </a:r>
          </a:p>
        </p:txBody>
      </p:sp>
      <p:sp>
        <p:nvSpPr>
          <p:cNvPr id="15" name="Footer Placeholder 41">
            <a:extLst>
              <a:ext uri="{FF2B5EF4-FFF2-40B4-BE49-F238E27FC236}">
                <a16:creationId xmlns:a16="http://schemas.microsoft.com/office/drawing/2014/main" id="{434328F3-1FE2-2145-B8DD-C1AE08ED39AF}"/>
              </a:ext>
            </a:extLst>
          </p:cNvPr>
          <p:cNvSpPr txBox="1">
            <a:spLocks/>
          </p:cNvSpPr>
          <p:nvPr/>
        </p:nvSpPr>
        <p:spPr>
          <a:xfrm>
            <a:off x="1840538" y="6356350"/>
            <a:ext cx="4149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4445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15A36-A063-B472-EED6-9D887244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OpenAIRE MONITOR and </a:t>
            </a:r>
            <a:r>
              <a:rPr lang="en-US" dirty="0"/>
              <a:t>OS Observatory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31A10-60F7-93C4-3749-C91E1C21F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0A1BE-9174-06BC-63A1-17F2E58683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19</a:t>
            </a:fld>
            <a:endParaRPr lang="ko-KR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7DE18-525D-DC49-CFA7-F2689EF7A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35" y="1922094"/>
            <a:ext cx="6339213" cy="3348209"/>
          </a:xfrm>
          <a:prstGeom prst="rect">
            <a:avLst/>
          </a:prstGeom>
          <a:effectLst>
            <a:glow rad="101600">
              <a:srgbClr val="2A8601">
                <a:alpha val="60000"/>
              </a:srgb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A809BD-EB67-6201-B975-A1A7F35065B6}"/>
              </a:ext>
            </a:extLst>
          </p:cNvPr>
          <p:cNvSpPr/>
          <p:nvPr/>
        </p:nvSpPr>
        <p:spPr>
          <a:xfrm>
            <a:off x="3829346" y="1922094"/>
            <a:ext cx="2842852" cy="326051"/>
          </a:xfrm>
          <a:prstGeom prst="rect">
            <a:avLst/>
          </a:prstGeom>
          <a:solidFill>
            <a:srgbClr val="2A860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5" hangingPunct="0"/>
            <a:r>
              <a:rPr lang="en-US" sz="1650" dirty="0">
                <a:solidFill>
                  <a:srgbClr val="FFFFFF"/>
                </a:solidFill>
                <a:sym typeface="Helvetica Light"/>
              </a:rPr>
              <a:t>https://monitor.openaire.eu/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E14E3-D4B6-3F21-2242-C902E17D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692" y="2599111"/>
            <a:ext cx="6104262" cy="3630049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BF45DD-C939-889E-0482-F86C67B5B9C4}"/>
              </a:ext>
            </a:extLst>
          </p:cNvPr>
          <p:cNvSpPr/>
          <p:nvPr/>
        </p:nvSpPr>
        <p:spPr>
          <a:xfrm>
            <a:off x="7667740" y="2988894"/>
            <a:ext cx="3460214" cy="32605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5" hangingPunct="0"/>
            <a:r>
              <a:rPr lang="en-US" sz="1650" dirty="0">
                <a:solidFill>
                  <a:srgbClr val="FFFFFF"/>
                </a:solidFill>
                <a:sym typeface="Helvetica Light"/>
              </a:rPr>
              <a:t>https://</a:t>
            </a:r>
            <a:r>
              <a:rPr lang="en-US" sz="1650" dirty="0" err="1">
                <a:solidFill>
                  <a:srgbClr val="FFFFFF"/>
                </a:solidFill>
                <a:sym typeface="Helvetica Light"/>
              </a:rPr>
              <a:t>osobervatory.openaire.eu</a:t>
            </a:r>
            <a:r>
              <a:rPr lang="en-US" sz="1650" dirty="0">
                <a:solidFill>
                  <a:srgbClr val="FFFFFF"/>
                </a:solidFill>
                <a:sym typeface="Helvetica Ligh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2551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9338-E5DF-A87F-96B8-026BBDE9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Data Backbone: The OpenAIRE Graph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82A4-7A69-A920-3189-3989790572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  <p:pic>
        <p:nvPicPr>
          <p:cNvPr id="4" name="Picture 3" descr="OpenAIRE">
            <a:extLst>
              <a:ext uri="{FF2B5EF4-FFF2-40B4-BE49-F238E27FC236}">
                <a16:creationId xmlns:a16="http://schemas.microsoft.com/office/drawing/2014/main" id="{35BFE218-58D4-4D38-9728-7A1DD8F4A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548" y="5692784"/>
            <a:ext cx="2743200" cy="844062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AF09D286-0BD2-187E-9214-614013308B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267601"/>
              </p:ext>
            </p:extLst>
          </p:nvPr>
        </p:nvGraphicFramePr>
        <p:xfrm>
          <a:off x="605928" y="231354"/>
          <a:ext cx="11380424" cy="7099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04250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4063CAB-8B42-9528-9061-92517270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479"/>
            <a:ext cx="12192000" cy="5334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BA9338-E5DF-A87F-96B8-026BBDE9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181"/>
            <a:ext cx="10515600" cy="1009651"/>
          </a:xfrm>
        </p:spPr>
        <p:txBody>
          <a:bodyPr>
            <a:normAutofit/>
          </a:bodyPr>
          <a:lstStyle/>
          <a:p>
            <a:pPr algn="ctr">
              <a:buSzPct val="75000"/>
            </a:pPr>
            <a:r>
              <a:rPr lang="en-US" sz="4000" dirty="0">
                <a:cs typeface="Calibri"/>
                <a:sym typeface="Helvetica Light"/>
              </a:rPr>
              <a:t>The Irish MONITOR Tender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82A4-7A69-A920-3189-39897905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CC6C05-D9FA-8E90-98D8-667802E13EB5}"/>
              </a:ext>
            </a:extLst>
          </p:cNvPr>
          <p:cNvSpPr/>
          <p:nvPr/>
        </p:nvSpPr>
        <p:spPr>
          <a:xfrm>
            <a:off x="7006953" y="4489807"/>
            <a:ext cx="2765008" cy="1864956"/>
          </a:xfrm>
          <a:prstGeom prst="roundRect">
            <a:avLst/>
          </a:prstGeom>
          <a:noFill/>
          <a:ln w="19050">
            <a:solidFill>
              <a:srgbClr val="E63946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mage">
            <a:extLst>
              <a:ext uri="{FF2B5EF4-FFF2-40B4-BE49-F238E27FC236}">
                <a16:creationId xmlns:a16="http://schemas.microsoft.com/office/drawing/2014/main" id="{F20F4F24-4035-F4CE-7B1F-C3D171BDE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04" y="4757131"/>
            <a:ext cx="2526706" cy="14241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A58650-03C6-D6AB-CB64-350F6FC728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9814494" y="4316818"/>
            <a:ext cx="1317795" cy="680631"/>
          </a:xfrm>
          <a:prstGeom prst="bentConnector3">
            <a:avLst>
              <a:gd name="adj1" fmla="val -113"/>
            </a:avLst>
          </a:prstGeom>
          <a:ln w="9525">
            <a:solidFill>
              <a:srgbClr val="E639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ECDA422-7136-A609-3328-5889CFBFD7BF}"/>
              </a:ext>
            </a:extLst>
          </p:cNvPr>
          <p:cNvCxnSpPr>
            <a:cxnSpLocks/>
          </p:cNvCxnSpPr>
          <p:nvPr/>
        </p:nvCxnSpPr>
        <p:spPr>
          <a:xfrm rot="10800000">
            <a:off x="3848986" y="4061638"/>
            <a:ext cx="3038820" cy="935813"/>
          </a:xfrm>
          <a:prstGeom prst="bentConnector3">
            <a:avLst>
              <a:gd name="adj1" fmla="val 100034"/>
            </a:avLst>
          </a:prstGeom>
          <a:ln w="9525">
            <a:solidFill>
              <a:srgbClr val="E639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Cloud Computing with solid fill">
            <a:extLst>
              <a:ext uri="{FF2B5EF4-FFF2-40B4-BE49-F238E27FC236}">
                <a16:creationId xmlns:a16="http://schemas.microsoft.com/office/drawing/2014/main" id="{7756B8BE-59A3-78C6-91A1-C986461D9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6932" y="4088916"/>
            <a:ext cx="914400" cy="914400"/>
          </a:xfrm>
          <a:prstGeom prst="rect">
            <a:avLst/>
          </a:prstGeom>
        </p:spPr>
      </p:pic>
      <p:cxnSp>
        <p:nvCxnSpPr>
          <p:cNvPr id="3" name="Connector: Elbow 28">
            <a:extLst>
              <a:ext uri="{FF2B5EF4-FFF2-40B4-BE49-F238E27FC236}">
                <a16:creationId xmlns:a16="http://schemas.microsoft.com/office/drawing/2014/main" id="{C29B35F4-B5CE-69EE-9565-E7D796B4E434}"/>
              </a:ext>
            </a:extLst>
          </p:cNvPr>
          <p:cNvCxnSpPr>
            <a:cxnSpLocks/>
          </p:cNvCxnSpPr>
          <p:nvPr/>
        </p:nvCxnSpPr>
        <p:spPr>
          <a:xfrm rot="10800000">
            <a:off x="3084724" y="5530467"/>
            <a:ext cx="3803083" cy="12700"/>
          </a:xfrm>
          <a:prstGeom prst="bentConnector3">
            <a:avLst>
              <a:gd name="adj1" fmla="val 50000"/>
            </a:avLst>
          </a:prstGeom>
          <a:ln w="9525">
            <a:solidFill>
              <a:srgbClr val="E639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97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9338-E5DF-A87F-96B8-026BBDE9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181"/>
            <a:ext cx="10515600" cy="1009651"/>
          </a:xfrm>
        </p:spPr>
        <p:txBody>
          <a:bodyPr>
            <a:normAutofit/>
          </a:bodyPr>
          <a:lstStyle/>
          <a:p>
            <a:pPr algn="ctr">
              <a:buSzPct val="75000"/>
            </a:pPr>
            <a:r>
              <a:rPr lang="en-US" sz="4000" dirty="0">
                <a:cs typeface="Calibri"/>
                <a:sym typeface="Helvetica Light"/>
              </a:rPr>
              <a:t>The Irish MONITOR Tender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82A4-7A69-A920-3189-39897905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C5F3F-FF90-6395-3356-7EB50060B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0" y="1111021"/>
            <a:ext cx="6870700" cy="5054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D34BA-5D97-5D0D-DBE6-64CAC60AF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88" y="1689482"/>
            <a:ext cx="4730730" cy="32696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7A44A-6618-4C4A-EB53-408AF2D0D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424" y="3003436"/>
            <a:ext cx="6756400" cy="34417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09241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FD50-CFF5-9281-6702-739B5780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Take home message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44DF5BF-D1C1-225A-CD1A-E43E996981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0520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D25F0-F6A4-44FF-A8F6-A45FF54FF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EFF9C-1743-26D8-3F61-027C502B7D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B5D696C-7C4B-4748-AD7A-B30C297BC295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141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What is Analytics">
            <a:extLst>
              <a:ext uri="{FF2B5EF4-FFF2-40B4-BE49-F238E27FC236}">
                <a16:creationId xmlns:a16="http://schemas.microsoft.com/office/drawing/2014/main" id="{E9F296A2-B3EF-2641-A723-B358791D8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65" y="1953515"/>
            <a:ext cx="3111237" cy="17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17C542-478E-886D-EB48-FB14F62D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ym typeface="Arial"/>
              </a:rPr>
              <a:t>The OpenAIRE Graph: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why?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D09B3F1-36CC-8449-4E68-36395ABED0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B5D696C-7C4B-4748-AD7A-B30C297BC295}" type="slidenum">
              <a:rPr lang="en-US" altLang="ko-KR" smtClean="0"/>
              <a:pPr/>
              <a:t>3</a:t>
            </a:fld>
            <a:endParaRPr lang="en-US" altLang="ko-K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8FA462-AF7D-6B42-AC49-B30C4143104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3845" y="3757613"/>
            <a:ext cx="3294063" cy="8286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/>
              <a:t>Tracking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/>
              <a:t>open research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1C2746-0D3B-0B44-8BBB-B54A1F0B661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3845" y="4581525"/>
            <a:ext cx="3240088" cy="1947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latin typeface="+mj-lt"/>
              </a:rPr>
              <a:t>Reproducibility</a:t>
            </a:r>
            <a:r>
              <a:rPr lang="en-US" sz="2000" dirty="0">
                <a:latin typeface="+mj-lt"/>
              </a:rPr>
              <a:t> and transparency require tracking of all outcomes of </a:t>
            </a:r>
            <a:r>
              <a:rPr lang="en-US" sz="2000" b="1" dirty="0">
                <a:latin typeface="+mj-lt"/>
              </a:rPr>
              <a:t>science and related ”context”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DA71B8-D98F-B34A-8BE5-93D88CBA26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33914" y="3757613"/>
            <a:ext cx="3294062" cy="8318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/>
              <a:t>Monitoring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/>
              <a:t>(open) research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45E055-17DC-734C-87DB-27334EA0F9B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7889" y="4581525"/>
            <a:ext cx="3240087" cy="1947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Monitoring quality, impact, and </a:t>
            </a:r>
            <a:r>
              <a:rPr lang="en-US" sz="2000" b="1" dirty="0">
                <a:latin typeface="+mj-lt"/>
              </a:rPr>
              <a:t>openness</a:t>
            </a:r>
            <a:r>
              <a:rPr lang="en-US" sz="2000" dirty="0">
                <a:latin typeface="+mj-lt"/>
              </a:rPr>
              <a:t> of science should be a transparent, reproducible process for all, inclusive of research “context”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263914A-7DE0-D04C-A03B-2E6D4C4BD50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469751" y="3732954"/>
            <a:ext cx="3294063" cy="8318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/>
              <a:t>Discovering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/>
              <a:t>open research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96FFFF-F167-D545-9393-D0C9EE24B04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479969" y="4581524"/>
            <a:ext cx="3478212" cy="1947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Discovery of </a:t>
            </a:r>
            <a:r>
              <a:rPr lang="en-US" sz="2000" b="1" dirty="0">
                <a:latin typeface="+mj-lt"/>
              </a:rPr>
              <a:t>reproducible science</a:t>
            </a:r>
            <a:r>
              <a:rPr lang="en-US" sz="2000" dirty="0">
                <a:latin typeface="+mj-lt"/>
              </a:rPr>
              <a:t> outcomes must find new ways, driven by “scientific intentions” that go beyond the “find articles related to a research topic”</a:t>
            </a:r>
          </a:p>
        </p:txBody>
      </p:sp>
      <p:pic>
        <p:nvPicPr>
          <p:cNvPr id="18" name="Picture 6" descr="CME's Purchase Order Tracking Process">
            <a:extLst>
              <a:ext uri="{FF2B5EF4-FFF2-40B4-BE49-F238E27FC236}">
                <a16:creationId xmlns:a16="http://schemas.microsoft.com/office/drawing/2014/main" id="{487357C5-CCA7-564A-83A4-3F175697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6" y="1867904"/>
            <a:ext cx="3372725" cy="21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re's Why the Internet Can Sometimes 'Read Your Mind'">
            <a:extLst>
              <a:ext uri="{FF2B5EF4-FFF2-40B4-BE49-F238E27FC236}">
                <a16:creationId xmlns:a16="http://schemas.microsoft.com/office/drawing/2014/main" id="{592822A4-2246-D64E-AC43-6D5FAB58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208" y="1894347"/>
            <a:ext cx="2588060" cy="17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41">
            <a:extLst>
              <a:ext uri="{FF2B5EF4-FFF2-40B4-BE49-F238E27FC236}">
                <a16:creationId xmlns:a16="http://schemas.microsoft.com/office/drawing/2014/main" id="{3985570B-D515-E146-91D4-2FF958DA860C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  <a:p>
            <a:pPr algn="ctr"/>
            <a:endParaRPr lang="en-GB" altLang="ko-KR" sz="1200" dirty="0">
              <a:solidFill>
                <a:schemeClr val="tx1">
                  <a:tint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689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74A77-1E16-7649-82B7-C7E1DC892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33" y="494815"/>
            <a:ext cx="8264698" cy="5678812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413F0FC7-FCCB-4943-9B6C-38FD118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76" y="4883976"/>
            <a:ext cx="4033253" cy="128965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The data model </a:t>
            </a:r>
            <a:br>
              <a:rPr lang="en-US" sz="4400" dirty="0"/>
            </a:br>
            <a:r>
              <a:rPr lang="en-US" sz="4400" dirty="0"/>
              <a:t>moon’s view</a:t>
            </a:r>
            <a:endParaRPr lang="en-IT" sz="4400" dirty="0"/>
          </a:p>
        </p:txBody>
      </p:sp>
      <p:sp>
        <p:nvSpPr>
          <p:cNvPr id="20" name="Slide Number Placeholder 16">
            <a:extLst>
              <a:ext uri="{FF2B5EF4-FFF2-40B4-BE49-F238E27FC236}">
                <a16:creationId xmlns:a16="http://schemas.microsoft.com/office/drawing/2014/main" id="{3D3D6593-DA1B-1145-95D5-B25AD65350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784800"/>
          </a:xfrm>
        </p:spPr>
        <p:txBody>
          <a:bodyPr/>
          <a:lstStyle/>
          <a:p>
            <a:fld id="{BB5D696C-7C4B-4748-AD7A-B30C297BC295}" type="slidenum">
              <a:rPr lang="en-US" altLang="ko-KR" smtClean="0"/>
              <a:pPr/>
              <a:t>4</a:t>
            </a:fld>
            <a:endParaRPr lang="en-US" altLang="ko-KR" dirty="0"/>
          </a:p>
        </p:txBody>
      </p:sp>
      <p:sp>
        <p:nvSpPr>
          <p:cNvPr id="6" name="Footer Placeholder 41">
            <a:extLst>
              <a:ext uri="{FF2B5EF4-FFF2-40B4-BE49-F238E27FC236}">
                <a16:creationId xmlns:a16="http://schemas.microsoft.com/office/drawing/2014/main" id="{A82BC6CF-B444-1C40-89D7-A4D51FB85B88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  <a:p>
            <a:pPr algn="ctr"/>
            <a:endParaRPr lang="en-GB" altLang="ko-KR" sz="1200" dirty="0">
              <a:solidFill>
                <a:schemeClr val="tx1">
                  <a:tint val="75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1E90B0-CE3B-C273-F268-1F6B96936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48" y="468012"/>
            <a:ext cx="1678009" cy="13020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AF76C4-1D51-4482-94CB-1DA9CBD92F4C}"/>
              </a:ext>
            </a:extLst>
          </p:cNvPr>
          <p:cNvSpPr txBox="1"/>
          <p:nvPr/>
        </p:nvSpPr>
        <p:spPr>
          <a:xfrm>
            <a:off x="6814793" y="1237702"/>
            <a:ext cx="68961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894AA-CF7F-35F1-97B3-ECE8D23A1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831" y="4883976"/>
            <a:ext cx="807909" cy="736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0F4D7-A112-75E1-038D-2FE334C4A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125" y="4843634"/>
            <a:ext cx="973963" cy="838061"/>
          </a:xfrm>
          <a:prstGeom prst="rect">
            <a:avLst/>
          </a:prstGeom>
        </p:spPr>
      </p:pic>
      <p:pic>
        <p:nvPicPr>
          <p:cNvPr id="1028" name="Picture 4" descr="Funding Red">
            <a:extLst>
              <a:ext uri="{FF2B5EF4-FFF2-40B4-BE49-F238E27FC236}">
                <a16:creationId xmlns:a16="http://schemas.microsoft.com/office/drawing/2014/main" id="{A5CAB422-A135-E784-44B0-CF4E06FB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47" y="548603"/>
            <a:ext cx="873342" cy="85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74ED6E-1C48-AA43-E545-F8585E38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87" y="474453"/>
            <a:ext cx="451848" cy="4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8708E72-A058-6B31-2ECC-361A48DC7B6C}"/>
              </a:ext>
            </a:extLst>
          </p:cNvPr>
          <p:cNvSpPr/>
          <p:nvPr/>
        </p:nvSpPr>
        <p:spPr>
          <a:xfrm>
            <a:off x="9589122" y="1491618"/>
            <a:ext cx="572877" cy="589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A2BF90-1FA3-0F2E-6230-A08ED236DA82}"/>
              </a:ext>
            </a:extLst>
          </p:cNvPr>
          <p:cNvSpPr/>
          <p:nvPr/>
        </p:nvSpPr>
        <p:spPr>
          <a:xfrm>
            <a:off x="9589122" y="4453169"/>
            <a:ext cx="572877" cy="589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ECF8B55B-162D-09DA-AD31-521D9BC42C22}"/>
              </a:ext>
            </a:extLst>
          </p:cNvPr>
          <p:cNvCxnSpPr>
            <a:stCxn id="24" idx="3"/>
            <a:endCxn id="25" idx="3"/>
          </p:cNvCxnSpPr>
          <p:nvPr/>
        </p:nvCxnSpPr>
        <p:spPr>
          <a:xfrm>
            <a:off x="10161999" y="1786527"/>
            <a:ext cx="12700" cy="2961551"/>
          </a:xfrm>
          <a:prstGeom prst="bentConnector3">
            <a:avLst>
              <a:gd name="adj1" fmla="val 7178315"/>
            </a:avLst>
          </a:prstGeom>
          <a:ln w="19050">
            <a:solidFill>
              <a:srgbClr val="4687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24A0999-A069-47E9-AC4B-C7377FCD1556}"/>
              </a:ext>
            </a:extLst>
          </p:cNvPr>
          <p:cNvSpPr txBox="1"/>
          <p:nvPr/>
        </p:nvSpPr>
        <p:spPr>
          <a:xfrm>
            <a:off x="10477686" y="2781972"/>
            <a:ext cx="139698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VersionOf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SupplementTo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RefersTo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9D2BDE-1C15-08B3-229C-4E344160D62B}"/>
              </a:ext>
            </a:extLst>
          </p:cNvPr>
          <p:cNvSpPr txBox="1"/>
          <p:nvPr/>
        </p:nvSpPr>
        <p:spPr>
          <a:xfrm>
            <a:off x="7359595" y="3806315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indicators</a:t>
            </a:r>
          </a:p>
        </p:txBody>
      </p:sp>
      <p:pic>
        <p:nvPicPr>
          <p:cNvPr id="1034" name="Picture 10" descr="Key performance indicator - Free marketing icons">
            <a:extLst>
              <a:ext uri="{FF2B5EF4-FFF2-40B4-BE49-F238E27FC236}">
                <a16:creationId xmlns:a16="http://schemas.microsoft.com/office/drawing/2014/main" id="{4E5F33C1-9071-DB5C-DFCB-2BB417BC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05" y="3350518"/>
            <a:ext cx="483351" cy="48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10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B83F7-5701-9DA6-699E-BC9FDFE5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model features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5C003-2FD9-713B-31ED-26E583F31F9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  <p:graphicFrame>
        <p:nvGraphicFramePr>
          <p:cNvPr id="7" name="Text Placeholder 4">
            <a:extLst>
              <a:ext uri="{FF2B5EF4-FFF2-40B4-BE49-F238E27FC236}">
                <a16:creationId xmlns:a16="http://schemas.microsoft.com/office/drawing/2014/main" id="{85CB9C1E-663E-C36A-2F44-C8111F539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923025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6415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43BA39-4D97-BA41-A1C9-78C36B17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38"/>
            <a:ext cx="10515600" cy="1325563"/>
          </a:xfrm>
        </p:spPr>
        <p:txBody>
          <a:bodyPr/>
          <a:lstStyle/>
          <a:p>
            <a:r>
              <a:rPr lang="en-GB" dirty="0"/>
              <a:t>OpenAIRE Graph in numbers </a:t>
            </a:r>
            <a:r>
              <a:rPr lang="en-GB" sz="3200" b="0" dirty="0"/>
              <a:t>(as of 16 Jan 2024)*</a:t>
            </a:r>
            <a:r>
              <a:rPr lang="en-GB" dirty="0"/>
              <a:t> </a:t>
            </a:r>
            <a:endParaRPr lang="en-IT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1D053B5-43D9-DC43-9740-28839065E680}"/>
              </a:ext>
            </a:extLst>
          </p:cNvPr>
          <p:cNvSpPr txBox="1">
            <a:spLocks/>
          </p:cNvSpPr>
          <p:nvPr/>
        </p:nvSpPr>
        <p:spPr>
          <a:xfrm>
            <a:off x="533400" y="1455194"/>
            <a:ext cx="6765472" cy="4473083"/>
          </a:xfrm>
          <a:prstGeom prst="rect">
            <a:avLst/>
          </a:prstGeom>
        </p:spPr>
        <p:txBody>
          <a:bodyPr vert="horz" lIns="0" tIns="135000" rIns="0" bIns="0" rtlCol="0">
            <a:normAutofit lnSpcReduction="10000"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5000"/>
              <a:buFontTx/>
              <a:buBlip>
                <a:blip r:embed="rId2"/>
              </a:buBlip>
              <a:tabLst/>
              <a:defRPr sz="4000" b="1" i="0" u="none" strike="noStrike" cap="none" spc="-151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buFontTx/>
              <a:buBlip>
                <a:blip r:embed="rId3"/>
              </a:buBlip>
              <a:tabLst/>
              <a:defRPr sz="3600" b="0" i="0" u="none" strike="noStrike" cap="none" spc="-151" baseline="0">
                <a:ln>
                  <a:noFill/>
                </a:ln>
                <a:solidFill>
                  <a:srgbClr val="5B72D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85000"/>
              <a:buFontTx/>
              <a:buBlip>
                <a:blip r:embed="rId4"/>
              </a:buBlip>
              <a:tabLst/>
              <a:defRPr sz="3200" b="0" i="0" u="none" strike="noStrike" cap="none" spc="-51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GB" sz="3600" b="0" dirty="0">
                <a:solidFill>
                  <a:schemeClr val="accent4"/>
                </a:solidFill>
              </a:rPr>
              <a:t>173Mi</a:t>
            </a:r>
            <a:r>
              <a:rPr lang="en-GB" sz="3600" b="0" dirty="0">
                <a:solidFill>
                  <a:schemeClr val="tx1"/>
                </a:solidFill>
              </a:rPr>
              <a:t> publications</a:t>
            </a:r>
          </a:p>
          <a:p>
            <a:r>
              <a:rPr lang="en-GB" sz="3600" b="0" dirty="0">
                <a:solidFill>
                  <a:schemeClr val="accent4"/>
                </a:solidFill>
              </a:rPr>
              <a:t>398k</a:t>
            </a:r>
            <a:r>
              <a:rPr lang="en-GB" sz="3600" b="0" dirty="0">
                <a:solidFill>
                  <a:schemeClr val="tx1"/>
                </a:solidFill>
              </a:rPr>
              <a:t> software</a:t>
            </a:r>
          </a:p>
          <a:p>
            <a:r>
              <a:rPr lang="en-GB" sz="3600" b="0" dirty="0">
                <a:solidFill>
                  <a:schemeClr val="accent4"/>
                </a:solidFill>
              </a:rPr>
              <a:t>60Mi</a:t>
            </a:r>
            <a:r>
              <a:rPr lang="en-GB" sz="3600" b="0" dirty="0">
                <a:solidFill>
                  <a:schemeClr val="tx1"/>
                </a:solidFill>
              </a:rPr>
              <a:t> research data</a:t>
            </a:r>
          </a:p>
          <a:p>
            <a:r>
              <a:rPr lang="en-GB" sz="3600" b="0" dirty="0">
                <a:solidFill>
                  <a:schemeClr val="accent4"/>
                </a:solidFill>
              </a:rPr>
              <a:t>8Mi </a:t>
            </a:r>
            <a:r>
              <a:rPr lang="en-GB" sz="3600" b="0" dirty="0">
                <a:solidFill>
                  <a:schemeClr val="tx1"/>
                </a:solidFill>
              </a:rPr>
              <a:t>other research products</a:t>
            </a:r>
          </a:p>
          <a:p>
            <a:r>
              <a:rPr lang="en-GB" sz="3600" b="0" dirty="0">
                <a:solidFill>
                  <a:schemeClr val="accent4"/>
                </a:solidFill>
              </a:rPr>
              <a:t>168</a:t>
            </a:r>
            <a:r>
              <a:rPr lang="en-GB" sz="3600" b="0" dirty="0">
                <a:solidFill>
                  <a:schemeClr val="tx1"/>
                </a:solidFill>
              </a:rPr>
              <a:t> funders (</a:t>
            </a:r>
            <a:r>
              <a:rPr lang="en-GB" sz="3600" b="0" dirty="0">
                <a:solidFill>
                  <a:schemeClr val="accent4"/>
                </a:solidFill>
              </a:rPr>
              <a:t>30</a:t>
            </a:r>
            <a:r>
              <a:rPr lang="en-GB" sz="3600" b="0" dirty="0">
                <a:solidFill>
                  <a:schemeClr val="tx1"/>
                </a:solidFill>
              </a:rPr>
              <a:t> with projects)</a:t>
            </a:r>
          </a:p>
          <a:p>
            <a:r>
              <a:rPr lang="en-GB" sz="3600" b="0" dirty="0">
                <a:solidFill>
                  <a:schemeClr val="accent4"/>
                </a:solidFill>
              </a:rPr>
              <a:t>3.4Mi</a:t>
            </a:r>
            <a:r>
              <a:rPr lang="en-GB" sz="3600" b="0" dirty="0">
                <a:solidFill>
                  <a:schemeClr val="tx1"/>
                </a:solidFill>
              </a:rPr>
              <a:t> grants</a:t>
            </a:r>
          </a:p>
          <a:p>
            <a:r>
              <a:rPr lang="en-GB" sz="3600" b="0" dirty="0">
                <a:solidFill>
                  <a:schemeClr val="accent4"/>
                </a:solidFill>
              </a:rPr>
              <a:t>203K</a:t>
            </a:r>
            <a:r>
              <a:rPr lang="en-GB" sz="3600" b="0" dirty="0">
                <a:solidFill>
                  <a:schemeClr val="tx1"/>
                </a:solidFill>
              </a:rPr>
              <a:t> organizations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8688389-C0CF-D94B-B316-99F14F1E2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70767" y="1479701"/>
            <a:ext cx="5382124" cy="2877146"/>
          </a:xfrm>
          <a:prstGeom prst="rect">
            <a:avLst/>
          </a:prstGeom>
        </p:spPr>
      </p:pic>
      <p:sp>
        <p:nvSpPr>
          <p:cNvPr id="7" name="Footer Placeholder 41">
            <a:extLst>
              <a:ext uri="{FF2B5EF4-FFF2-40B4-BE49-F238E27FC236}">
                <a16:creationId xmlns:a16="http://schemas.microsoft.com/office/drawing/2014/main" id="{5DBA4DC0-2C75-BA4E-9539-C40B75B39D10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</p:txBody>
      </p:sp>
      <p:pic>
        <p:nvPicPr>
          <p:cNvPr id="2" name="Picture 2" descr="OpenAIRE - Graph">
            <a:extLst>
              <a:ext uri="{FF2B5EF4-FFF2-40B4-BE49-F238E27FC236}">
                <a16:creationId xmlns:a16="http://schemas.microsoft.com/office/drawing/2014/main" id="{658962D1-F275-60CC-0446-D68EE1AF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72" y="4556792"/>
            <a:ext cx="3823810" cy="117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92EFA-DDA9-68CA-AC4B-59125D0D64EE}"/>
              </a:ext>
            </a:extLst>
          </p:cNvPr>
          <p:cNvSpPr txBox="1"/>
          <p:nvPr/>
        </p:nvSpPr>
        <p:spPr>
          <a:xfrm>
            <a:off x="7430729" y="5928276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222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*View the most recent statistics </a:t>
            </a:r>
            <a:r>
              <a:rPr lang="en-US" sz="1800" b="0" i="0" u="sng" strike="noStrike" dirty="0">
                <a:solidFill>
                  <a:srgbClr val="222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800" b="0" i="0" u="none" strike="noStrike" dirty="0">
                <a:solidFill>
                  <a:srgbClr val="22208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dirty="0">
              <a:solidFill>
                <a:srgbClr val="222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8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9C4174-AA39-094A-A6E1-C113FC49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91" y="17779"/>
            <a:ext cx="10515600" cy="1325563"/>
          </a:xfrm>
        </p:spPr>
        <p:txBody>
          <a:bodyPr/>
          <a:lstStyle/>
          <a:p>
            <a:r>
              <a:rPr lang="en-IT" dirty="0"/>
              <a:t>Data s</a:t>
            </a:r>
            <a:r>
              <a:rPr lang="en-IT" sz="44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ources contributing to the Graph</a:t>
            </a:r>
            <a:endParaRPr lang="en-IT" dirty="0"/>
          </a:p>
        </p:txBody>
      </p:sp>
      <p:sp>
        <p:nvSpPr>
          <p:cNvPr id="57" name="Footer Placeholder 41">
            <a:extLst>
              <a:ext uri="{FF2B5EF4-FFF2-40B4-BE49-F238E27FC236}">
                <a16:creationId xmlns:a16="http://schemas.microsoft.com/office/drawing/2014/main" id="{CD518C98-0DFF-BA44-A072-E2020AC5D61A}"/>
              </a:ext>
            </a:extLst>
          </p:cNvPr>
          <p:cNvSpPr txBox="1">
            <a:spLocks/>
          </p:cNvSpPr>
          <p:nvPr/>
        </p:nvSpPr>
        <p:spPr>
          <a:xfrm>
            <a:off x="1840538" y="6364739"/>
            <a:ext cx="9357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>
                    <a:tint val="75000"/>
                  </a:schemeClr>
                </a:solidFill>
                <a:latin typeface="+mj-lt"/>
              </a:rPr>
              <a:t>OpenAIRE</a:t>
            </a:r>
            <a:r>
              <a:rPr lang="en-US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 Community Call | 17 Jan 2024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B4076F-1CB0-BB73-6766-6D9D8D13D458}"/>
              </a:ext>
            </a:extLst>
          </p:cNvPr>
          <p:cNvGrpSpPr/>
          <p:nvPr/>
        </p:nvGrpSpPr>
        <p:grpSpPr>
          <a:xfrm>
            <a:off x="1634393" y="1384526"/>
            <a:ext cx="9255280" cy="5029200"/>
            <a:chOff x="1634393" y="1384526"/>
            <a:chExt cx="9255280" cy="5029200"/>
          </a:xfrm>
        </p:grpSpPr>
        <p:pic>
          <p:nvPicPr>
            <p:cNvPr id="2172" name="Google Shape;2172;p1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49247" y="1878590"/>
              <a:ext cx="941451" cy="769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3" name="Google Shape;2173;p17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49569" y="1384526"/>
              <a:ext cx="1301397" cy="483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4" name="Google Shape;2174;p178"/>
            <p:cNvSpPr txBox="1"/>
            <p:nvPr/>
          </p:nvSpPr>
          <p:spPr>
            <a:xfrm>
              <a:off x="3219253" y="2549797"/>
              <a:ext cx="1733712" cy="233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…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more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tools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software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sources</a:t>
              </a:r>
              <a:endParaRPr sz="1500" b="1" dirty="0"/>
            </a:p>
          </p:txBody>
        </p:sp>
        <p:pic>
          <p:nvPicPr>
            <p:cNvPr id="2175" name="Google Shape;2175;p1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94199" y="3368193"/>
              <a:ext cx="957191" cy="34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8" name="Google Shape;2178;p178" descr="https://img-prod-cms-rt-microsoft-com.akamaized.net/cms/api/am/imageFileData/RE1Mu3b?ver=5c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05116" y="3853846"/>
              <a:ext cx="957191" cy="204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0" name="Google Shape;2180;p17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56851" y="3768758"/>
              <a:ext cx="793591" cy="800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1" name="Google Shape;2181;p17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89137" y="3203460"/>
              <a:ext cx="599734" cy="410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4" name="Google Shape;2184;p178"/>
            <p:cNvSpPr txBox="1"/>
            <p:nvPr/>
          </p:nvSpPr>
          <p:spPr>
            <a:xfrm>
              <a:off x="2896622" y="4321823"/>
              <a:ext cx="1118205" cy="233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… and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more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research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s</a:t>
              </a:r>
              <a:endParaRPr sz="1500" dirty="0"/>
            </a:p>
          </p:txBody>
        </p:sp>
        <p:pic>
          <p:nvPicPr>
            <p:cNvPr id="2186" name="Google Shape;2186;p17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387727" y="3260458"/>
              <a:ext cx="921195" cy="274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7" name="Google Shape;2187;p17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375225" y="3661681"/>
              <a:ext cx="1171283" cy="272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8" name="Google Shape;2188;p178"/>
            <p:cNvSpPr txBox="1"/>
            <p:nvPr/>
          </p:nvSpPr>
          <p:spPr>
            <a:xfrm>
              <a:off x="9640774" y="3867749"/>
              <a:ext cx="1248899" cy="233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…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more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registries</a:t>
              </a:r>
              <a:endParaRPr sz="1500" dirty="0"/>
            </a:p>
          </p:txBody>
        </p:sp>
        <p:pic>
          <p:nvPicPr>
            <p:cNvPr id="2192" name="Google Shape;2192;p178" descr="https://oaspa.org/wp-content/uploads/2017/03/Crossref_Logo_Stacked_CMYK.jp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23405" y="3696019"/>
              <a:ext cx="599734" cy="410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4" name="Google Shape;2194;p17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265244" y="1969736"/>
              <a:ext cx="1079760" cy="312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5" name="Google Shape;2195;p17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604091" y="1566277"/>
              <a:ext cx="989147" cy="312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6" name="Google Shape;2196;p17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530714" y="2435214"/>
              <a:ext cx="759796" cy="334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8" name="Google Shape;2198;p17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374282" y="4300379"/>
              <a:ext cx="669337" cy="672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9" name="Google Shape;2199;p178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604206" y="5379895"/>
              <a:ext cx="981571" cy="45987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2200" name="Google Shape;2200;p178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285843" y="4449744"/>
              <a:ext cx="944594" cy="514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1" name="Google Shape;2201;p178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254625" y="5018210"/>
              <a:ext cx="1026455" cy="37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2" name="Google Shape;2202;p178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87589" y="5368641"/>
              <a:ext cx="610214" cy="568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3" name="Google Shape;2203;p178"/>
            <p:cNvSpPr txBox="1"/>
            <p:nvPr/>
          </p:nvSpPr>
          <p:spPr>
            <a:xfrm>
              <a:off x="5361190" y="5947325"/>
              <a:ext cx="1733711" cy="233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…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more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thematic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institutional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repositories</a:t>
              </a:r>
              <a:endParaRPr sz="1500" b="1" dirty="0"/>
            </a:p>
          </p:txBody>
        </p:sp>
        <p:pic>
          <p:nvPicPr>
            <p:cNvPr id="2204" name="Google Shape;2204;p178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605008" y="5897571"/>
              <a:ext cx="502233" cy="51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5" name="Google Shape;2205;p178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481821" y="4550061"/>
              <a:ext cx="835255" cy="838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6" name="Google Shape;2206;p178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8371752" y="5080497"/>
              <a:ext cx="776884" cy="468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7" name="Google Shape;2207;p178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401288" y="4667189"/>
              <a:ext cx="1051829" cy="311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8" name="Google Shape;2208;p178"/>
            <p:cNvSpPr txBox="1"/>
            <p:nvPr/>
          </p:nvSpPr>
          <p:spPr>
            <a:xfrm>
              <a:off x="9201473" y="5920312"/>
              <a:ext cx="1172564" cy="233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…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more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einfra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b="1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RI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sources</a:t>
              </a:r>
              <a:endParaRPr sz="1500" dirty="0"/>
            </a:p>
          </p:txBody>
        </p:sp>
        <p:sp>
          <p:nvSpPr>
            <p:cNvPr id="227" name="Google Shape;2203;p178">
              <a:extLst>
                <a:ext uri="{FF2B5EF4-FFF2-40B4-BE49-F238E27FC236}">
                  <a16:creationId xmlns:a16="http://schemas.microsoft.com/office/drawing/2014/main" id="{91B7DD2B-F3D1-2146-BBCF-A4FA88E9FBF6}"/>
                </a:ext>
              </a:extLst>
            </p:cNvPr>
            <p:cNvSpPr txBox="1"/>
            <p:nvPr/>
          </p:nvSpPr>
          <p:spPr>
            <a:xfrm>
              <a:off x="3311561" y="5617726"/>
              <a:ext cx="1479911" cy="233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…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more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aggregators</a:t>
              </a:r>
              <a:endParaRPr sz="1500" b="1" dirty="0"/>
            </a:p>
          </p:txBody>
        </p:sp>
        <p:pic>
          <p:nvPicPr>
            <p:cNvPr id="5122" name="Picture 2" descr="Hyper Articles en Ligne - HandWiki">
              <a:extLst>
                <a:ext uri="{FF2B5EF4-FFF2-40B4-BE49-F238E27FC236}">
                  <a16:creationId xmlns:a16="http://schemas.microsoft.com/office/drawing/2014/main" id="{631AA7F3-372C-1045-9294-3D9C8CA7D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248" y="4897377"/>
              <a:ext cx="671827" cy="378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Responsive image">
              <a:extLst>
                <a:ext uri="{FF2B5EF4-FFF2-40B4-BE49-F238E27FC236}">
                  <a16:creationId xmlns:a16="http://schemas.microsoft.com/office/drawing/2014/main" id="{052FB03C-CC92-EB43-8CEF-6827BF61E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245" y="1878590"/>
              <a:ext cx="623278" cy="473644"/>
            </a:xfrm>
            <a:prstGeom prst="rect">
              <a:avLst/>
            </a:prstGeom>
            <a:solidFill>
              <a:srgbClr val="FFC000"/>
            </a:solidFill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29C349-C69A-A843-A907-475BF9C9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344743" y="1428238"/>
              <a:ext cx="1424944" cy="382714"/>
            </a:xfrm>
            <a:prstGeom prst="rect">
              <a:avLst/>
            </a:prstGeom>
          </p:spPr>
        </p:pic>
        <p:pic>
          <p:nvPicPr>
            <p:cNvPr id="5132" name="Picture 12" descr="Top 10 Journals in Springer">
              <a:extLst>
                <a:ext uri="{FF2B5EF4-FFF2-40B4-BE49-F238E27FC236}">
                  <a16:creationId xmlns:a16="http://schemas.microsoft.com/office/drawing/2014/main" id="{E12CD1FD-2232-004D-9E0E-951F43A2D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448" y="1853180"/>
              <a:ext cx="1055429" cy="68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EOSC-Life: Providing an open collaborative space for digital biology in  Europe | EMBRC">
              <a:extLst>
                <a:ext uri="{FF2B5EF4-FFF2-40B4-BE49-F238E27FC236}">
                  <a16:creationId xmlns:a16="http://schemas.microsoft.com/office/drawing/2014/main" id="{2FE49CB0-9126-5B4C-8411-82CFBB653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7817" y="5221689"/>
              <a:ext cx="513596" cy="440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AllTrials – European Clinical Research Infrastructure Network">
              <a:extLst>
                <a:ext uri="{FF2B5EF4-FFF2-40B4-BE49-F238E27FC236}">
                  <a16:creationId xmlns:a16="http://schemas.microsoft.com/office/drawing/2014/main" id="{0BA25F98-F78A-9F43-B28C-E2EAFB21E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3446" y="5587265"/>
              <a:ext cx="819897" cy="315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CF07BC5-B21A-364A-81AE-E4AF68AD50F8}"/>
                </a:ext>
              </a:extLst>
            </p:cNvPr>
            <p:cNvSpPr/>
            <p:nvPr/>
          </p:nvSpPr>
          <p:spPr>
            <a:xfrm>
              <a:off x="1820693" y="1418023"/>
              <a:ext cx="3236259" cy="1487071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sp>
          <p:nvSpPr>
            <p:cNvPr id="242" name="Rounded Rectangle 241">
              <a:extLst>
                <a:ext uri="{FF2B5EF4-FFF2-40B4-BE49-F238E27FC236}">
                  <a16:creationId xmlns:a16="http://schemas.microsoft.com/office/drawing/2014/main" id="{61018F70-458C-BA46-9CC1-195EBDA4536B}"/>
                </a:ext>
              </a:extLst>
            </p:cNvPr>
            <p:cNvSpPr/>
            <p:nvPr/>
          </p:nvSpPr>
          <p:spPr>
            <a:xfrm>
              <a:off x="1634393" y="3208017"/>
              <a:ext cx="2510510" cy="1487071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F2818F56-A89B-0F40-A7A2-DD964850E7F3}"/>
                </a:ext>
              </a:extLst>
            </p:cNvPr>
            <p:cNvSpPr/>
            <p:nvPr/>
          </p:nvSpPr>
          <p:spPr>
            <a:xfrm>
              <a:off x="2110092" y="4927761"/>
              <a:ext cx="2510510" cy="1050597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sp>
          <p:nvSpPr>
            <p:cNvPr id="244" name="Rounded Rectangle 243">
              <a:extLst>
                <a:ext uri="{FF2B5EF4-FFF2-40B4-BE49-F238E27FC236}">
                  <a16:creationId xmlns:a16="http://schemas.microsoft.com/office/drawing/2014/main" id="{1A3F02FA-609D-6440-B4EF-24FA2DFFEB33}"/>
                </a:ext>
              </a:extLst>
            </p:cNvPr>
            <p:cNvSpPr/>
            <p:nvPr/>
          </p:nvSpPr>
          <p:spPr>
            <a:xfrm>
              <a:off x="7489238" y="3056800"/>
              <a:ext cx="3400435" cy="1287698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pic>
          <p:nvPicPr>
            <p:cNvPr id="5144" name="Picture 24" descr="The FAIR Maturity Evaluation Service">
              <a:extLst>
                <a:ext uri="{FF2B5EF4-FFF2-40B4-BE49-F238E27FC236}">
                  <a16:creationId xmlns:a16="http://schemas.microsoft.com/office/drawing/2014/main" id="{3C6E2B70-2FC3-7A45-88FC-20D043DAA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88" y="3893783"/>
              <a:ext cx="1375979" cy="323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6" name="Picture 26" descr="Research Organization Registry (ROR)">
              <a:extLst>
                <a:ext uri="{FF2B5EF4-FFF2-40B4-BE49-F238E27FC236}">
                  <a16:creationId xmlns:a16="http://schemas.microsoft.com/office/drawing/2014/main" id="{5D0CEC95-276A-5540-9D38-D6C9FD143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5582" y="3272460"/>
              <a:ext cx="795625" cy="262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8" name="Google Shape;2179;p178" descr="RCID logo">
              <a:extLst>
                <a:ext uri="{FF2B5EF4-FFF2-40B4-BE49-F238E27FC236}">
                  <a16:creationId xmlns:a16="http://schemas.microsoft.com/office/drawing/2014/main" id="{48297FDC-E1DC-5145-8CD5-1CC9A45F541D}"/>
                </a:ext>
              </a:extLst>
            </p:cNvPr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9857612" y="3535180"/>
              <a:ext cx="841595" cy="2595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193;p178">
              <a:extLst>
                <a:ext uri="{FF2B5EF4-FFF2-40B4-BE49-F238E27FC236}">
                  <a16:creationId xmlns:a16="http://schemas.microsoft.com/office/drawing/2014/main" id="{9A8CBEFC-A6DC-E14B-B695-997DF9BA3D9C}"/>
                </a:ext>
              </a:extLst>
            </p:cNvPr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2928535" y="5341107"/>
              <a:ext cx="707130" cy="516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8" name="Picture 28" descr="LA Referencia | Land Portal">
              <a:extLst>
                <a:ext uri="{FF2B5EF4-FFF2-40B4-BE49-F238E27FC236}">
                  <a16:creationId xmlns:a16="http://schemas.microsoft.com/office/drawing/2014/main" id="{E3DDE608-C977-4948-8080-30642138B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314" y="4957132"/>
              <a:ext cx="1608787" cy="344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1" name="Rounded Rectangle 250">
              <a:extLst>
                <a:ext uri="{FF2B5EF4-FFF2-40B4-BE49-F238E27FC236}">
                  <a16:creationId xmlns:a16="http://schemas.microsoft.com/office/drawing/2014/main" id="{85EF095F-49AD-C542-9C28-BE27A0752DD5}"/>
                </a:ext>
              </a:extLst>
            </p:cNvPr>
            <p:cNvSpPr/>
            <p:nvPr/>
          </p:nvSpPr>
          <p:spPr>
            <a:xfrm>
              <a:off x="5187545" y="4338069"/>
              <a:ext cx="2100292" cy="1968807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sp>
          <p:nvSpPr>
            <p:cNvPr id="252" name="Rounded Rectangle 251">
              <a:extLst>
                <a:ext uri="{FF2B5EF4-FFF2-40B4-BE49-F238E27FC236}">
                  <a16:creationId xmlns:a16="http://schemas.microsoft.com/office/drawing/2014/main" id="{A5EB77D3-83BF-DD40-AC70-06F5AE9987D3}"/>
                </a:ext>
              </a:extLst>
            </p:cNvPr>
            <p:cNvSpPr/>
            <p:nvPr/>
          </p:nvSpPr>
          <p:spPr>
            <a:xfrm>
              <a:off x="8245489" y="4536199"/>
              <a:ext cx="2100292" cy="1846405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sp>
          <p:nvSpPr>
            <p:cNvPr id="254" name="Rounded Rectangle 253">
              <a:extLst>
                <a:ext uri="{FF2B5EF4-FFF2-40B4-BE49-F238E27FC236}">
                  <a16:creationId xmlns:a16="http://schemas.microsoft.com/office/drawing/2014/main" id="{F541C452-9A7A-F244-9BFF-F6A03E5D406F}"/>
                </a:ext>
              </a:extLst>
            </p:cNvPr>
            <p:cNvSpPr/>
            <p:nvPr/>
          </p:nvSpPr>
          <p:spPr>
            <a:xfrm>
              <a:off x="5223075" y="1384526"/>
              <a:ext cx="2307718" cy="1522046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sp>
          <p:nvSpPr>
            <p:cNvPr id="2197" name="Google Shape;2197;p178"/>
            <p:cNvSpPr txBox="1"/>
            <p:nvPr/>
          </p:nvSpPr>
          <p:spPr>
            <a:xfrm>
              <a:off x="6379385" y="2586661"/>
              <a:ext cx="1073687" cy="233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…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and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dirty="0" err="1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more</a:t>
              </a:r>
              <a:r>
                <a:rPr lang="de-DE" sz="1050" dirty="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 </a:t>
              </a:r>
              <a:r>
                <a:rPr lang="de-DE" sz="1050" b="1" dirty="0" err="1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publishers</a:t>
              </a:r>
              <a:endParaRPr sz="1500" dirty="0"/>
            </a:p>
          </p:txBody>
        </p:sp>
        <p:pic>
          <p:nvPicPr>
            <p:cNvPr id="255" name="Google Shape;2190;p178">
              <a:extLst>
                <a:ext uri="{FF2B5EF4-FFF2-40B4-BE49-F238E27FC236}">
                  <a16:creationId xmlns:a16="http://schemas.microsoft.com/office/drawing/2014/main" id="{8388A7E1-9E7C-864E-813A-E1A42E759470}"/>
                </a:ext>
              </a:extLst>
            </p:cNvPr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8088968" y="1703638"/>
              <a:ext cx="687675" cy="597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191;p178">
              <a:extLst>
                <a:ext uri="{FF2B5EF4-FFF2-40B4-BE49-F238E27FC236}">
                  <a16:creationId xmlns:a16="http://schemas.microsoft.com/office/drawing/2014/main" id="{95C79F07-9455-E140-8FDE-7CE294034FB0}"/>
                </a:ext>
              </a:extLst>
            </p:cNvPr>
            <p:cNvSpPr txBox="1"/>
            <p:nvPr/>
          </p:nvSpPr>
          <p:spPr>
            <a:xfrm>
              <a:off x="8031338" y="2474131"/>
              <a:ext cx="2445870" cy="272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SzPts val="2000"/>
                <a:buFont typeface="Helvetica Neue Light"/>
                <a:buNone/>
                <a:defRPr sz="2000">
                  <a:latin typeface="Helvetica Neue Light"/>
                  <a:ea typeface="Helvetica Neue Light"/>
                  <a:cs typeface="Helvetica Neue Light"/>
                </a:defRPr>
              </a:lvl1pPr>
            </a:lstStyle>
            <a:p>
              <a:r>
                <a:rPr lang="de-DE" sz="1050" dirty="0">
                  <a:sym typeface="Helvetica Neue Light"/>
                </a:rPr>
                <a:t>… </a:t>
              </a:r>
              <a:r>
                <a:rPr lang="de-DE" sz="1050" dirty="0" err="1">
                  <a:sym typeface="Helvetica Neue Light"/>
                </a:rPr>
                <a:t>and</a:t>
              </a:r>
              <a:r>
                <a:rPr lang="de-DE" sz="1050" dirty="0">
                  <a:sym typeface="Helvetica Neue Light"/>
                </a:rPr>
                <a:t> </a:t>
              </a:r>
              <a:r>
                <a:rPr lang="de-DE" sz="1050" dirty="0" err="1">
                  <a:sym typeface="Helvetica Neue Light"/>
                </a:rPr>
                <a:t>more</a:t>
              </a:r>
              <a:r>
                <a:rPr lang="de-DE" sz="1050" dirty="0">
                  <a:sym typeface="Helvetica Neue Light"/>
                </a:rPr>
                <a:t> </a:t>
              </a:r>
              <a:r>
                <a:rPr lang="de-DE" sz="1050" b="1" dirty="0">
                  <a:sym typeface="Helvetica Neue Light"/>
                </a:rPr>
                <a:t>European </a:t>
              </a:r>
              <a:r>
                <a:rPr lang="de-DE" sz="1050" b="1" dirty="0" err="1">
                  <a:sym typeface="Helvetica Neue Light"/>
                </a:rPr>
                <a:t>and</a:t>
              </a:r>
              <a:r>
                <a:rPr lang="de-DE" sz="1050" b="1" dirty="0">
                  <a:sym typeface="Helvetica Neue Light"/>
                </a:rPr>
                <a:t> international </a:t>
              </a:r>
              <a:r>
                <a:rPr lang="de-DE" sz="1050" b="1" dirty="0" err="1">
                  <a:sym typeface="Helvetica Neue Light"/>
                </a:rPr>
                <a:t>funders</a:t>
              </a:r>
              <a:endParaRPr sz="1050" b="1" dirty="0">
                <a:sym typeface="Helvetica Neue Light"/>
              </a:endParaRPr>
            </a:p>
          </p:txBody>
        </p:sp>
        <p:pic>
          <p:nvPicPr>
            <p:cNvPr id="257" name="Picture 8" descr="National Science Foundation - Wikipedia">
              <a:extLst>
                <a:ext uri="{FF2B5EF4-FFF2-40B4-BE49-F238E27FC236}">
                  <a16:creationId xmlns:a16="http://schemas.microsoft.com/office/drawing/2014/main" id="{7492410A-1CB1-6444-A7B4-001BE8957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1918" y="1619340"/>
              <a:ext cx="687675" cy="69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10" descr="New DFG Project on Book CT - Pattern Recognition Lab">
              <a:extLst>
                <a:ext uri="{FF2B5EF4-FFF2-40B4-BE49-F238E27FC236}">
                  <a16:creationId xmlns:a16="http://schemas.microsoft.com/office/drawing/2014/main" id="{2E9471F2-82E9-9B44-9EC9-4747C82F3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1445" y="1756778"/>
              <a:ext cx="753285" cy="567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9" name="Rounded Rectangle 258">
              <a:extLst>
                <a:ext uri="{FF2B5EF4-FFF2-40B4-BE49-F238E27FC236}">
                  <a16:creationId xmlns:a16="http://schemas.microsoft.com/office/drawing/2014/main" id="{DEEA8BFA-5E1A-8346-996F-DEB4228A6401}"/>
                </a:ext>
              </a:extLst>
            </p:cNvPr>
            <p:cNvSpPr/>
            <p:nvPr/>
          </p:nvSpPr>
          <p:spPr>
            <a:xfrm>
              <a:off x="7980925" y="1606585"/>
              <a:ext cx="2510510" cy="125059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500"/>
            </a:p>
          </p:txBody>
        </p:sp>
        <p:pic>
          <p:nvPicPr>
            <p:cNvPr id="7" name="Picture 2" descr="OpenAIRE - Graph">
              <a:extLst>
                <a:ext uri="{FF2B5EF4-FFF2-40B4-BE49-F238E27FC236}">
                  <a16:creationId xmlns:a16="http://schemas.microsoft.com/office/drawing/2014/main" id="{2F2370B4-AC3C-273B-9BDA-7420D74A0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891" y="3170049"/>
              <a:ext cx="3064795" cy="9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22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9338-E5DF-A87F-96B8-026BBDE9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181"/>
            <a:ext cx="10515600" cy="1009651"/>
          </a:xfrm>
        </p:spPr>
        <p:txBody>
          <a:bodyPr>
            <a:normAutofit/>
          </a:bodyPr>
          <a:lstStyle/>
          <a:p>
            <a:pPr algn="ctr">
              <a:buSzPct val="75000"/>
            </a:pPr>
            <a:r>
              <a:rPr lang="en-US" sz="4000" dirty="0">
                <a:cs typeface="Calibri"/>
                <a:sym typeface="Helvetica Light"/>
              </a:rPr>
              <a:t>The Graph pipeline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C82A4-7A69-A920-3189-39897905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altLang="ko-KR" sz="12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OpenAIRE Community Call | 16 Jan 2024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BDB20-EEC0-95C9-41C6-948172A5F95C}"/>
              </a:ext>
            </a:extLst>
          </p:cNvPr>
          <p:cNvGrpSpPr/>
          <p:nvPr/>
        </p:nvGrpSpPr>
        <p:grpSpPr>
          <a:xfrm>
            <a:off x="-1" y="1314833"/>
            <a:ext cx="12328437" cy="5394574"/>
            <a:chOff x="-1" y="1314833"/>
            <a:chExt cx="12328437" cy="53945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4063CAB-8B42-9528-9061-92517270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314833"/>
              <a:ext cx="12328437" cy="539457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704B66-A47C-FC93-32F7-CB5790D06296}"/>
                </a:ext>
              </a:extLst>
            </p:cNvPr>
            <p:cNvSpPr/>
            <p:nvPr/>
          </p:nvSpPr>
          <p:spPr>
            <a:xfrm>
              <a:off x="4461832" y="4379071"/>
              <a:ext cx="1509310" cy="523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CA6D46-81C4-FDE5-7588-60BA154CAD5C}"/>
              </a:ext>
            </a:extLst>
          </p:cNvPr>
          <p:cNvSpPr txBox="1"/>
          <p:nvPr/>
        </p:nvSpPr>
        <p:spPr>
          <a:xfrm>
            <a:off x="3691701" y="4321658"/>
            <a:ext cx="28805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>
                <a:solidFill>
                  <a:srgbClr val="000000"/>
                </a:solidFill>
              </a:rPr>
              <a:t>publication – project/funder links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p</a:t>
            </a:r>
            <a:r>
              <a:rPr lang="en-IT" sz="1400" dirty="0">
                <a:solidFill>
                  <a:srgbClr val="000000"/>
                </a:solidFill>
              </a:rPr>
              <a:t>ublication – data/software links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p</a:t>
            </a:r>
            <a:r>
              <a:rPr lang="en-IT" sz="1400" dirty="0">
                <a:solidFill>
                  <a:srgbClr val="000000"/>
                </a:solidFill>
              </a:rPr>
              <a:t>ublication – publication citations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p</a:t>
            </a:r>
            <a:r>
              <a:rPr lang="en-IT" sz="1400" dirty="0">
                <a:solidFill>
                  <a:srgbClr val="000000"/>
                </a:solidFill>
              </a:rPr>
              <a:t>ublication – organization affiliations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product – product similarity</a:t>
            </a:r>
            <a:r>
              <a:rPr lang="en-IT" sz="14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IT" sz="1400" dirty="0">
                <a:solidFill>
                  <a:srgbClr val="000000"/>
                </a:solidFill>
              </a:rPr>
              <a:t>FOS, SDGs</a:t>
            </a:r>
          </a:p>
          <a:p>
            <a:pPr algn="ctr"/>
            <a:r>
              <a:rPr lang="en-IT" sz="1400" dirty="0">
                <a:solidFill>
                  <a:srgbClr val="000000"/>
                </a:solidFill>
              </a:rPr>
              <a:t>….</a:t>
            </a:r>
          </a:p>
          <a:p>
            <a:pPr algn="ctr"/>
            <a:endParaRPr lang="en-IT" sz="14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319062-4864-379D-7B57-BBC24423C724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5131999" y="3822853"/>
            <a:ext cx="1" cy="49880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288BFE7-4D01-FA0A-5F5D-771F658E65B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504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04F4-AEE2-B541-B554-4776C7A27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188"/>
            <a:ext cx="5328745" cy="685083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to the Graph</a:t>
            </a:r>
            <a:endParaRPr lang="en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0A769-1330-0741-87A3-3BA462754D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0" y="1112838"/>
            <a:ext cx="5402318" cy="4930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4"/>
                </a:solidFill>
                <a:cs typeface="Calibri"/>
              </a:rPr>
              <a:t>Dataset i</a:t>
            </a:r>
            <a:r>
              <a:rPr lang="en-US" sz="3600" dirty="0">
                <a:cs typeface="Calibri"/>
              </a:rPr>
              <a:t>n</a:t>
            </a:r>
            <a:r>
              <a:rPr lang="en-US" sz="3600" b="0" dirty="0">
                <a:cs typeface="Calibri"/>
              </a:rPr>
              <a:t> </a:t>
            </a:r>
            <a:r>
              <a:rPr lang="en-US" sz="3600" dirty="0">
                <a:cs typeface="Calibri"/>
              </a:rPr>
              <a:t>Zenodo</a:t>
            </a:r>
          </a:p>
          <a:p>
            <a:r>
              <a:rPr lang="en-US" b="0" dirty="0">
                <a:cs typeface="Calibri"/>
              </a:rPr>
              <a:t>Funded products</a:t>
            </a:r>
          </a:p>
          <a:p>
            <a:r>
              <a:rPr lang="en-US" b="0" dirty="0">
                <a:cs typeface="Calibri"/>
              </a:rPr>
              <a:t>RI &amp; RC related products</a:t>
            </a:r>
          </a:p>
          <a:p>
            <a:r>
              <a:rPr lang="en-US" b="0" dirty="0">
                <a:cs typeface="Calibri"/>
              </a:rPr>
              <a:t>COVID-19 related  products</a:t>
            </a:r>
          </a:p>
          <a:p>
            <a:r>
              <a:rPr lang="en-US" b="0" dirty="0">
                <a:cs typeface="Calibri"/>
              </a:rPr>
              <a:t>Publication – Dataset links in Scholix format</a:t>
            </a:r>
          </a:p>
          <a:p>
            <a:r>
              <a:rPr lang="en-US" b="0" dirty="0">
                <a:cs typeface="Calibri"/>
              </a:rPr>
              <a:t>Complete</a:t>
            </a:r>
          </a:p>
          <a:p>
            <a:r>
              <a:rPr lang="en-US" b="0" dirty="0">
                <a:cs typeface="Calibri"/>
              </a:rPr>
              <a:t>Linked Open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1999BE-BCD0-7B40-BBF4-3707962D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659" y="-11380"/>
            <a:ext cx="678134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0B500-5058-0F4E-8C85-71D899999F1D}"/>
              </a:ext>
            </a:extLst>
          </p:cNvPr>
          <p:cNvSpPr txBox="1"/>
          <p:nvPr/>
        </p:nvSpPr>
        <p:spPr>
          <a:xfrm>
            <a:off x="404647" y="5690746"/>
            <a:ext cx="45194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600" dirty="0"/>
              <a:t>zenodo.org/communities/openaire-research-</a:t>
            </a:r>
          </a:p>
        </p:txBody>
      </p:sp>
      <p:sp>
        <p:nvSpPr>
          <p:cNvPr id="11" name="Footer Placeholder 41">
            <a:extLst>
              <a:ext uri="{FF2B5EF4-FFF2-40B4-BE49-F238E27FC236}">
                <a16:creationId xmlns:a16="http://schemas.microsoft.com/office/drawing/2014/main" id="{CF515381-6EBC-BE4B-AF24-2D7772954E86}"/>
              </a:ext>
            </a:extLst>
          </p:cNvPr>
          <p:cNvSpPr txBox="1">
            <a:spLocks/>
          </p:cNvSpPr>
          <p:nvPr/>
        </p:nvSpPr>
        <p:spPr>
          <a:xfrm>
            <a:off x="1840538" y="6356350"/>
            <a:ext cx="3950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dirty="0" err="1"/>
              <a:t>OpenAIRE</a:t>
            </a:r>
            <a:r>
              <a:rPr lang="en-GB" altLang="ko-KR" dirty="0"/>
              <a:t> Community Call | 1</a:t>
            </a:r>
            <a:r>
              <a:rPr lang="el-GR" altLang="ko-KR" dirty="0"/>
              <a:t>7</a:t>
            </a:r>
            <a:r>
              <a:rPr lang="en-GB" altLang="ko-KR" dirty="0"/>
              <a:t> Jan 2024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2134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penAIRE2021">
      <a:dk1>
        <a:srgbClr val="222080"/>
      </a:dk1>
      <a:lt1>
        <a:srgbClr val="FFFFFF"/>
      </a:lt1>
      <a:dk2>
        <a:srgbClr val="222080"/>
      </a:dk2>
      <a:lt2>
        <a:srgbClr val="4687E6"/>
      </a:lt2>
      <a:accent1>
        <a:srgbClr val="E65646"/>
      </a:accent1>
      <a:accent2>
        <a:srgbClr val="163081"/>
      </a:accent2>
      <a:accent3>
        <a:srgbClr val="4687E6"/>
      </a:accent3>
      <a:accent4>
        <a:srgbClr val="A646E6"/>
      </a:accent4>
      <a:accent5>
        <a:srgbClr val="46D6E6"/>
      </a:accent5>
      <a:accent6>
        <a:srgbClr val="E64686"/>
      </a:accent6>
      <a:hlink>
        <a:srgbClr val="86E646"/>
      </a:hlink>
      <a:folHlink>
        <a:srgbClr val="EC985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6B1BE71B2BA14EAB575F41F4CB3F75" ma:contentTypeVersion="14" ma:contentTypeDescription="Create a new document." ma:contentTypeScope="" ma:versionID="2d78b89567a7993938af3e7f4be36889">
  <xsd:schema xmlns:xsd="http://www.w3.org/2001/XMLSchema" xmlns:xs="http://www.w3.org/2001/XMLSchema" xmlns:p="http://schemas.microsoft.com/office/2006/metadata/properties" xmlns:ns2="e5e37f2c-b6d0-4519-9e40-668000f6147e" xmlns:ns3="5fedb99e-abec-4014-aa36-5ed033445e04" targetNamespace="http://schemas.microsoft.com/office/2006/metadata/properties" ma:root="true" ma:fieldsID="f3d5004afbd0d7831bb4452d84260c16" ns2:_="" ns3:_="">
    <xsd:import namespace="e5e37f2c-b6d0-4519-9e40-668000f6147e"/>
    <xsd:import namespace="5fedb99e-abec-4014-aa36-5ed033445e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7f2c-b6d0-4519-9e40-668000f61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b9c1918-9269-41f5-ae56-9616ba37be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edb99e-abec-4014-aa36-5ed033445e0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e68d9af-dcf4-4641-b590-86916e8e5f6a}" ma:internalName="TaxCatchAll" ma:showField="CatchAllData" ma:web="5fedb99e-abec-4014-aa36-5ed033445e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edb99e-abec-4014-aa36-5ed033445e04" xsi:nil="true"/>
    <lcf76f155ced4ddcb4097134ff3c332f xmlns="e5e37f2c-b6d0-4519-9e40-668000f6147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C31399-564F-421E-9CF6-10BF11679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7f2c-b6d0-4519-9e40-668000f6147e"/>
    <ds:schemaRef ds:uri="5fedb99e-abec-4014-aa36-5ed033445e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F5B98D-18E6-4692-AE18-E6FCD865A04C}">
  <ds:schemaRefs>
    <ds:schemaRef ds:uri="http://schemas.microsoft.com/office/2006/metadata/properties"/>
    <ds:schemaRef ds:uri="http://schemas.microsoft.com/office/infopath/2007/PartnerControls"/>
    <ds:schemaRef ds:uri="ee0113f6-089d-4948-bff3-3d3b4e67a8b0"/>
    <ds:schemaRef ds:uri="5b5b5792-4d56-47f1-bcbe-96f878b36716"/>
    <ds:schemaRef ds:uri="5fedb99e-abec-4014-aa36-5ed033445e04"/>
    <ds:schemaRef ds:uri="e5e37f2c-b6d0-4519-9e40-668000f6147e"/>
  </ds:schemaRefs>
</ds:datastoreItem>
</file>

<file path=customXml/itemProps3.xml><?xml version="1.0" encoding="utf-8"?>
<ds:datastoreItem xmlns:ds="http://schemas.openxmlformats.org/officeDocument/2006/customXml" ds:itemID="{D6FCBC7F-4C4D-4A46-B118-CCC2D1B57A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1180</Words>
  <Application>Microsoft Office PowerPoint</Application>
  <PresentationFormat>Widescreen</PresentationFormat>
  <Paragraphs>180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Helvetica Light</vt:lpstr>
      <vt:lpstr>Malgun Gothic</vt:lpstr>
      <vt:lpstr>Calibri Light</vt:lpstr>
      <vt:lpstr>Helvetica Neue Light</vt:lpstr>
      <vt:lpstr>Courier New</vt:lpstr>
      <vt:lpstr>Open Sans Light</vt:lpstr>
      <vt:lpstr>Calibri</vt:lpstr>
      <vt:lpstr>Helvetica</vt:lpstr>
      <vt:lpstr>Open Sans</vt:lpstr>
      <vt:lpstr>Arial</vt:lpstr>
      <vt:lpstr>Office Theme</vt:lpstr>
      <vt:lpstr>PowerPoint Presentation</vt:lpstr>
      <vt:lpstr>Data Backbone: The OpenAIRE Graph</vt:lpstr>
      <vt:lpstr>The OpenAIRE Graph: why?</vt:lpstr>
      <vt:lpstr>The data model  moon’s view</vt:lpstr>
      <vt:lpstr>Data model features</vt:lpstr>
      <vt:lpstr>OpenAIRE Graph in numbers (as of 16 Jan 2024)* </vt:lpstr>
      <vt:lpstr>Data sources contributing to the Graph</vt:lpstr>
      <vt:lpstr>The Graph pipeline</vt:lpstr>
      <vt:lpstr>Access to the Graph</vt:lpstr>
      <vt:lpstr>Access to the Graph </vt:lpstr>
      <vt:lpstr>Documentation</vt:lpstr>
      <vt:lpstr>Forum</vt:lpstr>
      <vt:lpstr>New features (2023)</vt:lpstr>
      <vt:lpstr>Novelties</vt:lpstr>
      <vt:lpstr>FoS Classification in the Graph </vt:lpstr>
      <vt:lpstr>SDG classification in the Graph </vt:lpstr>
      <vt:lpstr>Applications: discovery and research assessment</vt:lpstr>
      <vt:lpstr>PowerPoint Presentation</vt:lpstr>
      <vt:lpstr>OpenAIRE MONITOR and OS Observatory</vt:lpstr>
      <vt:lpstr>The Irish MONITOR Tender</vt:lpstr>
      <vt:lpstr>The Irish MONITOR Tender</vt:lpstr>
      <vt:lpstr>Take home message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OpenAIRE (slidemembers)</dc:title>
  <dc:subject>Powerpoint Templates, Diagram, Chart, Google slides, Keynote</dc:subject>
  <dc:creator>Slide Members by EJ.LEE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Stefania Amodeo</cp:lastModifiedBy>
  <cp:revision>313</cp:revision>
  <dcterms:created xsi:type="dcterms:W3CDTF">2019-01-07T08:59:06Z</dcterms:created>
  <dcterms:modified xsi:type="dcterms:W3CDTF">2024-04-10T13:02:01Z</dcterms:modified>
  <cp:category>www.slidemembers.com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0x010100256B1BE71B2BA14EAB575F41F4CB3F75</vt:lpwstr>
  </property>
</Properties>
</file>