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ileron" panose="00000500000000000000" pitchFamily="50" charset="0"/>
      <p:regular r:id="rId19"/>
    </p:embeddedFont>
    <p:embeddedFont>
      <p:font typeface="Open Sans Medium" panose="020B060402020202020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Condensed Light" panose="02000000000000000000" pitchFamily="2" charset="0"/>
      <p:regular r:id="rId28"/>
      <p:bold r:id="rId29"/>
      <p:italic r:id="rId30"/>
      <p:boldItalic r:id="rId31"/>
    </p:embeddedFont>
    <p:embeddedFont>
      <p:font typeface="Roboto Light" panose="02000000000000000000" pitchFamily="2" charset="0"/>
      <p:regular r:id="rId32"/>
      <p:bold r:id="rId33"/>
      <p:italic r:id="rId34"/>
      <p:boldItalic r:id="rId35"/>
    </p:embeddedFont>
    <p:embeddedFont>
      <p:font typeface="Roboto Medium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e B" initials="" lastIdx="3" clrIdx="0"/>
  <p:cmAuthor id="1" name="Stefania Amodeo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e Brunschweiger" userId="58d8f11d-3a2b-4e35-8381-122b61663462" providerId="ADAL" clId="{614694EF-37E8-4488-8B49-C01582120F8A}"/>
    <pc:docChg chg="delSld">
      <pc:chgData name="Alane Brunschweiger" userId="58d8f11d-3a2b-4e35-8381-122b61663462" providerId="ADAL" clId="{614694EF-37E8-4488-8B49-C01582120F8A}" dt="2024-05-29T12:24:41.773" v="0" actId="47"/>
      <pc:docMkLst>
        <pc:docMk/>
      </pc:docMkLst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72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73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75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76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77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78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79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80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81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82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83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84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85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86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89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0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1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2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3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4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5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6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7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8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299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300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301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302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303"/>
        </pc:sldMkLst>
      </pc:sldChg>
      <pc:sldChg chg="del">
        <pc:chgData name="Alane Brunschweiger" userId="58d8f11d-3a2b-4e35-8381-122b61663462" providerId="ADAL" clId="{614694EF-37E8-4488-8B49-C01582120F8A}" dt="2024-05-29T12:24:41.773" v="0" actId="47"/>
        <pc:sldMkLst>
          <pc:docMk/>
          <pc:sldMk cId="0" sldId="304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8T09:03:55.905" idx="1">
    <p:pos x="3879" y="2487"/>
    <p:text>not sure.. numbers that represent data providers and research communities? do we have them? we have funders/grants</p:text>
  </p:cm>
  <p:cm authorId="0" dt="2024-04-18T10:13:12.439" idx="1">
    <p:pos x="3879" y="2487"/>
    <p:text>Any idea what numbers are supposed to be represented here?</p:text>
  </p:cm>
  <p:cm authorId="1" dt="2024-04-18T10:13:12.439" idx="2">
    <p:pos x="3879" y="2487"/>
    <p:text>also number of projects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18T09:56:50.019" idx="2">
    <p:pos x="1998" y="148"/>
    <p:text>Yes Vasilis is working on this one, to make things move faster, I've tried to do as much as I can, but for this one, I went with the machine learning iconography she mentioned as that would be faster to generate I think</p:text>
  </p:cm>
  <p:cm authorId="1" dt="2024-04-18T10:04:40.148" idx="3">
    <p:pos x="1998" y="148"/>
    <p:text>Is the graphic work in progress here? are you  accounting for the points in Natalia's slide?
Affiliation
Links via proxy
FOS
SDG</p:text>
  </p:cm>
  <p:cm authorId="1" dt="2024-04-18T10:04:40.148" idx="4">
    <p:pos x="1998" y="148"/>
    <p:text>👍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8T09:58:48.983" idx="5">
    <p:pos x="1998" y="148"/>
    <p:text>This is provided by the BIP services. Should we have a slide on that?
1 total reaction
Alane B reacted with 👍 at 2024-04-18 02:58 π.μ.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18T12:55:04.205" idx="3">
    <p:pos x="-2" y="0"/>
    <p:text>Looking at this again, I don't see what linking has to do with this slide? Maybe have a visual on FAIR principles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d008c670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d008c670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c439a770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cc439a770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dd5d1a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cdd5d1a8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cc439a770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cc439a770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d008c670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cd008c670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cc439a770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cc439a770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c439a770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c439a770d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c3fcd24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c3fcd24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cd087a3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cd087a3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c3fcd245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c3fcd245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d008c67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cd008c67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d008c670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d008c670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d008c670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d008c670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d008c670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d008c670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d008c670c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d008c670c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comments" Target="../comments/commen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explore.openaire.eu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penaire.eu/claim-publication" TargetMode="External"/><Relationship Id="rId5" Type="http://schemas.openxmlformats.org/officeDocument/2006/relationships/hyperlink" Target="https://explore.openaire.eu/participate/claim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hyperlink" Target="https://connect.openaire.eu/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https://www.opensciencelens.eu/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raph.openaire.eu/docs/downloads/beginners-kit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atalogue.openaire.eu/service/openaire.zenodo/over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raph.openaire.eu/docs/downloads/full-graph" TargetMode="External"/><Relationship Id="rId5" Type="http://schemas.openxmlformats.org/officeDocument/2006/relationships/hyperlink" Target="https://graph.openaire.eu/docs/apis/home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hyperlink" Target="https://openaire.flarum.cloud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desk@openaire.eu" TargetMode="External"/><Relationship Id="rId5" Type="http://schemas.openxmlformats.org/officeDocument/2006/relationships/hyperlink" Target="http://graph.openaire.eu/helpdesk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hyperlink" Target="https://graph.openaire.eu/statistics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penaire.eu/reporting-research-outputs-to-the-ec-using-the-openaire-api" TargetMode="External"/><Relationship Id="rId11" Type="http://schemas.openxmlformats.org/officeDocument/2006/relationships/hyperlink" Target="https://www.openaire.eu/integration-of-openaire-graph-on-oipub-sme-platform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hyperlink" Target="https://www.openaire.eu/openaire-graph-empower-the-intelcomp-sti-data-lake-for-scientific-technology-and-innovation-policy-mak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comments" Target="../comments/comment3.xml"/><Relationship Id="rId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441150" y="2202300"/>
            <a:ext cx="2261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Discovery</a:t>
            </a:r>
            <a:endParaRPr sz="35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79430BF-E01D-0A6E-BE67-82156EA24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00" y="331174"/>
            <a:ext cx="1815874" cy="556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/>
          <p:nvPr/>
        </p:nvSpPr>
        <p:spPr>
          <a:xfrm>
            <a:off x="3173325" y="236500"/>
            <a:ext cx="6096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Elevating Research with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Open Science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FAIR Principles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418425" y="1268550"/>
            <a:ext cx="4494000" cy="3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Drive your Research Forward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Rest assured that your work will contribute to a more open, collaborative, and transparent scientific ecosystem.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Leverage FAIR-Compliant Data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Ensure that your research is discoverable, accessible, and reusable, maximizing its impact and utility.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Engage with a platform that is designed from the ground up to support the principles of Open Science, facilitating a 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culture of shared knowledge and innovation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214" name="Google Shape;214;p23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5" name="Google Shape;2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5224" y="941024"/>
            <a:ext cx="1023450" cy="62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8625" y="1818499"/>
            <a:ext cx="680709" cy="102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5799" y="3017564"/>
            <a:ext cx="821794" cy="84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48500" y="4102324"/>
            <a:ext cx="736399" cy="784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6721300" y="1102525"/>
            <a:ext cx="234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Findable</a:t>
            </a:r>
            <a:endParaRPr sz="2200" b="1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6721300" y="2233050"/>
            <a:ext cx="234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Accessible</a:t>
            </a:r>
            <a:endParaRPr sz="2200" b="1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6721300" y="3233088"/>
            <a:ext cx="234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Interoperable</a:t>
            </a:r>
            <a:endParaRPr sz="2200" b="1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6727875" y="4233125"/>
            <a:ext cx="234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Reusable</a:t>
            </a:r>
            <a:endParaRPr sz="2200" b="1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4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4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Discovery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 txBox="1"/>
          <p:nvPr/>
        </p:nvSpPr>
        <p:spPr>
          <a:xfrm>
            <a:off x="5085275" y="1909050"/>
            <a:ext cx="38010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Quickly and easily navigate the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Graph’s wealth of knowledge with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b="1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 EXPLORE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Discover research products, projects, data sources, organisations, and more.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4574175" y="4036100"/>
            <a:ext cx="4257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i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… No technical background or powerful computing</a:t>
            </a:r>
            <a:endParaRPr i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i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infrastructure needed!</a:t>
            </a:r>
            <a:endParaRPr i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38" y="1382625"/>
            <a:ext cx="4385101" cy="287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25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5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Discovery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 txBox="1"/>
          <p:nvPr/>
        </p:nvSpPr>
        <p:spPr>
          <a:xfrm>
            <a:off x="5085275" y="1909050"/>
            <a:ext cx="38010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Link your work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 Our </a:t>
            </a: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service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provides access to many external sources via APIs. 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You can easily claim any missing result in OpenAIRE and connect your publications with datasets, software, and funded projects.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4574175" y="4036100"/>
            <a:ext cx="4257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i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Learn how with our </a:t>
            </a:r>
            <a:r>
              <a:rPr lang="el" i="1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r>
              <a:rPr lang="el" i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i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238" y="1382625"/>
            <a:ext cx="4385101" cy="287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6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26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Discovery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 txBox="1"/>
          <p:nvPr/>
        </p:nvSpPr>
        <p:spPr>
          <a:xfrm>
            <a:off x="5126175" y="1909050"/>
            <a:ext cx="37053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Create a sub-Graph for your community with </a:t>
            </a:r>
            <a:r>
              <a:rPr lang="el" sz="1600" b="1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 CONNECT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Gather research outputs relevant to your field all in one spot.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26"/>
          <p:cNvPicPr preferRelativeResize="0"/>
          <p:nvPr/>
        </p:nvPicPr>
        <p:blipFill rotWithShape="1">
          <a:blip r:embed="rId6">
            <a:alphaModFix/>
          </a:blip>
          <a:srcRect l="1569" r="1559"/>
          <a:stretch/>
        </p:blipFill>
        <p:spPr>
          <a:xfrm>
            <a:off x="483238" y="1382625"/>
            <a:ext cx="4385101" cy="28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6"/>
          <p:cNvSpPr txBox="1"/>
          <p:nvPr/>
        </p:nvSpPr>
        <p:spPr>
          <a:xfrm>
            <a:off x="4574175" y="4036100"/>
            <a:ext cx="4257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i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Get in touch to build a gateway for your community</a:t>
            </a:r>
            <a:endParaRPr i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27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27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Discovery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 txBox="1"/>
          <p:nvPr/>
        </p:nvSpPr>
        <p:spPr>
          <a:xfrm>
            <a:off x="5160600" y="1978650"/>
            <a:ext cx="35055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the </a:t>
            </a:r>
            <a:r>
              <a:rPr lang="el" sz="1600" b="1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Science Lens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plugin to locate and explore information of relevance to Open Science as you browse the web.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50" y="2026500"/>
            <a:ext cx="3167825" cy="2015900"/>
          </a:xfrm>
          <a:prstGeom prst="rect">
            <a:avLst/>
          </a:prstGeom>
          <a:noFill/>
          <a:ln>
            <a:noFill/>
          </a:ln>
          <a:effectLst>
            <a:outerShdw blurRad="57150" dist="38100" dir="2700000" algn="bl" rotWithShape="0">
              <a:srgbClr val="52586D">
                <a:alpha val="29000"/>
              </a:srgbClr>
            </a:outerShdw>
          </a:effectLst>
        </p:spPr>
      </p:pic>
      <p:pic>
        <p:nvPicPr>
          <p:cNvPr id="266" name="Google Shape;266;p27"/>
          <p:cNvPicPr preferRelativeResize="0"/>
          <p:nvPr/>
        </p:nvPicPr>
        <p:blipFill rotWithShape="1">
          <a:blip r:embed="rId7">
            <a:alphaModFix/>
          </a:blip>
          <a:srcRect b="10354"/>
          <a:stretch/>
        </p:blipFill>
        <p:spPr>
          <a:xfrm>
            <a:off x="1960975" y="1451435"/>
            <a:ext cx="2683402" cy="1503514"/>
          </a:xfrm>
          <a:prstGeom prst="rect">
            <a:avLst/>
          </a:prstGeom>
          <a:noFill/>
          <a:ln>
            <a:noFill/>
          </a:ln>
          <a:effectLst>
            <a:outerShdw blurRad="57150" dist="38100" dir="2700000" algn="bl" rotWithShape="0">
              <a:srgbClr val="52586D">
                <a:alpha val="29000"/>
              </a:srgbClr>
            </a:outerShdw>
          </a:effectLst>
        </p:spPr>
      </p:pic>
      <p:sp>
        <p:nvSpPr>
          <p:cNvPr id="267" name="Google Shape;267;p27"/>
          <p:cNvSpPr txBox="1"/>
          <p:nvPr/>
        </p:nvSpPr>
        <p:spPr>
          <a:xfrm>
            <a:off x="4488825" y="4080075"/>
            <a:ext cx="44280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i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Get the browser plugin, available for Chrome and Edge</a:t>
            </a:r>
            <a:endParaRPr i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28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28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Discovery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75" name="Google Shape;2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 txBox="1"/>
          <p:nvPr/>
        </p:nvSpPr>
        <p:spPr>
          <a:xfrm>
            <a:off x="5096175" y="1468425"/>
            <a:ext cx="35055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</a:t>
            </a: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 API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to directly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explore data in the Graph dataset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5118375" y="2176825"/>
            <a:ext cx="35424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Download the </a:t>
            </a: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 dataset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on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to explore and process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data for your discovery objectives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5096175" y="1009025"/>
            <a:ext cx="369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Do you have technical expertise?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5170263" y="3502225"/>
            <a:ext cx="3542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 dirty="0">
                <a:solidFill>
                  <a:srgbClr val="52586D"/>
                </a:solidFill>
                <a:latin typeface="Roboto Light"/>
                <a:ea typeface="Roboto Light"/>
                <a:cs typeface="Roboto Light"/>
                <a:sym typeface="Roboto Light"/>
              </a:rPr>
              <a:t>Note: While the dataset is open and free to all, it requires a significant amount of processing power to handle the entirety of its data. If you don’t possess such capacities, you can access parts of the Graph via the </a:t>
            </a:r>
            <a:r>
              <a:rPr lang="el" sz="1200" u="sng" dirty="0">
                <a:solidFill>
                  <a:srgbClr val="E53946"/>
                </a:solidFill>
                <a:latin typeface="Roboto Light"/>
                <a:ea typeface="Roboto Light"/>
                <a:cs typeface="Roboto Light"/>
                <a:sym typeface="Roboto Ligh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Beginner’s Kit</a:t>
            </a:r>
            <a:endParaRPr sz="1200" dirty="0">
              <a:solidFill>
                <a:srgbClr val="E53946"/>
              </a:solidFill>
              <a:latin typeface="Aileron" panose="00000500000000000000" pitchFamily="50" charset="0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80" name="Google Shape;28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7600" y="1468425"/>
            <a:ext cx="4636799" cy="28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 txBox="1"/>
          <p:nvPr/>
        </p:nvSpPr>
        <p:spPr>
          <a:xfrm>
            <a:off x="4371999" y="744475"/>
            <a:ext cx="3227509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Stay in touch</a:t>
            </a:r>
            <a:endParaRPr sz="35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87" name="Google Shape;2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350" y="786773"/>
            <a:ext cx="2135726" cy="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/>
          <p:nvPr/>
        </p:nvSpPr>
        <p:spPr>
          <a:xfrm>
            <a:off x="943500" y="1762500"/>
            <a:ext cx="7257000" cy="1162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"/>
          <p:cNvSpPr/>
          <p:nvPr/>
        </p:nvSpPr>
        <p:spPr>
          <a:xfrm>
            <a:off x="943500" y="3167953"/>
            <a:ext cx="7257000" cy="1162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 txBox="1"/>
          <p:nvPr/>
        </p:nvSpPr>
        <p:spPr>
          <a:xfrm>
            <a:off x="1236125" y="2140950"/>
            <a:ext cx="116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Helpdesk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1125275" y="3546400"/>
            <a:ext cx="1650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User Forum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292" name="Google Shape;292;p29"/>
          <p:cNvCxnSpPr/>
          <p:nvPr/>
        </p:nvCxnSpPr>
        <p:spPr>
          <a:xfrm>
            <a:off x="2658000" y="1766225"/>
            <a:ext cx="0" cy="11604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29"/>
          <p:cNvCxnSpPr/>
          <p:nvPr/>
        </p:nvCxnSpPr>
        <p:spPr>
          <a:xfrm>
            <a:off x="2658000" y="3162950"/>
            <a:ext cx="0" cy="11751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29"/>
          <p:cNvSpPr txBox="1"/>
          <p:nvPr/>
        </p:nvSpPr>
        <p:spPr>
          <a:xfrm>
            <a:off x="2876700" y="1930800"/>
            <a:ext cx="48954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Your go-to for personalised technical support and service assistance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2876700" y="3204125"/>
            <a:ext cx="4639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 space for Graph users to discuss functionalities, share insights,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ask questions, and learn together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3296113" y="2430550"/>
            <a:ext cx="21357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graph.openaire.eu/helpdesk</a:t>
            </a: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5981225" y="2430550"/>
            <a:ext cx="17910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helpdesk@openaire.eu</a:t>
            </a: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3394850" y="3833775"/>
            <a:ext cx="21357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openaire.flarum.cloud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1255" y="2483973"/>
            <a:ext cx="319974" cy="2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53313" y="2376350"/>
            <a:ext cx="298451" cy="33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64145" y="3833787"/>
            <a:ext cx="360150" cy="3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77900" y="2309425"/>
            <a:ext cx="81882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Unlocking Scholarly Discovery with the OpenAIRE Graph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20500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33975" y="1395750"/>
            <a:ext cx="3207900" cy="3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>
                <a:latin typeface="Roboto"/>
                <a:ea typeface="Roboto"/>
                <a:cs typeface="Roboto"/>
                <a:sym typeface="Roboto"/>
              </a:rPr>
              <a:t>Connecting researchers to a wealth of scholarly resources &amp; data across disciplines.</a:t>
            </a:r>
            <a:endParaRPr dirty="0"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" dirty="0">
                <a:latin typeface="Roboto"/>
                <a:ea typeface="Roboto"/>
                <a:cs typeface="Roboto"/>
                <a:sym typeface="Roboto"/>
              </a:rPr>
              <a:t>Empowering scholars, innovators, and policymakers with seamless access to a universe of information.</a:t>
            </a:r>
            <a:endParaRPr dirty="0"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4173" y="2681402"/>
            <a:ext cx="1866686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 flipH="1">
            <a:off x="6573316" y="3254101"/>
            <a:ext cx="4200" cy="7896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6"/>
          <p:cNvCxnSpPr/>
          <p:nvPr/>
        </p:nvCxnSpPr>
        <p:spPr>
          <a:xfrm flipH="1">
            <a:off x="6573316" y="1891801"/>
            <a:ext cx="4200" cy="7896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6"/>
          <p:cNvCxnSpPr/>
          <p:nvPr/>
        </p:nvCxnSpPr>
        <p:spPr>
          <a:xfrm rot="10800000" flipH="1">
            <a:off x="7587059" y="2965652"/>
            <a:ext cx="747900" cy="21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6"/>
          <p:cNvCxnSpPr/>
          <p:nvPr/>
        </p:nvCxnSpPr>
        <p:spPr>
          <a:xfrm rot="10800000" flipH="1">
            <a:off x="4820084" y="2965652"/>
            <a:ext cx="747900" cy="21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6"/>
          <p:cNvCxnSpPr/>
          <p:nvPr/>
        </p:nvCxnSpPr>
        <p:spPr>
          <a:xfrm rot="10800000" flipH="1">
            <a:off x="7263650" y="2044775"/>
            <a:ext cx="323400" cy="4272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6"/>
          <p:cNvCxnSpPr/>
          <p:nvPr/>
        </p:nvCxnSpPr>
        <p:spPr>
          <a:xfrm rot="10800000" flipH="1">
            <a:off x="5644175" y="3435300"/>
            <a:ext cx="323400" cy="4272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6"/>
          <p:cNvCxnSpPr>
            <a:endCxn id="83" idx="5"/>
          </p:cNvCxnSpPr>
          <p:nvPr/>
        </p:nvCxnSpPr>
        <p:spPr>
          <a:xfrm rot="10800000">
            <a:off x="5645416" y="2072629"/>
            <a:ext cx="309900" cy="427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6"/>
          <p:cNvCxnSpPr>
            <a:stCxn id="85" idx="1"/>
          </p:cNvCxnSpPr>
          <p:nvPr/>
        </p:nvCxnSpPr>
        <p:spPr>
          <a:xfrm rot="10800000">
            <a:off x="7286121" y="3429371"/>
            <a:ext cx="340500" cy="433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6"/>
          <p:cNvSpPr/>
          <p:nvPr/>
        </p:nvSpPr>
        <p:spPr>
          <a:xfrm>
            <a:off x="7476225" y="1551125"/>
            <a:ext cx="554100" cy="554100"/>
          </a:xfrm>
          <a:prstGeom prst="ellipse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5172463" y="3781725"/>
            <a:ext cx="554100" cy="554100"/>
          </a:xfrm>
          <a:prstGeom prst="ellipse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8334950" y="2689650"/>
            <a:ext cx="554100" cy="554100"/>
          </a:xfrm>
          <a:prstGeom prst="ellipse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4265975" y="2689650"/>
            <a:ext cx="554100" cy="554100"/>
          </a:xfrm>
          <a:prstGeom prst="ellipse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5172463" y="1599675"/>
            <a:ext cx="554100" cy="554100"/>
          </a:xfrm>
          <a:prstGeom prst="ellipse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7545475" y="3781725"/>
            <a:ext cx="554100" cy="554100"/>
          </a:xfrm>
          <a:prstGeom prst="ellipse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6300463" y="4043700"/>
            <a:ext cx="554100" cy="554100"/>
          </a:xfrm>
          <a:prstGeom prst="ellipse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6298375" y="1337700"/>
            <a:ext cx="554100" cy="554100"/>
          </a:xfrm>
          <a:prstGeom prst="ellipse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8537" y="2710925"/>
            <a:ext cx="528980" cy="51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6437" y="2768651"/>
            <a:ext cx="371129" cy="39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7051" y="1641575"/>
            <a:ext cx="373800" cy="36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20477" y="1416688"/>
            <a:ext cx="309900" cy="39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25888" y="1632925"/>
            <a:ext cx="447252" cy="4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88150" y="4152025"/>
            <a:ext cx="408551" cy="29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5475" y="3904375"/>
            <a:ext cx="554101" cy="33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69075" y="3816251"/>
            <a:ext cx="303049" cy="45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5423725" y="863813"/>
            <a:ext cx="2307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Open Access </a:t>
            </a:r>
            <a:br>
              <a:rPr lang="el" sz="1200" b="1"/>
            </a:br>
            <a:r>
              <a:rPr lang="el" sz="1200" b="1"/>
              <a:t>Repositories</a:t>
            </a:r>
            <a:endParaRPr sz="1200" b="1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282250" y="1291025"/>
            <a:ext cx="23076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Open Access </a:t>
            </a:r>
            <a:br>
              <a:rPr lang="el" sz="1200" b="1"/>
            </a:br>
            <a:r>
              <a:rPr lang="el" sz="1200" b="1"/>
              <a:t>Journals</a:t>
            </a:r>
            <a:endParaRPr sz="1200" b="1"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7458200" y="2147138"/>
            <a:ext cx="2307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 dirty="0"/>
              <a:t>Funding </a:t>
            </a:r>
            <a:br>
              <a:rPr lang="el" sz="1200" b="1" dirty="0"/>
            </a:br>
            <a:r>
              <a:rPr lang="el" sz="1200" b="1" dirty="0"/>
              <a:t>Databases</a:t>
            </a:r>
            <a:endParaRPr sz="1200" b="1" dirty="0"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7428475" y="3940525"/>
            <a:ext cx="2307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Identifier </a:t>
            </a:r>
            <a:br>
              <a:rPr lang="el" sz="1200" b="1"/>
            </a:br>
            <a:r>
              <a:rPr lang="el" sz="1200" b="1"/>
              <a:t>Registries</a:t>
            </a:r>
            <a:endParaRPr sz="1200" b="1"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5423725" y="4597775"/>
            <a:ext cx="2307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Research </a:t>
            </a:r>
            <a:br>
              <a:rPr lang="el" sz="1200" b="1"/>
            </a:br>
            <a:r>
              <a:rPr lang="el" sz="1200" b="1"/>
              <a:t>Infrastructures</a:t>
            </a:r>
            <a:endParaRPr sz="1200" b="1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820309" y="3971125"/>
            <a:ext cx="1683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 dirty="0"/>
              <a:t>Research </a:t>
            </a:r>
            <a:br>
              <a:rPr lang="el" sz="1200" b="1" dirty="0"/>
            </a:br>
            <a:r>
              <a:rPr lang="el" sz="1200" b="1" dirty="0"/>
              <a:t>Communities</a:t>
            </a:r>
            <a:endParaRPr sz="1200" b="1" dirty="0">
              <a:latin typeface="Aileron" panose="00000500000000000000" pitchFamily="50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385050" y="2302438"/>
            <a:ext cx="2307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 dirty="0"/>
              <a:t>Aggregators</a:t>
            </a:r>
            <a:endParaRPr sz="1200" b="1"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116125" y="1291025"/>
            <a:ext cx="23076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 dirty="0"/>
              <a:t>Tools &amp; Software</a:t>
            </a:r>
            <a:br>
              <a:rPr lang="el" sz="1200" b="1" dirty="0"/>
            </a:br>
            <a:r>
              <a:rPr lang="el" sz="1200" b="1" dirty="0"/>
              <a:t>Registries &amp; Repositories</a:t>
            </a:r>
            <a:endParaRPr sz="1200" b="1" dirty="0">
              <a:latin typeface="Aileron" panose="00000500000000000000" pitchFamily="50" charset="0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116125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Compass 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in the World of Open Science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6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3173325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Illuminating the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Web of Science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946050" y="1082675"/>
            <a:ext cx="5838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+256.7 M*</a:t>
            </a:r>
            <a:r>
              <a:rPr lang="el" sz="17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" sz="1700" dirty="0">
                <a:solidFill>
                  <a:srgbClr val="52586D"/>
                </a:solidFill>
                <a:latin typeface="Roboto Medium"/>
                <a:ea typeface="Roboto Medium"/>
                <a:cs typeface="Roboto Medium"/>
                <a:sym typeface="Roboto Medium"/>
              </a:rPr>
              <a:t>records from </a:t>
            </a:r>
            <a:r>
              <a:rPr lang="el" sz="17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+105k*</a:t>
            </a:r>
            <a:r>
              <a:rPr lang="el" sz="1700" dirty="0">
                <a:solidFill>
                  <a:srgbClr val="52586D"/>
                </a:solidFill>
                <a:latin typeface="Roboto Medium"/>
                <a:ea typeface="Roboto Medium"/>
                <a:cs typeface="Roboto Medium"/>
                <a:sym typeface="Roboto Medium"/>
              </a:rPr>
              <a:t> data sources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5949000" y="2253950"/>
            <a:ext cx="28821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OpenAIRE Graph is an advanced data infrastructure, designed to map the scholarly communication landscape, </a:t>
            </a:r>
            <a:r>
              <a:rPr lang="el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creating an interconnected web of scientific knowledge</a:t>
            </a:r>
            <a:r>
              <a:rPr lang="el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Collecting everything, not just open research.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418425" y="4442350"/>
            <a:ext cx="2049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>
                <a:solidFill>
                  <a:srgbClr val="52586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360° View of Research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7293300" y="4442350"/>
            <a:ext cx="1537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 dirty="0">
                <a:solidFill>
                  <a:srgbClr val="52586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*as of April 2024</a:t>
            </a:r>
            <a:endParaRPr sz="1100" dirty="0">
              <a:solidFill>
                <a:srgbClr val="52586D"/>
              </a:solidFill>
              <a:latin typeface="Aileron" panose="00000500000000000000" pitchFamily="50" charset="0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122" name="Google Shape;122;p17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450" y="1602275"/>
            <a:ext cx="5622226" cy="27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4787175" y="880788"/>
            <a:ext cx="4307700" cy="4269600"/>
          </a:xfrm>
          <a:prstGeom prst="ellipse">
            <a:avLst/>
          </a:prstGeom>
          <a:noFill/>
          <a:ln w="2857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3173325" y="236500"/>
            <a:ext cx="5841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Innovative Architecture for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Connected Scholarly Insights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131" name="Google Shape;131;p18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418425" y="1497150"/>
            <a:ext cx="44940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Data Diversity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Provides a comprehensive mesh of scholarly works spanning across diverse disciplines.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Linking at Scale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Offers a new dimension of research connectivity on a large scale, uncovering hidden relationships and patterns.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Research Connectivity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Empowers your research journey with robust analytics and insights drawn from a rich tapestry of data.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">
            <a:off x="5039437" y="2275465"/>
            <a:ext cx="3803201" cy="209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4544209" y="2999375"/>
            <a:ext cx="1683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Publications</a:t>
            </a:r>
            <a:endParaRPr sz="1200" b="1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5489509" y="4149550"/>
            <a:ext cx="1683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Projects</a:t>
            </a:r>
            <a:endParaRPr sz="1200" b="1"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7661209" y="3622000"/>
            <a:ext cx="1683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Datasets</a:t>
            </a:r>
            <a:endParaRPr sz="1200" b="1"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601609" y="2187750"/>
            <a:ext cx="1683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Organisations</a:t>
            </a:r>
            <a:endParaRPr sz="1200" b="1"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7762734" y="2341550"/>
            <a:ext cx="1683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Software</a:t>
            </a:r>
            <a:endParaRPr sz="1200" b="1"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6">
            <a:alphaModFix/>
          </a:blip>
          <a:srcRect r="44684"/>
          <a:stretch/>
        </p:blipFill>
        <p:spPr>
          <a:xfrm rot="2106633">
            <a:off x="6885824" y="4099066"/>
            <a:ext cx="1253951" cy="84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989065">
            <a:off x="6688529" y="735534"/>
            <a:ext cx="837519" cy="205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11112">
            <a:off x="5051801" y="1948887"/>
            <a:ext cx="2685997" cy="98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5039434" y="1681100"/>
            <a:ext cx="1683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200" b="1"/>
              <a:t>Authors</a:t>
            </a:r>
            <a:endParaRPr sz="1200" b="1"/>
          </a:p>
        </p:txBody>
      </p:sp>
      <p:sp>
        <p:nvSpPr>
          <p:cNvPr id="144" name="Google Shape;144;p18"/>
          <p:cNvSpPr/>
          <p:nvPr/>
        </p:nvSpPr>
        <p:spPr>
          <a:xfrm rot="-2700000">
            <a:off x="8690337" y="4495473"/>
            <a:ext cx="328805" cy="1057266"/>
          </a:xfrm>
          <a:prstGeom prst="rect">
            <a:avLst/>
          </a:prstGeom>
          <a:solidFill>
            <a:srgbClr val="52586D"/>
          </a:solidFill>
          <a:ln w="9525" cap="flat" cmpd="sng">
            <a:solidFill>
              <a:srgbClr val="5258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3173325" y="236500"/>
            <a:ext cx="6096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Aggregating Global Knowledge for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Unprecedented Access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418425" y="1497150"/>
            <a:ext cx="44940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Volume of Data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Access over the global core of research outputs, representing the global knowledge of science.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Source Diversity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Draw from a wide range of data sources, ensuring a multifaceted view of modern research.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Global Collaboration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Bridge geographical gaps with a platform that encapsulates international research efforts and expertise.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153" name="Google Shape;153;p19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9"/>
          <p:cNvSpPr/>
          <p:nvPr/>
        </p:nvSpPr>
        <p:spPr>
          <a:xfrm>
            <a:off x="6159050" y="1982275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256 Mi </a:t>
            </a:r>
            <a:br>
              <a:rPr lang="el" b="1">
                <a:solidFill>
                  <a:schemeClr val="lt1"/>
                </a:solidFill>
              </a:rPr>
            </a:br>
            <a:r>
              <a:rPr lang="el" b="1">
                <a:solidFill>
                  <a:schemeClr val="lt1"/>
                </a:solidFill>
              </a:rPr>
              <a:t>Works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6383600" y="2965400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363 K </a:t>
            </a:r>
            <a:br>
              <a:rPr lang="el" sz="1300" b="1">
                <a:solidFill>
                  <a:srgbClr val="52586D"/>
                </a:solidFill>
              </a:rPr>
            </a:br>
            <a:r>
              <a:rPr lang="el" sz="1300" b="1">
                <a:solidFill>
                  <a:srgbClr val="52586D"/>
                </a:solidFill>
              </a:rPr>
              <a:t>Software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6159050" y="999150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101 K </a:t>
            </a:r>
            <a:br>
              <a:rPr lang="el" b="1">
                <a:solidFill>
                  <a:schemeClr val="lt1"/>
                </a:solidFill>
              </a:rPr>
            </a:br>
            <a:r>
              <a:rPr lang="el" b="1">
                <a:solidFill>
                  <a:schemeClr val="lt1"/>
                </a:solidFill>
              </a:rPr>
              <a:t>Data Sources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159050" y="3948525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3.4 Mi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Grants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4979175" y="2965400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175 Mi Pubs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7788025" y="2965400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60 Mi Datasets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307594" y="4764831"/>
            <a:ext cx="821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52586D"/>
                </a:solidFill>
              </a:rPr>
              <a:t>*Numbers as of April 2024. View the most recent statistics </a:t>
            </a:r>
            <a:r>
              <a:rPr lang="el" sz="1000" u="sng">
                <a:solidFill>
                  <a:srgbClr val="52586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l" sz="1000">
                <a:solidFill>
                  <a:srgbClr val="52586D"/>
                </a:solidFill>
              </a:rPr>
              <a:t>.  </a:t>
            </a:r>
            <a:endParaRPr sz="1000">
              <a:solidFill>
                <a:srgbClr val="52586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-21775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3173325" y="236500"/>
            <a:ext cx="6096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Power of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Linking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418425" y="1268550"/>
            <a:ext cx="4494000" cy="3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Harnesses the precision of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AI-powered algorithms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that ensure relevant and context-rich linkages between research entities.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Leverages the potential of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machine learning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to continuously refine and enhance the Graph's interconnectivity.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Utilises </a:t>
            </a: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semantic technology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that comprehends the data, providing you with connections that go beyond mere keywords to understand the essence of research outputs.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169" name="Google Shape;169;p20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0" name="Google Shape;17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2425" y="1328975"/>
            <a:ext cx="3926779" cy="2958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-21775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3173325" y="236500"/>
            <a:ext cx="6096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Where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Cross-Disciplinary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Boundaries Dissolve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418425" y="1268550"/>
            <a:ext cx="4494000" cy="3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Cross-Disciplinary Discovery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Navigate seamlessly across a spectrum of disciplines, uncovering hidden synergies and fostering new research dialogues.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Collaboration Networks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Connect the dots between disparate fields, identifying collaborative opportunities that push the boundaries of innovation.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Innovation through Diversity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: Discover a mosaic of research insights that, when combined, fuel groundbreaking advancements and complex problem-solving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179" name="Google Shape;179;p21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0" name="Google Shape;18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7199" y="1525202"/>
            <a:ext cx="4252576" cy="23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5959100" y="1525200"/>
            <a:ext cx="925200" cy="75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6572650" y="3776175"/>
            <a:ext cx="925200" cy="75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3DFC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7552575" y="1343125"/>
            <a:ext cx="925200" cy="75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6409000" y="4536075"/>
            <a:ext cx="125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EU Participant Portal</a:t>
            </a:r>
            <a:endParaRPr sz="12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0025" y="3856250"/>
            <a:ext cx="830450" cy="59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8">
            <a:alphaModFix/>
          </a:blip>
          <a:srcRect r="5437"/>
          <a:stretch/>
        </p:blipFill>
        <p:spPr>
          <a:xfrm>
            <a:off x="6006475" y="1660575"/>
            <a:ext cx="830451" cy="48914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5936600" y="1155900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Intelcomp</a:t>
            </a:r>
            <a:endParaRPr sz="12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 rotWithShape="1">
          <a:blip r:embed="rId10">
            <a:alphaModFix/>
          </a:blip>
          <a:srcRect r="17382"/>
          <a:stretch/>
        </p:blipFill>
        <p:spPr>
          <a:xfrm>
            <a:off x="7599950" y="1473411"/>
            <a:ext cx="830450" cy="49932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7530075" y="973825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OiPub</a:t>
            </a:r>
            <a:endParaRPr sz="1200" dirty="0">
              <a:solidFill>
                <a:schemeClr val="dk2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-21775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3173325" y="236500"/>
            <a:ext cx="6096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Support for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Impact-Based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Search and Discovery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418425" y="1268550"/>
            <a:ext cx="4494000" cy="3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Impact indicators 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are embedded into outputs measuring popularity, impulse, influence, downloads, and views.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See the scope of your own outputs and discover entities in the Graph with the largest and lowest impact to identify trends in your field.</a:t>
            </a: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198" name="Google Shape;198;p22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4674" y="1065800"/>
            <a:ext cx="924000" cy="8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5025" y="1243022"/>
            <a:ext cx="1813375" cy="51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196257">
            <a:off x="3310565" y="2264085"/>
            <a:ext cx="5160343" cy="192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7286872" y="1273460"/>
            <a:ext cx="459325" cy="4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6066522" y="1273447"/>
            <a:ext cx="459325" cy="4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7396745">
            <a:off x="6623762" y="1241039"/>
            <a:ext cx="1385987" cy="339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497136">
            <a:off x="4140987" y="3687210"/>
            <a:ext cx="5056999" cy="185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On-screen Show (16:9)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Roboto Light</vt:lpstr>
      <vt:lpstr>Roboto Medium</vt:lpstr>
      <vt:lpstr>Roboto</vt:lpstr>
      <vt:lpstr>Roboto Condensed Light</vt:lpstr>
      <vt:lpstr>Aileron</vt:lpstr>
      <vt:lpstr>Open Sans Medium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Alane Brunschweiger</cp:lastModifiedBy>
  <cp:revision>2</cp:revision>
  <dcterms:modified xsi:type="dcterms:W3CDTF">2024-05-29T12:24:44Z</dcterms:modified>
</cp:coreProperties>
</file>