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72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290" r:id="rId17"/>
    <p:sldId id="291" r:id="rId18"/>
    <p:sldId id="292" r:id="rId19"/>
    <p:sldId id="293" r:id="rId20"/>
  </p:sldIdLst>
  <p:sldSz cx="9144000" cy="5143500" type="screen16x9"/>
  <p:notesSz cx="6858000" cy="9144000"/>
  <p:embeddedFontLst>
    <p:embeddedFont>
      <p:font typeface="Aileron" panose="00000500000000000000" pitchFamily="50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Condensed Light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e B" initials="" lastIdx="3" clrIdx="0"/>
  <p:cmAuthor id="1" name="Stefania Amodeo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e Brunschweiger" userId="58d8f11d-3a2b-4e35-8381-122b61663462" providerId="ADAL" clId="{F7F66D3D-A38B-4C6F-9FD8-B9728D0E3422}"/>
    <pc:docChg chg="delSld">
      <pc:chgData name="Alane Brunschweiger" userId="58d8f11d-3a2b-4e35-8381-122b61663462" providerId="ADAL" clId="{F7F66D3D-A38B-4C6F-9FD8-B9728D0E3422}" dt="2024-05-29T12:25:09.291" v="1" actId="47"/>
      <pc:docMkLst>
        <pc:docMk/>
      </pc:docMkLst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56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57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58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59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0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1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2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3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4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5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6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7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8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69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70"/>
        </pc:sldMkLst>
      </pc:sldChg>
      <pc:sldChg chg="del">
        <pc:chgData name="Alane Brunschweiger" userId="58d8f11d-3a2b-4e35-8381-122b61663462" providerId="ADAL" clId="{F7F66D3D-A38B-4C6F-9FD8-B9728D0E3422}" dt="2024-05-29T12:25:03.186" v="0" actId="47"/>
        <pc:sldMkLst>
          <pc:docMk/>
          <pc:sldMk cId="0" sldId="271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294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295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296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297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298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299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300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301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302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303"/>
        </pc:sldMkLst>
      </pc:sldChg>
      <pc:sldChg chg="del">
        <pc:chgData name="Alane Brunschweiger" userId="58d8f11d-3a2b-4e35-8381-122b61663462" providerId="ADAL" clId="{F7F66D3D-A38B-4C6F-9FD8-B9728D0E3422}" dt="2024-05-29T12:25:09.291" v="1" actId="47"/>
        <pc:sldMkLst>
          <pc:docMk/>
          <pc:sldMk cId="0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cc439a770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cc439a770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ce7598559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ce7598559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cc439a770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cc439a770d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ce7598559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ce7598559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ce7598559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ce7598559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ce7598559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ce7598559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cc439a770d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cc439a770d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cedffb6f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cedffb6f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cc439a770d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cc439a770d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f7cc1aef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f7cc1aef0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cc439a770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cc439a770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cc439a770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cc439a770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e759855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ce759855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cc439a770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cc439a770d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f7cc1aef0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f7cc1aef0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ce759855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ce7598559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cc439a770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cc439a770d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e7598559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ce7598559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ce7598559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ce7598559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mailto:amke@openaire.eu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s://graph.openaire.eu/docs/apis/home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raph.openaire.eu/statistics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amonitor.ireland.openaire.eu/national" TargetMode="External"/><Relationship Id="rId5" Type="http://schemas.openxmlformats.org/officeDocument/2006/relationships/hyperlink" Target="https://monitor.openaire.eu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ue.openaire.eu/service/openaire.zenodo/overview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graph.openaire.eu/docs/downloads/full-grap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raph.openaire.eu/docs/downloads/beginners-kit" TargetMode="External"/><Relationship Id="rId5" Type="http://schemas.openxmlformats.org/officeDocument/2006/relationships/hyperlink" Target="https://graph.openaire.eu/docs/apis/home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hyperlink" Target="https://openaire.flarum.cloud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desk@openaire.eu" TargetMode="External"/><Relationship Id="rId5" Type="http://schemas.openxmlformats.org/officeDocument/2006/relationships/hyperlink" Target="http://graph.openaire.eu/helpdesk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0"/>
          <p:cNvSpPr txBox="1"/>
          <p:nvPr/>
        </p:nvSpPr>
        <p:spPr>
          <a:xfrm>
            <a:off x="3130800" y="2202300"/>
            <a:ext cx="2882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Bibliometrics</a:t>
            </a:r>
            <a:endParaRPr sz="3500" b="1" dirty="0">
              <a:solidFill>
                <a:schemeClr val="lt1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9BB5120A-27A0-E40B-7E25-9F4DEAA8F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00" y="331174"/>
            <a:ext cx="1815874" cy="556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9" name="Google Shape;429;p40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0" name="Google Shape;430;p40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Conduct Analyses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Beyond Citation Impact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31" name="Google Shape;4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0"/>
          <p:cNvSpPr txBox="1"/>
          <p:nvPr/>
        </p:nvSpPr>
        <p:spPr>
          <a:xfrm>
            <a:off x="4264125" y="1809025"/>
            <a:ext cx="4293600" cy="26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With its rich dataset and interlinked nature, the OpenAIRE Graph allows for multidimensional bibliometric analyses. 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Researchers can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explore beyond mere citation impact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to examine aspects such as collaboration networks, interdisciplinary research impacts, and the influence of research funding on scientific outputs.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40"/>
          <p:cNvSpPr txBox="1"/>
          <p:nvPr/>
        </p:nvSpPr>
        <p:spPr>
          <a:xfrm>
            <a:off x="4264125" y="1290575"/>
            <a:ext cx="44637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Support for Multi-Dimensional Analysis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34" name="Google Shape;434;p40"/>
          <p:cNvPicPr preferRelativeResize="0"/>
          <p:nvPr/>
        </p:nvPicPr>
        <p:blipFill rotWithShape="1">
          <a:blip r:embed="rId5">
            <a:alphaModFix/>
          </a:blip>
          <a:srcRect b="15268"/>
          <a:stretch/>
        </p:blipFill>
        <p:spPr>
          <a:xfrm>
            <a:off x="1124725" y="785400"/>
            <a:ext cx="2097450" cy="435809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0"/>
          <p:cNvSpPr txBox="1"/>
          <p:nvPr/>
        </p:nvSpPr>
        <p:spPr>
          <a:xfrm>
            <a:off x="307600" y="4129675"/>
            <a:ext cx="137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>
                <a:solidFill>
                  <a:srgbClr val="011638"/>
                </a:solidFill>
                <a:latin typeface="Roboto"/>
                <a:ea typeface="Roboto"/>
                <a:cs typeface="Roboto"/>
                <a:sym typeface="Roboto"/>
              </a:rPr>
              <a:t>SciNoBo</a:t>
            </a:r>
            <a:endParaRPr sz="2000" b="1" dirty="0">
              <a:solidFill>
                <a:srgbClr val="011638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36" name="Google Shape;43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3924" y="1116850"/>
            <a:ext cx="924000" cy="8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p41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3" name="Google Shape;443;p41"/>
          <p:cNvSpPr txBox="1"/>
          <p:nvPr/>
        </p:nvSpPr>
        <p:spPr>
          <a:xfrm>
            <a:off x="4202400" y="236500"/>
            <a:ext cx="4877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Get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Deeper Insights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into Publications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44" name="Google Shape;44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1"/>
          <p:cNvSpPr txBox="1"/>
          <p:nvPr/>
        </p:nvSpPr>
        <p:spPr>
          <a:xfrm>
            <a:off x="4349525" y="2245600"/>
            <a:ext cx="40719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Enriches the context of publications by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classifying them according to Fields of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Science (FoS) and Sustainable Development Goals (SDG)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46" name="Google Shape;44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375" y="1139375"/>
            <a:ext cx="2713098" cy="17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410" y="3326937"/>
            <a:ext cx="2613032" cy="140646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1"/>
          <p:cNvSpPr txBox="1"/>
          <p:nvPr/>
        </p:nvSpPr>
        <p:spPr>
          <a:xfrm>
            <a:off x="4349525" y="1683200"/>
            <a:ext cx="22425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Contextual Insights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1"/>
          <p:cNvSpPr txBox="1"/>
          <p:nvPr/>
        </p:nvSpPr>
        <p:spPr>
          <a:xfrm>
            <a:off x="532475" y="2868175"/>
            <a:ext cx="3048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011638"/>
                </a:solidFill>
                <a:latin typeface="Roboto"/>
                <a:ea typeface="Roboto"/>
                <a:cs typeface="Roboto"/>
                <a:sym typeface="Roboto"/>
              </a:rPr>
              <a:t>&amp; Fields of Science (FoS)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42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6" name="Google Shape;456;p42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Analyses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Without Borders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57" name="Google Shape;4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2"/>
          <p:cNvSpPr txBox="1"/>
          <p:nvPr/>
        </p:nvSpPr>
        <p:spPr>
          <a:xfrm>
            <a:off x="606525" y="1809025"/>
            <a:ext cx="4293600" cy="29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As an infrastructure that is aligned with the European Commission's Open Access mandates, the OpenAIRE Graph provides specific insights into the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impact of European research initiatives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Its extensive dataset also includes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global research activities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, making it a versatile tool for comparative studies on an international scale.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42"/>
          <p:cNvSpPr txBox="1"/>
          <p:nvPr/>
        </p:nvSpPr>
        <p:spPr>
          <a:xfrm>
            <a:off x="606525" y="1290575"/>
            <a:ext cx="44637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EU and Global Research Focus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60" name="Google Shape;46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1999" y="1208538"/>
            <a:ext cx="1721646" cy="2726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11638">
                <a:alpha val="50000"/>
              </a:srgbClr>
            </a:outerShdw>
          </a:effectLst>
        </p:spPr>
      </p:pic>
      <p:pic>
        <p:nvPicPr>
          <p:cNvPr id="461" name="Google Shape;46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7150" y="2821725"/>
            <a:ext cx="511326" cy="5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43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8" name="Google Shape;468;p43"/>
          <p:cNvSpPr txBox="1"/>
          <p:nvPr/>
        </p:nvSpPr>
        <p:spPr>
          <a:xfrm>
            <a:off x="4264125" y="236500"/>
            <a:ext cx="45669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Created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With and for You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69" name="Google Shape;46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3"/>
          <p:cNvSpPr txBox="1"/>
          <p:nvPr/>
        </p:nvSpPr>
        <p:spPr>
          <a:xfrm>
            <a:off x="4572000" y="1954925"/>
            <a:ext cx="405255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Advance the OpenAIRE Guidelines to collaboratively improve standards for Open Access repositories, helping to support interoperability and increasing the </a:t>
            </a: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visibility 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of </a:t>
            </a: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research outputs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43"/>
          <p:cNvSpPr txBox="1"/>
          <p:nvPr/>
        </p:nvSpPr>
        <p:spPr>
          <a:xfrm>
            <a:off x="519450" y="1954925"/>
            <a:ext cx="405255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The OpenAIRE Graph encourages collaboration among researchers, librarians, and developers. 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This community-driven aspect means that users can contribute to and benefit from improvements in data quality and functionality, </a:t>
            </a: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promoting a more dynamic and responsive bibliometric tool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43"/>
          <p:cNvSpPr txBox="1"/>
          <p:nvPr/>
        </p:nvSpPr>
        <p:spPr>
          <a:xfrm>
            <a:off x="519450" y="1410600"/>
            <a:ext cx="45354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Community and Collaborative Aspect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8" name="Google Shape;478;p44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9" name="Google Shape;479;p44"/>
          <p:cNvSpPr txBox="1"/>
          <p:nvPr/>
        </p:nvSpPr>
        <p:spPr>
          <a:xfrm>
            <a:off x="4264125" y="236500"/>
            <a:ext cx="45669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Unhindered Access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80" name="Google Shape;48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4"/>
          <p:cNvSpPr txBox="1"/>
          <p:nvPr/>
        </p:nvSpPr>
        <p:spPr>
          <a:xfrm>
            <a:off x="519450" y="1578650"/>
            <a:ext cx="4535400" cy="3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 cost-effective alternative to other bibliometric tools and databases that require expensive subscriptions. 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This is particularly beneficial for organisations and researchers with limited funding but who need </a:t>
            </a: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access to detailed bibliometric data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If you would like to co-invest in the OpenAIRE Graph, you can contact us at </a:t>
            </a:r>
            <a:r>
              <a:rPr lang="el" sz="17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amke@openaire.eu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44"/>
          <p:cNvSpPr txBox="1"/>
          <p:nvPr/>
        </p:nvSpPr>
        <p:spPr>
          <a:xfrm>
            <a:off x="519450" y="1173050"/>
            <a:ext cx="45354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Cost-Effective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83" name="Google Shape;48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7033" y="1995125"/>
            <a:ext cx="4810941" cy="176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0550" y="2571750"/>
            <a:ext cx="769174" cy="116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6" name="Google Shape;516;p47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7" name="Google Shape;517;p47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Access via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APIs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18" name="Google Shape;51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7"/>
          <p:cNvSpPr txBox="1"/>
          <p:nvPr/>
        </p:nvSpPr>
        <p:spPr>
          <a:xfrm>
            <a:off x="5005724" y="2122938"/>
            <a:ext cx="3660375" cy="18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Access the OpenAIRE Graph dataset through public APIs for your bibliometric analysis.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solidFill>
                  <a:srgbClr val="E53946"/>
                </a:solidFill>
                <a:latin typeface="Aileron" panose="00000500000000000000" pitchFamily="50" charset="0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l" i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graph.openaire.eu/docs/apis/home</a:t>
            </a:r>
            <a:r>
              <a:rPr lang="en-GB" i="1" dirty="0">
                <a:solidFill>
                  <a:srgbClr val="E53946"/>
                </a:solidFill>
                <a:latin typeface="Aileron" panose="00000500000000000000" pitchFamily="50" charset="0"/>
                <a:ea typeface="Roboto"/>
                <a:cs typeface="Roboto"/>
                <a:sym typeface="Roboto"/>
              </a:rPr>
              <a:t> </a:t>
            </a:r>
            <a:endParaRPr i="1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20" name="Google Shape;520;p47"/>
          <p:cNvPicPr preferRelativeResize="0"/>
          <p:nvPr/>
        </p:nvPicPr>
        <p:blipFill rotWithShape="1">
          <a:blip r:embed="rId6">
            <a:alphaModFix/>
          </a:blip>
          <a:srcRect b="4798"/>
          <a:stretch/>
        </p:blipFill>
        <p:spPr>
          <a:xfrm>
            <a:off x="464425" y="1565212"/>
            <a:ext cx="3799701" cy="2960774"/>
          </a:xfrm>
          <a:prstGeom prst="rect">
            <a:avLst/>
          </a:prstGeom>
          <a:noFill/>
          <a:ln>
            <a:noFill/>
          </a:ln>
          <a:effectLst>
            <a:outerShdw blurRad="57150" dist="19050" dir="2700000" algn="bl" rotWithShape="0">
              <a:srgbClr val="52586D">
                <a:alpha val="29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-21775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8"/>
          <p:cNvSpPr txBox="1"/>
          <p:nvPr/>
        </p:nvSpPr>
        <p:spPr>
          <a:xfrm>
            <a:off x="3173325" y="236500"/>
            <a:ext cx="6096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The OpenAIRE Graph in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Numbers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27" name="Google Shape;52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8"/>
          <p:cNvSpPr txBox="1"/>
          <p:nvPr/>
        </p:nvSpPr>
        <p:spPr>
          <a:xfrm>
            <a:off x="418425" y="1497150"/>
            <a:ext cx="44940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Volume of Data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A collection of the global core of research outputs, representing the global knowledge of science.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Source Diversity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A wide range of data sources, ensuring a multifaceted view of modern research.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Global Collaboration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A platform encapsulating international research efforts and expertise, bridging geographical gaps.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529" name="Google Shape;529;p48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0" name="Google Shape;530;p48"/>
          <p:cNvSpPr/>
          <p:nvPr/>
        </p:nvSpPr>
        <p:spPr>
          <a:xfrm>
            <a:off x="6159050" y="999150"/>
            <a:ext cx="1657200" cy="816300"/>
          </a:xfrm>
          <a:prstGeom prst="roundRect">
            <a:avLst>
              <a:gd name="adj" fmla="val 16667"/>
            </a:avLst>
          </a:prstGeom>
          <a:solidFill>
            <a:srgbClr val="E53946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256 Mi </a:t>
            </a:r>
            <a:br>
              <a:rPr lang="el" b="1">
                <a:solidFill>
                  <a:schemeClr val="lt1"/>
                </a:solidFill>
              </a:rPr>
            </a:br>
            <a:r>
              <a:rPr lang="el" b="1">
                <a:solidFill>
                  <a:schemeClr val="lt1"/>
                </a:solidFill>
              </a:rPr>
              <a:t>Works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31" name="Google Shape;531;p48"/>
          <p:cNvSpPr/>
          <p:nvPr/>
        </p:nvSpPr>
        <p:spPr>
          <a:xfrm>
            <a:off x="6383600" y="1982275"/>
            <a:ext cx="1208100" cy="8163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 b="1">
                <a:solidFill>
                  <a:srgbClr val="52586D"/>
                </a:solidFill>
              </a:rPr>
              <a:t>363 K </a:t>
            </a:r>
            <a:br>
              <a:rPr lang="el" sz="1300" b="1">
                <a:solidFill>
                  <a:srgbClr val="52586D"/>
                </a:solidFill>
              </a:rPr>
            </a:br>
            <a:r>
              <a:rPr lang="el" sz="1300" b="1">
                <a:solidFill>
                  <a:srgbClr val="52586D"/>
                </a:solidFill>
              </a:rPr>
              <a:t>Software</a:t>
            </a:r>
            <a:endParaRPr sz="1300" b="1">
              <a:solidFill>
                <a:srgbClr val="52586D"/>
              </a:solidFill>
            </a:endParaRPr>
          </a:p>
        </p:txBody>
      </p:sp>
      <p:sp>
        <p:nvSpPr>
          <p:cNvPr id="532" name="Google Shape;532;p48"/>
          <p:cNvSpPr/>
          <p:nvPr/>
        </p:nvSpPr>
        <p:spPr>
          <a:xfrm>
            <a:off x="6159050" y="2965400"/>
            <a:ext cx="1657200" cy="816300"/>
          </a:xfrm>
          <a:prstGeom prst="roundRect">
            <a:avLst>
              <a:gd name="adj" fmla="val 16667"/>
            </a:avLst>
          </a:prstGeom>
          <a:solidFill>
            <a:srgbClr val="E53946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101 K </a:t>
            </a:r>
            <a:br>
              <a:rPr lang="el" b="1">
                <a:solidFill>
                  <a:schemeClr val="lt1"/>
                </a:solidFill>
              </a:rPr>
            </a:br>
            <a:r>
              <a:rPr lang="el" b="1">
                <a:solidFill>
                  <a:schemeClr val="lt1"/>
                </a:solidFill>
              </a:rPr>
              <a:t>Data Sources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33" name="Google Shape;533;p48"/>
          <p:cNvSpPr/>
          <p:nvPr/>
        </p:nvSpPr>
        <p:spPr>
          <a:xfrm>
            <a:off x="6159050" y="3948525"/>
            <a:ext cx="1657200" cy="816300"/>
          </a:xfrm>
          <a:prstGeom prst="roundRect">
            <a:avLst>
              <a:gd name="adj" fmla="val 16667"/>
            </a:avLst>
          </a:prstGeom>
          <a:solidFill>
            <a:srgbClr val="E53946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Global </a:t>
            </a:r>
            <a:br>
              <a:rPr lang="el" b="1">
                <a:solidFill>
                  <a:schemeClr val="lt1"/>
                </a:solidFill>
              </a:rPr>
            </a:br>
            <a:r>
              <a:rPr lang="el" b="1">
                <a:solidFill>
                  <a:schemeClr val="lt1"/>
                </a:solidFill>
              </a:rPr>
              <a:t>Aggregators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34" name="Google Shape;534;p48"/>
          <p:cNvSpPr/>
          <p:nvPr/>
        </p:nvSpPr>
        <p:spPr>
          <a:xfrm>
            <a:off x="4979175" y="1982275"/>
            <a:ext cx="1208100" cy="8163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 b="1">
                <a:solidFill>
                  <a:srgbClr val="52586D"/>
                </a:solidFill>
              </a:rPr>
              <a:t>175 Mi Pubs</a:t>
            </a:r>
            <a:endParaRPr sz="1300" b="1">
              <a:solidFill>
                <a:srgbClr val="52586D"/>
              </a:solidFill>
            </a:endParaRPr>
          </a:p>
        </p:txBody>
      </p:sp>
      <p:sp>
        <p:nvSpPr>
          <p:cNvPr id="535" name="Google Shape;535;p48"/>
          <p:cNvSpPr/>
          <p:nvPr/>
        </p:nvSpPr>
        <p:spPr>
          <a:xfrm>
            <a:off x="7788025" y="1982275"/>
            <a:ext cx="1208100" cy="8163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 b="1">
                <a:solidFill>
                  <a:srgbClr val="52586D"/>
                </a:solidFill>
              </a:rPr>
              <a:t>60 Mi Datasets</a:t>
            </a:r>
            <a:endParaRPr sz="1300" b="1">
              <a:solidFill>
                <a:srgbClr val="52586D"/>
              </a:solidFill>
            </a:endParaRPr>
          </a:p>
        </p:txBody>
      </p:sp>
      <p:sp>
        <p:nvSpPr>
          <p:cNvPr id="536" name="Google Shape;536;p48"/>
          <p:cNvSpPr txBox="1"/>
          <p:nvPr/>
        </p:nvSpPr>
        <p:spPr>
          <a:xfrm>
            <a:off x="307594" y="4764831"/>
            <a:ext cx="821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dirty="0">
                <a:solidFill>
                  <a:srgbClr val="52586D"/>
                </a:solidFill>
              </a:rPr>
              <a:t>*Numbers as of April 2024. View the most recent statistics </a:t>
            </a:r>
            <a:r>
              <a:rPr lang="el" sz="1000" u="sng" dirty="0">
                <a:solidFill>
                  <a:srgbClr val="E5394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l" sz="1000" dirty="0">
                <a:solidFill>
                  <a:srgbClr val="52586D"/>
                </a:solidFill>
              </a:rPr>
              <a:t>.  </a:t>
            </a:r>
            <a:endParaRPr sz="1000" dirty="0">
              <a:solidFill>
                <a:srgbClr val="52586D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2" name="Google Shape;542;p49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3" name="Google Shape;543;p49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Bibliometrics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44" name="Google Shape;54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9"/>
          <p:cNvSpPr txBox="1"/>
          <p:nvPr/>
        </p:nvSpPr>
        <p:spPr>
          <a:xfrm>
            <a:off x="440425" y="1398450"/>
            <a:ext cx="45699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Visualise the Graph’s data on the impact of your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organisation in the research ecosystem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via </a:t>
            </a:r>
            <a:r>
              <a:rPr lang="el" sz="1600" b="1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OpenAIRE MONITOR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49"/>
          <p:cNvSpPr txBox="1"/>
          <p:nvPr/>
        </p:nvSpPr>
        <p:spPr>
          <a:xfrm>
            <a:off x="400225" y="2571750"/>
            <a:ext cx="46503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Irish National Open Access Monitor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example.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47" name="Google Shape;547;p49"/>
          <p:cNvSpPr txBox="1"/>
          <p:nvPr/>
        </p:nvSpPr>
        <p:spPr>
          <a:xfrm>
            <a:off x="440425" y="2957550"/>
            <a:ext cx="4569900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Supporting the nation’s shift towards Irish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scholarly research communication output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transparency and accessibility, aimed at being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100% Open Access.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i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… No technical background or powerful computing</a:t>
            </a:r>
            <a:endParaRPr i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i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infrastructure needed!</a:t>
            </a:r>
            <a:endParaRPr i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48" name="Google Shape;548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7550" y="1092375"/>
            <a:ext cx="4776448" cy="405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p50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5" name="Google Shape;555;p50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Bibliometrics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56" name="Google Shape;55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50"/>
          <p:cNvSpPr txBox="1"/>
          <p:nvPr/>
        </p:nvSpPr>
        <p:spPr>
          <a:xfrm>
            <a:off x="4328025" y="1848513"/>
            <a:ext cx="4463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Access the OpenAIRE Graph dataset through 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OpenAIRE API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for your bibliometric analysis.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50"/>
          <p:cNvSpPr txBox="1"/>
          <p:nvPr/>
        </p:nvSpPr>
        <p:spPr>
          <a:xfrm>
            <a:off x="4350225" y="3293538"/>
            <a:ext cx="45474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Note: While the dataset is open and free to all, it requires a significant</a:t>
            </a:r>
            <a:endParaRPr sz="11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amount of processing power to handle the entirety of its data. If you don’t possess such capacities, you can access parts of the Graph via the </a:t>
            </a:r>
            <a:r>
              <a:rPr lang="el" sz="11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Beginner Kits</a:t>
            </a:r>
            <a:r>
              <a:rPr lang="el" sz="11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50"/>
          <p:cNvSpPr txBox="1"/>
          <p:nvPr/>
        </p:nvSpPr>
        <p:spPr>
          <a:xfrm>
            <a:off x="4328025" y="2578413"/>
            <a:ext cx="46953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Download the 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 dataset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to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explore and process bibliometric data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60" name="Google Shape;560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7600" y="1252725"/>
            <a:ext cx="3936599" cy="29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50"/>
          <p:cNvSpPr txBox="1"/>
          <p:nvPr/>
        </p:nvSpPr>
        <p:spPr>
          <a:xfrm>
            <a:off x="4350225" y="1385688"/>
            <a:ext cx="36015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Do you have technical expertise?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1"/>
          <p:cNvSpPr txBox="1"/>
          <p:nvPr/>
        </p:nvSpPr>
        <p:spPr>
          <a:xfrm>
            <a:off x="4372000" y="744475"/>
            <a:ext cx="3400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Stay in touch</a:t>
            </a:r>
            <a:endParaRPr sz="3500" b="1" dirty="0">
              <a:solidFill>
                <a:schemeClr val="lt1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68" name="Google Shape;56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350" y="786773"/>
            <a:ext cx="2135726" cy="6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1"/>
          <p:cNvSpPr/>
          <p:nvPr/>
        </p:nvSpPr>
        <p:spPr>
          <a:xfrm>
            <a:off x="943500" y="1762500"/>
            <a:ext cx="7257000" cy="1162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1"/>
          <p:cNvSpPr/>
          <p:nvPr/>
        </p:nvSpPr>
        <p:spPr>
          <a:xfrm>
            <a:off x="943500" y="3167953"/>
            <a:ext cx="7257000" cy="1162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1"/>
          <p:cNvSpPr txBox="1"/>
          <p:nvPr/>
        </p:nvSpPr>
        <p:spPr>
          <a:xfrm>
            <a:off x="1236125" y="2140950"/>
            <a:ext cx="1163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Helpdesk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51"/>
          <p:cNvSpPr txBox="1"/>
          <p:nvPr/>
        </p:nvSpPr>
        <p:spPr>
          <a:xfrm>
            <a:off x="1125275" y="3546400"/>
            <a:ext cx="1650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User Forum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573" name="Google Shape;573;p51"/>
          <p:cNvCxnSpPr/>
          <p:nvPr/>
        </p:nvCxnSpPr>
        <p:spPr>
          <a:xfrm>
            <a:off x="2658000" y="1766225"/>
            <a:ext cx="0" cy="11604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51"/>
          <p:cNvCxnSpPr/>
          <p:nvPr/>
        </p:nvCxnSpPr>
        <p:spPr>
          <a:xfrm>
            <a:off x="2658000" y="3162950"/>
            <a:ext cx="0" cy="11751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5" name="Google Shape;575;p51"/>
          <p:cNvSpPr txBox="1"/>
          <p:nvPr/>
        </p:nvSpPr>
        <p:spPr>
          <a:xfrm>
            <a:off x="2876700" y="1930800"/>
            <a:ext cx="48954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Your go-to for personalised technical support and service assistance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76" name="Google Shape;576;p51"/>
          <p:cNvSpPr txBox="1"/>
          <p:nvPr/>
        </p:nvSpPr>
        <p:spPr>
          <a:xfrm>
            <a:off x="2876700" y="3204125"/>
            <a:ext cx="46395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 space for Graph users to discuss functionalities, share insights,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ask questions, and learn together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51"/>
          <p:cNvSpPr txBox="1"/>
          <p:nvPr/>
        </p:nvSpPr>
        <p:spPr>
          <a:xfrm>
            <a:off x="3296113" y="2430550"/>
            <a:ext cx="21357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graph.openaire.eu/helpdesk</a:t>
            </a: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51"/>
          <p:cNvSpPr txBox="1"/>
          <p:nvPr/>
        </p:nvSpPr>
        <p:spPr>
          <a:xfrm>
            <a:off x="5981225" y="2430550"/>
            <a:ext cx="17910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helpdesk@openaire.eu</a:t>
            </a: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79" name="Google Shape;579;p51"/>
          <p:cNvSpPr txBox="1"/>
          <p:nvPr/>
        </p:nvSpPr>
        <p:spPr>
          <a:xfrm>
            <a:off x="3394850" y="3833775"/>
            <a:ext cx="21357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openaire.flarum.cloud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80" name="Google Shape;580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1255" y="2483973"/>
            <a:ext cx="319974" cy="2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53313" y="2376350"/>
            <a:ext cx="298451" cy="33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64145" y="3833787"/>
            <a:ext cx="360150" cy="3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1"/>
          <p:cNvSpPr txBox="1"/>
          <p:nvPr/>
        </p:nvSpPr>
        <p:spPr>
          <a:xfrm>
            <a:off x="1129600" y="2030400"/>
            <a:ext cx="6928200" cy="18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Enter the new era of Research Assessment with the OpenAIRE Graph. 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Transition away from proprietary databases, and include more than just publications when assessing bibliometrics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33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33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Bibliometrics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340" name="Google Shape;3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3"/>
          <p:cNvSpPr txBox="1"/>
          <p:nvPr/>
        </p:nvSpPr>
        <p:spPr>
          <a:xfrm>
            <a:off x="3407950" y="1330875"/>
            <a:ext cx="51423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11638"/>
              </a:buClr>
              <a:buSzPts val="1600"/>
              <a:buFont typeface="Roboto"/>
              <a:buChar char="●"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We are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the community driving Open Science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in Europe for more than 15 years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11638"/>
              </a:buClr>
              <a:buSzPts val="1600"/>
              <a:buFont typeface="Roboto"/>
              <a:buChar char="●"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We care about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ensuring that openness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is not just for researchers, but also for policy and decision makers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11638"/>
              </a:buClr>
              <a:buSzPts val="1600"/>
              <a:buFont typeface="Roboto"/>
              <a:buChar char="●"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We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use openness for the community’s advantage</a:t>
            </a:r>
            <a:endParaRPr sz="1600" b="1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11638"/>
              </a:buClr>
              <a:buSzPts val="1600"/>
              <a:buFont typeface="Roboto"/>
              <a:buChar char="●"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We ensure that the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OpenAIRE Graph is a community good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, a collaborative effort, Open-source and community-driven aspects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33"/>
          <p:cNvSpPr txBox="1"/>
          <p:nvPr/>
        </p:nvSpPr>
        <p:spPr>
          <a:xfrm>
            <a:off x="1087225" y="2368825"/>
            <a:ext cx="13863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Why?</a:t>
            </a:r>
            <a:endParaRPr sz="28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34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34"/>
          <p:cNvSpPr txBox="1"/>
          <p:nvPr/>
        </p:nvSpPr>
        <p:spPr>
          <a:xfrm>
            <a:off x="4202400" y="236500"/>
            <a:ext cx="481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Features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350" name="Google Shape;3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4"/>
          <p:cNvSpPr txBox="1"/>
          <p:nvPr/>
        </p:nvSpPr>
        <p:spPr>
          <a:xfrm>
            <a:off x="889200" y="1332925"/>
            <a:ext cx="36828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360° View of Research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Open Access and Transparent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Content Quality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Interlinked Data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Continuous Updates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Multi-Dimensional Analysis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4738800" y="1332925"/>
            <a:ext cx="4146900" cy="28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Contextual Insights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EU and Global Research Focus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Community and Collaborative Effort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Cost-Effective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11638"/>
              </a:buClr>
              <a:buSzPts val="1700"/>
              <a:buFont typeface="Roboto"/>
              <a:buChar char="●"/>
            </a:pPr>
            <a:r>
              <a:rPr lang="el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API Access</a:t>
            </a:r>
            <a:endParaRPr sz="17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353" name="Google Shape;353;p34"/>
          <p:cNvPicPr preferRelativeResize="0"/>
          <p:nvPr/>
        </p:nvPicPr>
        <p:blipFill rotWithShape="1">
          <a:blip r:embed="rId5">
            <a:alphaModFix/>
          </a:blip>
          <a:srcRect r="18791" b="27087"/>
          <a:stretch/>
        </p:blipFill>
        <p:spPr>
          <a:xfrm>
            <a:off x="4572000" y="2884500"/>
            <a:ext cx="4569525" cy="22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35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35"/>
          <p:cNvSpPr txBox="1"/>
          <p:nvPr/>
        </p:nvSpPr>
        <p:spPr>
          <a:xfrm>
            <a:off x="4202400" y="236500"/>
            <a:ext cx="481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360° View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of Research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361" name="Google Shape;36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5"/>
          <p:cNvSpPr txBox="1"/>
          <p:nvPr/>
        </p:nvSpPr>
        <p:spPr>
          <a:xfrm>
            <a:off x="360300" y="953000"/>
            <a:ext cx="31059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Extensive and Diverse Data Sources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OpenAIRE Graph integrates information from a multitude of sources, including publications, research data, software, projects, organisations, and funders globally.</a:t>
            </a:r>
            <a:endParaRPr sz="15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This provides a more holistic view of the research landscape compared to traditional bibliometric tools.</a:t>
            </a:r>
            <a:endParaRPr sz="13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5"/>
          <p:cNvSpPr txBox="1"/>
          <p:nvPr/>
        </p:nvSpPr>
        <p:spPr>
          <a:xfrm>
            <a:off x="4572000" y="4238225"/>
            <a:ext cx="39930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>
                <a:solidFill>
                  <a:srgbClr val="52586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Data sources contributing to the graph</a:t>
            </a:r>
            <a:endParaRPr dirty="0">
              <a:solidFill>
                <a:srgbClr val="52586D"/>
              </a:solidFill>
              <a:latin typeface="Aileron" panose="00000500000000000000" pitchFamily="50" charset="0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>
                <a:solidFill>
                  <a:srgbClr val="52586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Collecting everything, not just open research</a:t>
            </a:r>
            <a:endParaRPr dirty="0">
              <a:solidFill>
                <a:srgbClr val="52586D"/>
              </a:solidFill>
              <a:latin typeface="Aileron" panose="00000500000000000000" pitchFamily="50" charset="0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64" name="Google Shape;36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1650" y="1176638"/>
            <a:ext cx="4753423" cy="286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36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36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The World of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Data Set Free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372" name="Google Shape;37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/>
          <p:nvPr/>
        </p:nvSpPr>
        <p:spPr>
          <a:xfrm>
            <a:off x="4264125" y="1809025"/>
            <a:ext cx="4293600" cy="26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OpenAIRE supports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Open Science principles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, providing free and transparent access to its data. 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This openness facilitates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broader research and analysis opportunities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, particularly for institutions or researchers with limited access to paid databases.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4202400" y="1355663"/>
            <a:ext cx="44637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Open Access and Transparency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375" name="Google Shape;37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905" y="1152275"/>
            <a:ext cx="506279" cy="56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5777" y="3136415"/>
            <a:ext cx="331699" cy="14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900" y="2888827"/>
            <a:ext cx="543978" cy="56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1372" y="2926812"/>
            <a:ext cx="499499" cy="56112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6"/>
          <p:cNvSpPr txBox="1"/>
          <p:nvPr/>
        </p:nvSpPr>
        <p:spPr>
          <a:xfrm>
            <a:off x="676247" y="1761275"/>
            <a:ext cx="2915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Open &amp; Transparent</a:t>
            </a:r>
            <a:endParaRPr sz="15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629050" y="3556050"/>
            <a:ext cx="27039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Unrestricted Access</a:t>
            </a:r>
            <a:endParaRPr sz="13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>
            <a:off x="676255" y="2131417"/>
            <a:ext cx="2830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Data provenance is fully tracked and documented.</a:t>
            </a: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>
            <a:off x="629050" y="3926176"/>
            <a:ext cx="3383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Data is freely available for download and reuse, licensed under CC-BY</a:t>
            </a: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37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37"/>
          <p:cNvSpPr txBox="1"/>
          <p:nvPr/>
        </p:nvSpPr>
        <p:spPr>
          <a:xfrm>
            <a:off x="4264125" y="236500"/>
            <a:ext cx="45669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Constantly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Improving Data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390" name="Google Shape;39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7"/>
          <p:cNvSpPr txBox="1"/>
          <p:nvPr/>
        </p:nvSpPr>
        <p:spPr>
          <a:xfrm>
            <a:off x="5923875" y="1436325"/>
            <a:ext cx="30999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Deduplication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Avoids double-counting of citations across multiple versions of a single article.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Persistent Identifiers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Uses PIDs to effectively track publications, research data, and software.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519450" y="2488325"/>
            <a:ext cx="45354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We are actively collaborating with the community and domain experts to check and evaluate the effectiveness of our internal processes in </a:t>
            </a: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enhancing content quality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37"/>
          <p:cNvSpPr txBox="1"/>
          <p:nvPr/>
        </p:nvSpPr>
        <p:spPr>
          <a:xfrm>
            <a:off x="519450" y="1944000"/>
            <a:ext cx="45354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Improving Content Quality Collaboratively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8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0" name="Google Shape;400;p38"/>
          <p:cNvSpPr txBox="1"/>
          <p:nvPr/>
        </p:nvSpPr>
        <p:spPr>
          <a:xfrm>
            <a:off x="4264125" y="236500"/>
            <a:ext cx="45669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Reveal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Patterns 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&amp;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Trends 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01" name="Google Shape;40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8"/>
          <p:cNvSpPr txBox="1"/>
          <p:nvPr/>
        </p:nvSpPr>
        <p:spPr>
          <a:xfrm>
            <a:off x="290850" y="2068425"/>
            <a:ext cx="4535400" cy="29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OpenAIRE doesn't just collect data; it also interlinks it. 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This means publications, data sets, projects, and funding information are connected, offering a </a:t>
            </a: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unique opportunity to perform more complex, network-based analyses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that can reveal patterns and trends not visible through simple citation counts or publication records.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8"/>
          <p:cNvSpPr txBox="1"/>
          <p:nvPr/>
        </p:nvSpPr>
        <p:spPr>
          <a:xfrm>
            <a:off x="290850" y="1485113"/>
            <a:ext cx="45354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Interlinking of Data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04" name="Google Shape;40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626249" y="1331649"/>
            <a:ext cx="4347924" cy="327577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8"/>
          <p:cNvSpPr txBox="1"/>
          <p:nvPr/>
        </p:nvSpPr>
        <p:spPr>
          <a:xfrm>
            <a:off x="7266625" y="4034100"/>
            <a:ext cx="127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Metadata Enrichment</a:t>
            </a:r>
            <a:endParaRPr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38"/>
          <p:cNvSpPr txBox="1"/>
          <p:nvPr/>
        </p:nvSpPr>
        <p:spPr>
          <a:xfrm>
            <a:off x="5713225" y="4197950"/>
            <a:ext cx="155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Relationship Identification</a:t>
            </a:r>
            <a:endParaRPr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38"/>
          <p:cNvSpPr txBox="1"/>
          <p:nvPr/>
        </p:nvSpPr>
        <p:spPr>
          <a:xfrm>
            <a:off x="7266625" y="3245425"/>
            <a:ext cx="19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Recommendations</a:t>
            </a:r>
            <a:endParaRPr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38"/>
          <p:cNvSpPr txBox="1"/>
          <p:nvPr/>
        </p:nvSpPr>
        <p:spPr>
          <a:xfrm>
            <a:off x="4715350" y="3598425"/>
            <a:ext cx="160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Data Analysis</a:t>
            </a:r>
            <a:endParaRPr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Facilitation</a:t>
            </a:r>
            <a:endParaRPr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38"/>
          <p:cNvSpPr txBox="1"/>
          <p:nvPr/>
        </p:nvSpPr>
        <p:spPr>
          <a:xfrm>
            <a:off x="6368013" y="2687950"/>
            <a:ext cx="66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AI</a:t>
            </a:r>
            <a:endParaRPr sz="1800" b="1" dirty="0">
              <a:solidFill>
                <a:schemeClr val="lt1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10" name="Google Shape;41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4075" y="2501725"/>
            <a:ext cx="857501" cy="2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9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39"/>
          <p:cNvSpPr txBox="1"/>
          <p:nvPr/>
        </p:nvSpPr>
        <p:spPr>
          <a:xfrm>
            <a:off x="4264125" y="236500"/>
            <a:ext cx="45669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Access the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Latest Data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18" name="Google Shape;41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9"/>
          <p:cNvSpPr txBox="1"/>
          <p:nvPr/>
        </p:nvSpPr>
        <p:spPr>
          <a:xfrm>
            <a:off x="519450" y="2068425"/>
            <a:ext cx="4535400" cy="29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The Graph is</a:t>
            </a: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 continuously updated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, reflecting the latest changes and additions to the repository. 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This feature is crucial for bibliometrics, where the timeliness of data can significantly impact the </a:t>
            </a: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accuracy and relevance of the analysis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39"/>
          <p:cNvSpPr txBox="1"/>
          <p:nvPr/>
        </p:nvSpPr>
        <p:spPr>
          <a:xfrm>
            <a:off x="519450" y="1485113"/>
            <a:ext cx="45354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Continuous Updates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21" name="Google Shape;42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3475" y="887500"/>
            <a:ext cx="3942819" cy="187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3475" y="2764625"/>
            <a:ext cx="1813375" cy="23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2930" y="3192833"/>
            <a:ext cx="1813375" cy="1522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On-screen Show (16:9)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Roboto</vt:lpstr>
      <vt:lpstr>Roboto Condensed Light</vt:lpstr>
      <vt:lpstr>Aileron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Alane Brunschweiger</cp:lastModifiedBy>
  <cp:revision>2</cp:revision>
  <dcterms:modified xsi:type="dcterms:W3CDTF">2024-05-29T12:25:11Z</dcterms:modified>
</cp:coreProperties>
</file>