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3"/>
  </p:notesMasterIdLst>
  <p:sldIdLst>
    <p:sldId id="294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</p:sldIdLst>
  <p:sldSz cx="9144000" cy="5143500" type="screen16x9"/>
  <p:notesSz cx="6858000" cy="9144000"/>
  <p:embeddedFontLst>
    <p:embeddedFont>
      <p:font typeface="Aileron" panose="00000500000000000000" pitchFamily="50" charset="0"/>
      <p:regular r:id="rId14"/>
    </p:embeddedFont>
    <p:embeddedFont>
      <p:font typeface="Roboto" panose="02000000000000000000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ane B" initials="" lastIdx="3" clrIdx="0"/>
  <p:cmAuthor id="1" name="Stefania Amodeo" initials="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39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ne Brunschweiger" userId="58d8f11d-3a2b-4e35-8381-122b61663462" providerId="ADAL" clId="{6232B297-0DB6-4CDD-99EB-8E6F1DA31134}"/>
    <pc:docChg chg="delSld">
      <pc:chgData name="Alane Brunschweiger" userId="58d8f11d-3a2b-4e35-8381-122b61663462" providerId="ADAL" clId="{6232B297-0DB6-4CDD-99EB-8E6F1DA31134}" dt="2024-05-29T12:24:27.135" v="0" actId="47"/>
      <pc:docMkLst>
        <pc:docMk/>
      </pc:docMkLst>
      <pc:sldChg chg="del">
        <pc:chgData name="Alane Brunschweiger" userId="58d8f11d-3a2b-4e35-8381-122b61663462" providerId="ADAL" clId="{6232B297-0DB6-4CDD-99EB-8E6F1DA31134}" dt="2024-05-29T12:24:27.135" v="0" actId="47"/>
        <pc:sldMkLst>
          <pc:docMk/>
          <pc:sldMk cId="0" sldId="256"/>
        </pc:sldMkLst>
      </pc:sldChg>
      <pc:sldChg chg="del">
        <pc:chgData name="Alane Brunschweiger" userId="58d8f11d-3a2b-4e35-8381-122b61663462" providerId="ADAL" clId="{6232B297-0DB6-4CDD-99EB-8E6F1DA31134}" dt="2024-05-29T12:24:27.135" v="0" actId="47"/>
        <pc:sldMkLst>
          <pc:docMk/>
          <pc:sldMk cId="0" sldId="257"/>
        </pc:sldMkLst>
      </pc:sldChg>
      <pc:sldChg chg="del">
        <pc:chgData name="Alane Brunschweiger" userId="58d8f11d-3a2b-4e35-8381-122b61663462" providerId="ADAL" clId="{6232B297-0DB6-4CDD-99EB-8E6F1DA31134}" dt="2024-05-29T12:24:27.135" v="0" actId="47"/>
        <pc:sldMkLst>
          <pc:docMk/>
          <pc:sldMk cId="0" sldId="258"/>
        </pc:sldMkLst>
      </pc:sldChg>
      <pc:sldChg chg="del">
        <pc:chgData name="Alane Brunschweiger" userId="58d8f11d-3a2b-4e35-8381-122b61663462" providerId="ADAL" clId="{6232B297-0DB6-4CDD-99EB-8E6F1DA31134}" dt="2024-05-29T12:24:27.135" v="0" actId="47"/>
        <pc:sldMkLst>
          <pc:docMk/>
          <pc:sldMk cId="0" sldId="259"/>
        </pc:sldMkLst>
      </pc:sldChg>
      <pc:sldChg chg="del">
        <pc:chgData name="Alane Brunschweiger" userId="58d8f11d-3a2b-4e35-8381-122b61663462" providerId="ADAL" clId="{6232B297-0DB6-4CDD-99EB-8E6F1DA31134}" dt="2024-05-29T12:24:27.135" v="0" actId="47"/>
        <pc:sldMkLst>
          <pc:docMk/>
          <pc:sldMk cId="0" sldId="260"/>
        </pc:sldMkLst>
      </pc:sldChg>
      <pc:sldChg chg="del">
        <pc:chgData name="Alane Brunschweiger" userId="58d8f11d-3a2b-4e35-8381-122b61663462" providerId="ADAL" clId="{6232B297-0DB6-4CDD-99EB-8E6F1DA31134}" dt="2024-05-29T12:24:27.135" v="0" actId="47"/>
        <pc:sldMkLst>
          <pc:docMk/>
          <pc:sldMk cId="0" sldId="261"/>
        </pc:sldMkLst>
      </pc:sldChg>
      <pc:sldChg chg="del">
        <pc:chgData name="Alane Brunschweiger" userId="58d8f11d-3a2b-4e35-8381-122b61663462" providerId="ADAL" clId="{6232B297-0DB6-4CDD-99EB-8E6F1DA31134}" dt="2024-05-29T12:24:27.135" v="0" actId="47"/>
        <pc:sldMkLst>
          <pc:docMk/>
          <pc:sldMk cId="0" sldId="262"/>
        </pc:sldMkLst>
      </pc:sldChg>
      <pc:sldChg chg="del">
        <pc:chgData name="Alane Brunschweiger" userId="58d8f11d-3a2b-4e35-8381-122b61663462" providerId="ADAL" clId="{6232B297-0DB6-4CDD-99EB-8E6F1DA31134}" dt="2024-05-29T12:24:27.135" v="0" actId="47"/>
        <pc:sldMkLst>
          <pc:docMk/>
          <pc:sldMk cId="0" sldId="263"/>
        </pc:sldMkLst>
      </pc:sldChg>
      <pc:sldChg chg="del">
        <pc:chgData name="Alane Brunschweiger" userId="58d8f11d-3a2b-4e35-8381-122b61663462" providerId="ADAL" clId="{6232B297-0DB6-4CDD-99EB-8E6F1DA31134}" dt="2024-05-29T12:24:27.135" v="0" actId="47"/>
        <pc:sldMkLst>
          <pc:docMk/>
          <pc:sldMk cId="0" sldId="264"/>
        </pc:sldMkLst>
      </pc:sldChg>
      <pc:sldChg chg="del">
        <pc:chgData name="Alane Brunschweiger" userId="58d8f11d-3a2b-4e35-8381-122b61663462" providerId="ADAL" clId="{6232B297-0DB6-4CDD-99EB-8E6F1DA31134}" dt="2024-05-29T12:24:27.135" v="0" actId="47"/>
        <pc:sldMkLst>
          <pc:docMk/>
          <pc:sldMk cId="0" sldId="265"/>
        </pc:sldMkLst>
      </pc:sldChg>
      <pc:sldChg chg="del">
        <pc:chgData name="Alane Brunschweiger" userId="58d8f11d-3a2b-4e35-8381-122b61663462" providerId="ADAL" clId="{6232B297-0DB6-4CDD-99EB-8E6F1DA31134}" dt="2024-05-29T12:24:27.135" v="0" actId="47"/>
        <pc:sldMkLst>
          <pc:docMk/>
          <pc:sldMk cId="0" sldId="266"/>
        </pc:sldMkLst>
      </pc:sldChg>
      <pc:sldChg chg="del">
        <pc:chgData name="Alane Brunschweiger" userId="58d8f11d-3a2b-4e35-8381-122b61663462" providerId="ADAL" clId="{6232B297-0DB6-4CDD-99EB-8E6F1DA31134}" dt="2024-05-29T12:24:27.135" v="0" actId="47"/>
        <pc:sldMkLst>
          <pc:docMk/>
          <pc:sldMk cId="0" sldId="267"/>
        </pc:sldMkLst>
      </pc:sldChg>
      <pc:sldChg chg="del">
        <pc:chgData name="Alane Brunschweiger" userId="58d8f11d-3a2b-4e35-8381-122b61663462" providerId="ADAL" clId="{6232B297-0DB6-4CDD-99EB-8E6F1DA31134}" dt="2024-05-29T12:24:27.135" v="0" actId="47"/>
        <pc:sldMkLst>
          <pc:docMk/>
          <pc:sldMk cId="0" sldId="268"/>
        </pc:sldMkLst>
      </pc:sldChg>
      <pc:sldChg chg="del">
        <pc:chgData name="Alane Brunschweiger" userId="58d8f11d-3a2b-4e35-8381-122b61663462" providerId="ADAL" clId="{6232B297-0DB6-4CDD-99EB-8E6F1DA31134}" dt="2024-05-29T12:24:27.135" v="0" actId="47"/>
        <pc:sldMkLst>
          <pc:docMk/>
          <pc:sldMk cId="0" sldId="269"/>
        </pc:sldMkLst>
      </pc:sldChg>
      <pc:sldChg chg="del">
        <pc:chgData name="Alane Brunschweiger" userId="58d8f11d-3a2b-4e35-8381-122b61663462" providerId="ADAL" clId="{6232B297-0DB6-4CDD-99EB-8E6F1DA31134}" dt="2024-05-29T12:24:27.135" v="0" actId="47"/>
        <pc:sldMkLst>
          <pc:docMk/>
          <pc:sldMk cId="0" sldId="270"/>
        </pc:sldMkLst>
      </pc:sldChg>
      <pc:sldChg chg="del">
        <pc:chgData name="Alane Brunschweiger" userId="58d8f11d-3a2b-4e35-8381-122b61663462" providerId="ADAL" clId="{6232B297-0DB6-4CDD-99EB-8E6F1DA31134}" dt="2024-05-29T12:24:27.135" v="0" actId="47"/>
        <pc:sldMkLst>
          <pc:docMk/>
          <pc:sldMk cId="0" sldId="271"/>
        </pc:sldMkLst>
      </pc:sldChg>
      <pc:sldChg chg="del">
        <pc:chgData name="Alane Brunschweiger" userId="58d8f11d-3a2b-4e35-8381-122b61663462" providerId="ADAL" clId="{6232B297-0DB6-4CDD-99EB-8E6F1DA31134}" dt="2024-05-29T12:24:27.135" v="0" actId="47"/>
        <pc:sldMkLst>
          <pc:docMk/>
          <pc:sldMk cId="0" sldId="272"/>
        </pc:sldMkLst>
      </pc:sldChg>
      <pc:sldChg chg="del">
        <pc:chgData name="Alane Brunschweiger" userId="58d8f11d-3a2b-4e35-8381-122b61663462" providerId="ADAL" clId="{6232B297-0DB6-4CDD-99EB-8E6F1DA31134}" dt="2024-05-29T12:24:27.135" v="0" actId="47"/>
        <pc:sldMkLst>
          <pc:docMk/>
          <pc:sldMk cId="0" sldId="273"/>
        </pc:sldMkLst>
      </pc:sldChg>
      <pc:sldChg chg="del">
        <pc:chgData name="Alane Brunschweiger" userId="58d8f11d-3a2b-4e35-8381-122b61663462" providerId="ADAL" clId="{6232B297-0DB6-4CDD-99EB-8E6F1DA31134}" dt="2024-05-29T12:24:27.135" v="0" actId="47"/>
        <pc:sldMkLst>
          <pc:docMk/>
          <pc:sldMk cId="0" sldId="275"/>
        </pc:sldMkLst>
      </pc:sldChg>
      <pc:sldChg chg="del">
        <pc:chgData name="Alane Brunschweiger" userId="58d8f11d-3a2b-4e35-8381-122b61663462" providerId="ADAL" clId="{6232B297-0DB6-4CDD-99EB-8E6F1DA31134}" dt="2024-05-29T12:24:27.135" v="0" actId="47"/>
        <pc:sldMkLst>
          <pc:docMk/>
          <pc:sldMk cId="0" sldId="276"/>
        </pc:sldMkLst>
      </pc:sldChg>
      <pc:sldChg chg="del">
        <pc:chgData name="Alane Brunschweiger" userId="58d8f11d-3a2b-4e35-8381-122b61663462" providerId="ADAL" clId="{6232B297-0DB6-4CDD-99EB-8E6F1DA31134}" dt="2024-05-29T12:24:27.135" v="0" actId="47"/>
        <pc:sldMkLst>
          <pc:docMk/>
          <pc:sldMk cId="0" sldId="277"/>
        </pc:sldMkLst>
      </pc:sldChg>
      <pc:sldChg chg="del">
        <pc:chgData name="Alane Brunschweiger" userId="58d8f11d-3a2b-4e35-8381-122b61663462" providerId="ADAL" clId="{6232B297-0DB6-4CDD-99EB-8E6F1DA31134}" dt="2024-05-29T12:24:27.135" v="0" actId="47"/>
        <pc:sldMkLst>
          <pc:docMk/>
          <pc:sldMk cId="0" sldId="278"/>
        </pc:sldMkLst>
      </pc:sldChg>
      <pc:sldChg chg="del">
        <pc:chgData name="Alane Brunschweiger" userId="58d8f11d-3a2b-4e35-8381-122b61663462" providerId="ADAL" clId="{6232B297-0DB6-4CDD-99EB-8E6F1DA31134}" dt="2024-05-29T12:24:27.135" v="0" actId="47"/>
        <pc:sldMkLst>
          <pc:docMk/>
          <pc:sldMk cId="0" sldId="279"/>
        </pc:sldMkLst>
      </pc:sldChg>
      <pc:sldChg chg="del">
        <pc:chgData name="Alane Brunschweiger" userId="58d8f11d-3a2b-4e35-8381-122b61663462" providerId="ADAL" clId="{6232B297-0DB6-4CDD-99EB-8E6F1DA31134}" dt="2024-05-29T12:24:27.135" v="0" actId="47"/>
        <pc:sldMkLst>
          <pc:docMk/>
          <pc:sldMk cId="0" sldId="280"/>
        </pc:sldMkLst>
      </pc:sldChg>
      <pc:sldChg chg="del">
        <pc:chgData name="Alane Brunschweiger" userId="58d8f11d-3a2b-4e35-8381-122b61663462" providerId="ADAL" clId="{6232B297-0DB6-4CDD-99EB-8E6F1DA31134}" dt="2024-05-29T12:24:27.135" v="0" actId="47"/>
        <pc:sldMkLst>
          <pc:docMk/>
          <pc:sldMk cId="0" sldId="281"/>
        </pc:sldMkLst>
      </pc:sldChg>
      <pc:sldChg chg="del">
        <pc:chgData name="Alane Brunschweiger" userId="58d8f11d-3a2b-4e35-8381-122b61663462" providerId="ADAL" clId="{6232B297-0DB6-4CDD-99EB-8E6F1DA31134}" dt="2024-05-29T12:24:27.135" v="0" actId="47"/>
        <pc:sldMkLst>
          <pc:docMk/>
          <pc:sldMk cId="0" sldId="282"/>
        </pc:sldMkLst>
      </pc:sldChg>
      <pc:sldChg chg="del">
        <pc:chgData name="Alane Brunschweiger" userId="58d8f11d-3a2b-4e35-8381-122b61663462" providerId="ADAL" clId="{6232B297-0DB6-4CDD-99EB-8E6F1DA31134}" dt="2024-05-29T12:24:27.135" v="0" actId="47"/>
        <pc:sldMkLst>
          <pc:docMk/>
          <pc:sldMk cId="0" sldId="283"/>
        </pc:sldMkLst>
      </pc:sldChg>
      <pc:sldChg chg="del">
        <pc:chgData name="Alane Brunschweiger" userId="58d8f11d-3a2b-4e35-8381-122b61663462" providerId="ADAL" clId="{6232B297-0DB6-4CDD-99EB-8E6F1DA31134}" dt="2024-05-29T12:24:27.135" v="0" actId="47"/>
        <pc:sldMkLst>
          <pc:docMk/>
          <pc:sldMk cId="0" sldId="284"/>
        </pc:sldMkLst>
      </pc:sldChg>
      <pc:sldChg chg="del">
        <pc:chgData name="Alane Brunschweiger" userId="58d8f11d-3a2b-4e35-8381-122b61663462" providerId="ADAL" clId="{6232B297-0DB6-4CDD-99EB-8E6F1DA31134}" dt="2024-05-29T12:24:27.135" v="0" actId="47"/>
        <pc:sldMkLst>
          <pc:docMk/>
          <pc:sldMk cId="0" sldId="285"/>
        </pc:sldMkLst>
      </pc:sldChg>
      <pc:sldChg chg="del">
        <pc:chgData name="Alane Brunschweiger" userId="58d8f11d-3a2b-4e35-8381-122b61663462" providerId="ADAL" clId="{6232B297-0DB6-4CDD-99EB-8E6F1DA31134}" dt="2024-05-29T12:24:27.135" v="0" actId="47"/>
        <pc:sldMkLst>
          <pc:docMk/>
          <pc:sldMk cId="0" sldId="286"/>
        </pc:sldMkLst>
      </pc:sldChg>
      <pc:sldChg chg="del">
        <pc:chgData name="Alane Brunschweiger" userId="58d8f11d-3a2b-4e35-8381-122b61663462" providerId="ADAL" clId="{6232B297-0DB6-4CDD-99EB-8E6F1DA31134}" dt="2024-05-29T12:24:27.135" v="0" actId="47"/>
        <pc:sldMkLst>
          <pc:docMk/>
          <pc:sldMk cId="0" sldId="289"/>
        </pc:sldMkLst>
      </pc:sldChg>
      <pc:sldChg chg="del">
        <pc:chgData name="Alane Brunschweiger" userId="58d8f11d-3a2b-4e35-8381-122b61663462" providerId="ADAL" clId="{6232B297-0DB6-4CDD-99EB-8E6F1DA31134}" dt="2024-05-29T12:24:27.135" v="0" actId="47"/>
        <pc:sldMkLst>
          <pc:docMk/>
          <pc:sldMk cId="0" sldId="290"/>
        </pc:sldMkLst>
      </pc:sldChg>
      <pc:sldChg chg="del">
        <pc:chgData name="Alane Brunschweiger" userId="58d8f11d-3a2b-4e35-8381-122b61663462" providerId="ADAL" clId="{6232B297-0DB6-4CDD-99EB-8E6F1DA31134}" dt="2024-05-29T12:24:27.135" v="0" actId="47"/>
        <pc:sldMkLst>
          <pc:docMk/>
          <pc:sldMk cId="0" sldId="291"/>
        </pc:sldMkLst>
      </pc:sldChg>
      <pc:sldChg chg="del">
        <pc:chgData name="Alane Brunschweiger" userId="58d8f11d-3a2b-4e35-8381-122b61663462" providerId="ADAL" clId="{6232B297-0DB6-4CDD-99EB-8E6F1DA31134}" dt="2024-05-29T12:24:27.135" v="0" actId="47"/>
        <pc:sldMkLst>
          <pc:docMk/>
          <pc:sldMk cId="0" sldId="292"/>
        </pc:sldMkLst>
      </pc:sldChg>
      <pc:sldChg chg="del">
        <pc:chgData name="Alane Brunschweiger" userId="58d8f11d-3a2b-4e35-8381-122b61663462" providerId="ADAL" clId="{6232B297-0DB6-4CDD-99EB-8E6F1DA31134}" dt="2024-05-29T12:24:27.135" v="0" actId="47"/>
        <pc:sldMkLst>
          <pc:docMk/>
          <pc:sldMk cId="0" sldId="29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2cc439a770d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2cc439a770d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2cc439a770d_0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2cc439a770d_0_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2cc439a770d_0_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2cc439a770d_0_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2cc439a770d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2cc439a770d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2e07b2c71f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2e07b2c71f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2cc439a770d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2cc439a770d_0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2e040eac65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2e040eac65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2cc439a770d_0_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2cc439a770d_0_3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2e07b2c71f3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2e07b2c71f3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2cc439a770d_0_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2cc439a770d_0_3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2cc439a770d_0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2cc439a770d_0_3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catalogue.openaire.eu/service/openaire.zenodo/overview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graph.openaire.eu/docs/downloads/full-graph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graph.openaire.eu/docs/downloads/beginners-kit" TargetMode="External"/><Relationship Id="rId5" Type="http://schemas.openxmlformats.org/officeDocument/2006/relationships/hyperlink" Target="https://graph.openaire.eu/docs/apis/home/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hyperlink" Target="https://openaire.flarum.cloud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helpdesk@openaire.eu" TargetMode="External"/><Relationship Id="rId5" Type="http://schemas.openxmlformats.org/officeDocument/2006/relationships/hyperlink" Target="http://graph.openaire.eu/helpdesk" TargetMode="External"/><Relationship Id="rId10" Type="http://schemas.openxmlformats.org/officeDocument/2006/relationships/image" Target="../media/image21.png"/><Relationship Id="rId4" Type="http://schemas.openxmlformats.org/officeDocument/2006/relationships/image" Target="../media/image2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graph.openaire.eu/statistics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oamonitor.ireland.openaire.eu/national" TargetMode="External"/><Relationship Id="rId5" Type="http://schemas.openxmlformats.org/officeDocument/2006/relationships/hyperlink" Target="https://catalogue.openaire.eu/service/openaire.funder_dashboard/overview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hyperlink" Target="https://catalogue.openaire.eu/service/openaire.open_science_observatory/overview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7" name="Google Shape;587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52"/>
          <p:cNvSpPr txBox="1"/>
          <p:nvPr/>
        </p:nvSpPr>
        <p:spPr>
          <a:xfrm>
            <a:off x="2996550" y="1962150"/>
            <a:ext cx="31509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35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Open Science</a:t>
            </a:r>
            <a:endParaRPr sz="3500" b="1" dirty="0">
              <a:solidFill>
                <a:schemeClr val="lt1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35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Monitoring</a:t>
            </a:r>
            <a:endParaRPr sz="3500" b="1" dirty="0">
              <a:solidFill>
                <a:schemeClr val="lt1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 b="1" dirty="0">
              <a:solidFill>
                <a:schemeClr val="lt1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AE31753C-7F0D-1ABF-A268-19CC292EEA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600" y="331174"/>
            <a:ext cx="1815874" cy="5563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2" name="Google Shape;692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70" y="0"/>
            <a:ext cx="9151933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3" name="Google Shape;693;p61"/>
          <p:cNvCxnSpPr/>
          <p:nvPr/>
        </p:nvCxnSpPr>
        <p:spPr>
          <a:xfrm rot="10800000">
            <a:off x="4264125" y="679900"/>
            <a:ext cx="4877400" cy="0"/>
          </a:xfrm>
          <a:prstGeom prst="straightConnector1">
            <a:avLst/>
          </a:prstGeom>
          <a:noFill/>
          <a:ln w="9525" cap="flat" cmpd="sng">
            <a:solidFill>
              <a:srgbClr val="E5394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94" name="Google Shape;694;p61"/>
          <p:cNvSpPr txBox="1"/>
          <p:nvPr/>
        </p:nvSpPr>
        <p:spPr>
          <a:xfrm>
            <a:off x="4202400" y="236500"/>
            <a:ext cx="44637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7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Use OpenAIRE Graph for OS Monitoring</a:t>
            </a: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pic>
        <p:nvPicPr>
          <p:cNvPr id="695" name="Google Shape;695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600" y="331174"/>
            <a:ext cx="1813375" cy="556325"/>
          </a:xfrm>
          <a:prstGeom prst="rect">
            <a:avLst/>
          </a:prstGeom>
          <a:noFill/>
          <a:ln>
            <a:noFill/>
          </a:ln>
        </p:spPr>
      </p:pic>
      <p:sp>
        <p:nvSpPr>
          <p:cNvPr id="696" name="Google Shape;696;p61"/>
          <p:cNvSpPr txBox="1"/>
          <p:nvPr/>
        </p:nvSpPr>
        <p:spPr>
          <a:xfrm>
            <a:off x="4328025" y="1848513"/>
            <a:ext cx="4463700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Access the OpenAIRE Graph dataset through </a:t>
            </a:r>
            <a:r>
              <a:rPr lang="el" sz="1600" u="sng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OpenAIRE API</a:t>
            </a:r>
            <a:r>
              <a:rPr lang="el" sz="1600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for your bibliometric analysis.</a:t>
            </a: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697" name="Google Shape;697;p61"/>
          <p:cNvSpPr txBox="1"/>
          <p:nvPr/>
        </p:nvSpPr>
        <p:spPr>
          <a:xfrm>
            <a:off x="4350225" y="3293538"/>
            <a:ext cx="45474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Note: While the dataset is open and free to all, it requires a significant</a:t>
            </a:r>
            <a:endParaRPr sz="11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amount of processing power to handle the entirety of its data. If you don’t possess such capacities, you can access parts of the Graph via the </a:t>
            </a:r>
            <a:r>
              <a:rPr lang="el" sz="1100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Beginner Kits</a:t>
            </a:r>
            <a:r>
              <a:rPr lang="el" sz="11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1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698" name="Google Shape;698;p61"/>
          <p:cNvSpPr txBox="1"/>
          <p:nvPr/>
        </p:nvSpPr>
        <p:spPr>
          <a:xfrm>
            <a:off x="4328025" y="2578413"/>
            <a:ext cx="46953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Download the </a:t>
            </a:r>
            <a:r>
              <a:rPr lang="el" sz="1600" u="sng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Graph dataset</a:t>
            </a:r>
            <a:r>
              <a:rPr lang="el" sz="1600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on </a:t>
            </a:r>
            <a:r>
              <a:rPr lang="el" sz="1600" u="sng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Zenodo</a:t>
            </a:r>
            <a:r>
              <a:rPr lang="el" sz="1600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to</a:t>
            </a: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explore and process bibliometric data</a:t>
            </a: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pic>
        <p:nvPicPr>
          <p:cNvPr id="699" name="Google Shape;699;p6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7600" y="1252725"/>
            <a:ext cx="3936599" cy="2996675"/>
          </a:xfrm>
          <a:prstGeom prst="rect">
            <a:avLst/>
          </a:prstGeom>
          <a:noFill/>
          <a:ln>
            <a:noFill/>
          </a:ln>
        </p:spPr>
      </p:pic>
      <p:sp>
        <p:nvSpPr>
          <p:cNvPr id="700" name="Google Shape;700;p61"/>
          <p:cNvSpPr txBox="1"/>
          <p:nvPr/>
        </p:nvSpPr>
        <p:spPr>
          <a:xfrm>
            <a:off x="4350225" y="1385688"/>
            <a:ext cx="3601500" cy="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 b="1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Do you have technical expertise?</a:t>
            </a: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5" name="Google Shape;705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3"/>
          </a:xfrm>
          <a:prstGeom prst="rect">
            <a:avLst/>
          </a:prstGeom>
          <a:noFill/>
          <a:ln>
            <a:noFill/>
          </a:ln>
        </p:spPr>
      </p:pic>
      <p:sp>
        <p:nvSpPr>
          <p:cNvPr id="706" name="Google Shape;706;p62"/>
          <p:cNvSpPr txBox="1"/>
          <p:nvPr/>
        </p:nvSpPr>
        <p:spPr>
          <a:xfrm>
            <a:off x="4371999" y="744475"/>
            <a:ext cx="3235193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35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Stay in touch</a:t>
            </a:r>
            <a:endParaRPr sz="3500" b="1" dirty="0">
              <a:solidFill>
                <a:schemeClr val="lt1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pic>
        <p:nvPicPr>
          <p:cNvPr id="707" name="Google Shape;707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6350" y="786773"/>
            <a:ext cx="2135726" cy="654300"/>
          </a:xfrm>
          <a:prstGeom prst="rect">
            <a:avLst/>
          </a:prstGeom>
          <a:noFill/>
          <a:ln>
            <a:noFill/>
          </a:ln>
        </p:spPr>
      </p:pic>
      <p:sp>
        <p:nvSpPr>
          <p:cNvPr id="708" name="Google Shape;708;p62"/>
          <p:cNvSpPr/>
          <p:nvPr/>
        </p:nvSpPr>
        <p:spPr>
          <a:xfrm>
            <a:off x="943500" y="1762500"/>
            <a:ext cx="7257000" cy="1162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62"/>
          <p:cNvSpPr/>
          <p:nvPr/>
        </p:nvSpPr>
        <p:spPr>
          <a:xfrm>
            <a:off x="943500" y="3167953"/>
            <a:ext cx="7257000" cy="1162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62"/>
          <p:cNvSpPr txBox="1"/>
          <p:nvPr/>
        </p:nvSpPr>
        <p:spPr>
          <a:xfrm>
            <a:off x="1236125" y="2140950"/>
            <a:ext cx="1163100" cy="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 b="1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Helpdesk</a:t>
            </a:r>
            <a:endParaRPr sz="1800" b="1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711" name="Google Shape;711;p62"/>
          <p:cNvSpPr txBox="1"/>
          <p:nvPr/>
        </p:nvSpPr>
        <p:spPr>
          <a:xfrm>
            <a:off x="1125275" y="3546400"/>
            <a:ext cx="1650900" cy="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 b="1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User Forum</a:t>
            </a:r>
            <a:endParaRPr sz="1800" b="1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cxnSp>
        <p:nvCxnSpPr>
          <p:cNvPr id="712" name="Google Shape;712;p62"/>
          <p:cNvCxnSpPr/>
          <p:nvPr/>
        </p:nvCxnSpPr>
        <p:spPr>
          <a:xfrm>
            <a:off x="2658000" y="1766225"/>
            <a:ext cx="0" cy="1160400"/>
          </a:xfrm>
          <a:prstGeom prst="straightConnector1">
            <a:avLst/>
          </a:prstGeom>
          <a:noFill/>
          <a:ln w="9525" cap="flat" cmpd="sng">
            <a:solidFill>
              <a:srgbClr val="E5394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3" name="Google Shape;713;p62"/>
          <p:cNvCxnSpPr/>
          <p:nvPr/>
        </p:nvCxnSpPr>
        <p:spPr>
          <a:xfrm>
            <a:off x="2658000" y="3162950"/>
            <a:ext cx="0" cy="1175100"/>
          </a:xfrm>
          <a:prstGeom prst="straightConnector1">
            <a:avLst/>
          </a:prstGeom>
          <a:noFill/>
          <a:ln w="9525" cap="flat" cmpd="sng">
            <a:solidFill>
              <a:srgbClr val="E5394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4" name="Google Shape;714;p62"/>
          <p:cNvSpPr txBox="1"/>
          <p:nvPr/>
        </p:nvSpPr>
        <p:spPr>
          <a:xfrm>
            <a:off x="2876700" y="1930800"/>
            <a:ext cx="4895400" cy="2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Your go-to for personalised technical support and service assistance</a:t>
            </a:r>
            <a:endParaRPr sz="12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715" name="Google Shape;715;p62"/>
          <p:cNvSpPr txBox="1"/>
          <p:nvPr/>
        </p:nvSpPr>
        <p:spPr>
          <a:xfrm>
            <a:off x="2876700" y="3204125"/>
            <a:ext cx="4639500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A space for Graph users to discuss functionalities, share insights, </a:t>
            </a:r>
            <a:endParaRPr sz="12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ask questions, and learn together</a:t>
            </a:r>
            <a:endParaRPr sz="12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716" name="Google Shape;716;p62"/>
          <p:cNvSpPr txBox="1"/>
          <p:nvPr/>
        </p:nvSpPr>
        <p:spPr>
          <a:xfrm>
            <a:off x="3296113" y="2430550"/>
            <a:ext cx="2135700" cy="2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 u="sng" dirty="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graph.openaire.eu/helpdesk</a:t>
            </a:r>
            <a:r>
              <a:rPr lang="el" sz="12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2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717" name="Google Shape;717;p62"/>
          <p:cNvSpPr txBox="1"/>
          <p:nvPr/>
        </p:nvSpPr>
        <p:spPr>
          <a:xfrm>
            <a:off x="5981225" y="2430550"/>
            <a:ext cx="1791000" cy="2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 u="sng" dirty="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helpdesk@openaire.eu</a:t>
            </a:r>
            <a:r>
              <a:rPr lang="el" sz="12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2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718" name="Google Shape;718;p62"/>
          <p:cNvSpPr txBox="1"/>
          <p:nvPr/>
        </p:nvSpPr>
        <p:spPr>
          <a:xfrm>
            <a:off x="3394850" y="3833775"/>
            <a:ext cx="2135700" cy="2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 u="sng" dirty="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7"/>
              </a:rPr>
              <a:t>openaire.flarum.cloud </a:t>
            </a:r>
            <a:endParaRPr sz="12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pic>
        <p:nvPicPr>
          <p:cNvPr id="719" name="Google Shape;719;p6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61255" y="2483973"/>
            <a:ext cx="319974" cy="22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0" name="Google Shape;720;p6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953313" y="2376350"/>
            <a:ext cx="298451" cy="332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1" name="Google Shape;721;p6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964145" y="3833787"/>
            <a:ext cx="360150" cy="33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" name="Google Shape;593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70" y="0"/>
            <a:ext cx="9151933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4" name="Google Shape;594;p53"/>
          <p:cNvCxnSpPr/>
          <p:nvPr/>
        </p:nvCxnSpPr>
        <p:spPr>
          <a:xfrm rot="10800000">
            <a:off x="4264125" y="679900"/>
            <a:ext cx="4877400" cy="0"/>
          </a:xfrm>
          <a:prstGeom prst="straightConnector1">
            <a:avLst/>
          </a:prstGeom>
          <a:noFill/>
          <a:ln w="9525" cap="flat" cmpd="sng">
            <a:solidFill>
              <a:srgbClr val="E5394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5" name="Google Shape;595;p53"/>
          <p:cNvSpPr txBox="1"/>
          <p:nvPr/>
        </p:nvSpPr>
        <p:spPr>
          <a:xfrm>
            <a:off x="4264125" y="236500"/>
            <a:ext cx="46482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7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OpenAIRE Graph for </a:t>
            </a:r>
            <a:r>
              <a:rPr lang="el" sz="1700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Open Science Monitoring</a:t>
            </a:r>
            <a:endParaRPr sz="1700" dirty="0">
              <a:solidFill>
                <a:srgbClr val="E53946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pic>
        <p:nvPicPr>
          <p:cNvPr id="596" name="Google Shape;596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600" y="331174"/>
            <a:ext cx="1813375" cy="556325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p53"/>
          <p:cNvSpPr txBox="1"/>
          <p:nvPr/>
        </p:nvSpPr>
        <p:spPr>
          <a:xfrm>
            <a:off x="928650" y="2049750"/>
            <a:ext cx="7286700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20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Access essential data for tracking the adoption of Open Access and Open Science policies across the European Union, as well as within countries and organisations.</a:t>
            </a:r>
            <a:endParaRPr sz="20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2" name="Google Shape;602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70" y="0"/>
            <a:ext cx="915193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Google Shape;603;p54"/>
          <p:cNvSpPr txBox="1"/>
          <p:nvPr/>
        </p:nvSpPr>
        <p:spPr>
          <a:xfrm>
            <a:off x="3173325" y="236500"/>
            <a:ext cx="60966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7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Aggregating Global Knowledge for </a:t>
            </a:r>
            <a:r>
              <a:rPr lang="el" sz="1700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Unprecedented Analyses</a:t>
            </a:r>
            <a:endParaRPr sz="1700" dirty="0">
              <a:solidFill>
                <a:srgbClr val="E53946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pic>
        <p:nvPicPr>
          <p:cNvPr id="604" name="Google Shape;604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600" y="331174"/>
            <a:ext cx="1813375" cy="556325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54"/>
          <p:cNvSpPr txBox="1"/>
          <p:nvPr/>
        </p:nvSpPr>
        <p:spPr>
          <a:xfrm>
            <a:off x="418425" y="1497150"/>
            <a:ext cx="4494000" cy="30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0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The OpenAIRE Graph goes </a:t>
            </a:r>
            <a:r>
              <a:rPr lang="el" sz="2000" b="1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beyond publications</a:t>
            </a:r>
            <a:r>
              <a:rPr lang="el" sz="20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, also including research data, software, and other outputs along with their citations.</a:t>
            </a:r>
            <a:endParaRPr sz="20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cxnSp>
        <p:nvCxnSpPr>
          <p:cNvPr id="606" name="Google Shape;606;p54"/>
          <p:cNvCxnSpPr/>
          <p:nvPr/>
        </p:nvCxnSpPr>
        <p:spPr>
          <a:xfrm rot="10800000">
            <a:off x="3173325" y="678400"/>
            <a:ext cx="5968200" cy="1500"/>
          </a:xfrm>
          <a:prstGeom prst="straightConnector1">
            <a:avLst/>
          </a:prstGeom>
          <a:noFill/>
          <a:ln w="9525" cap="flat" cmpd="sng">
            <a:solidFill>
              <a:srgbClr val="E5394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7" name="Google Shape;607;p54"/>
          <p:cNvSpPr/>
          <p:nvPr/>
        </p:nvSpPr>
        <p:spPr>
          <a:xfrm>
            <a:off x="6159050" y="1982275"/>
            <a:ext cx="1657200" cy="816300"/>
          </a:xfrm>
          <a:prstGeom prst="roundRect">
            <a:avLst>
              <a:gd name="adj" fmla="val 16667"/>
            </a:avLst>
          </a:prstGeom>
          <a:solidFill>
            <a:srgbClr val="E53946"/>
          </a:solidFill>
          <a:ln>
            <a:noFill/>
          </a:ln>
          <a:effectLst>
            <a:outerShdw blurRad="100013" dist="19050" dir="5400000" algn="bl" rotWithShape="0">
              <a:srgbClr val="E53946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b="1">
                <a:solidFill>
                  <a:schemeClr val="lt1"/>
                </a:solidFill>
              </a:rPr>
              <a:t>256 Mi </a:t>
            </a:r>
            <a:br>
              <a:rPr lang="el" b="1">
                <a:solidFill>
                  <a:schemeClr val="lt1"/>
                </a:solidFill>
              </a:rPr>
            </a:br>
            <a:r>
              <a:rPr lang="el" b="1">
                <a:solidFill>
                  <a:schemeClr val="lt1"/>
                </a:solidFill>
              </a:rPr>
              <a:t>Works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608" name="Google Shape;608;p54"/>
          <p:cNvSpPr/>
          <p:nvPr/>
        </p:nvSpPr>
        <p:spPr>
          <a:xfrm>
            <a:off x="6383600" y="2965400"/>
            <a:ext cx="1208100" cy="8163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>
            <a:noFill/>
          </a:ln>
          <a:effectLst>
            <a:outerShdw blurRad="100013" dist="19050" dir="5400000" algn="bl" rotWithShape="0">
              <a:srgbClr val="E53946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 b="1">
                <a:solidFill>
                  <a:srgbClr val="52586D"/>
                </a:solidFill>
              </a:rPr>
              <a:t>363 K </a:t>
            </a:r>
            <a:br>
              <a:rPr lang="el" sz="1300" b="1">
                <a:solidFill>
                  <a:srgbClr val="52586D"/>
                </a:solidFill>
              </a:rPr>
            </a:br>
            <a:r>
              <a:rPr lang="el" sz="1300" b="1">
                <a:solidFill>
                  <a:srgbClr val="52586D"/>
                </a:solidFill>
              </a:rPr>
              <a:t>Software</a:t>
            </a:r>
            <a:endParaRPr sz="1300" b="1">
              <a:solidFill>
                <a:srgbClr val="52586D"/>
              </a:solidFill>
            </a:endParaRPr>
          </a:p>
        </p:txBody>
      </p:sp>
      <p:sp>
        <p:nvSpPr>
          <p:cNvPr id="609" name="Google Shape;609;p54"/>
          <p:cNvSpPr/>
          <p:nvPr/>
        </p:nvSpPr>
        <p:spPr>
          <a:xfrm>
            <a:off x="6159050" y="999150"/>
            <a:ext cx="1657200" cy="816300"/>
          </a:xfrm>
          <a:prstGeom prst="roundRect">
            <a:avLst>
              <a:gd name="adj" fmla="val 16667"/>
            </a:avLst>
          </a:prstGeom>
          <a:solidFill>
            <a:srgbClr val="E53946"/>
          </a:solidFill>
          <a:ln>
            <a:noFill/>
          </a:ln>
          <a:effectLst>
            <a:outerShdw blurRad="100013" dist="19050" dir="5400000" algn="bl" rotWithShape="0">
              <a:srgbClr val="E53946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b="1">
                <a:solidFill>
                  <a:schemeClr val="lt1"/>
                </a:solidFill>
              </a:rPr>
              <a:t>101 K </a:t>
            </a:r>
            <a:br>
              <a:rPr lang="el" b="1">
                <a:solidFill>
                  <a:schemeClr val="lt1"/>
                </a:solidFill>
              </a:rPr>
            </a:br>
            <a:r>
              <a:rPr lang="el" b="1">
                <a:solidFill>
                  <a:schemeClr val="lt1"/>
                </a:solidFill>
              </a:rPr>
              <a:t>Data Sources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610" name="Google Shape;610;p54"/>
          <p:cNvSpPr/>
          <p:nvPr/>
        </p:nvSpPr>
        <p:spPr>
          <a:xfrm>
            <a:off x="6159050" y="3948525"/>
            <a:ext cx="1657200" cy="816300"/>
          </a:xfrm>
          <a:prstGeom prst="roundRect">
            <a:avLst>
              <a:gd name="adj" fmla="val 16667"/>
            </a:avLst>
          </a:prstGeom>
          <a:solidFill>
            <a:srgbClr val="E53946"/>
          </a:solidFill>
          <a:ln>
            <a:noFill/>
          </a:ln>
          <a:effectLst>
            <a:outerShdw blurRad="100013" dist="19050" dir="5400000" algn="bl" rotWithShape="0">
              <a:srgbClr val="E53946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b="1">
                <a:solidFill>
                  <a:schemeClr val="lt1"/>
                </a:solidFill>
              </a:rPr>
              <a:t>2.4 Bi</a:t>
            </a:r>
            <a:endParaRPr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b="1">
                <a:solidFill>
                  <a:schemeClr val="lt1"/>
                </a:solidFill>
              </a:rPr>
              <a:t>Citations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611" name="Google Shape;611;p54"/>
          <p:cNvSpPr/>
          <p:nvPr/>
        </p:nvSpPr>
        <p:spPr>
          <a:xfrm>
            <a:off x="4979175" y="2965400"/>
            <a:ext cx="1208100" cy="8163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>
            <a:noFill/>
          </a:ln>
          <a:effectLst>
            <a:outerShdw blurRad="100013" dist="19050" dir="5400000" algn="bl" rotWithShape="0">
              <a:srgbClr val="E53946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 b="1">
                <a:solidFill>
                  <a:srgbClr val="52586D"/>
                </a:solidFill>
              </a:rPr>
              <a:t>175 Mi Pubs</a:t>
            </a:r>
            <a:endParaRPr sz="1300" b="1">
              <a:solidFill>
                <a:srgbClr val="52586D"/>
              </a:solidFill>
            </a:endParaRPr>
          </a:p>
        </p:txBody>
      </p:sp>
      <p:sp>
        <p:nvSpPr>
          <p:cNvPr id="612" name="Google Shape;612;p54"/>
          <p:cNvSpPr/>
          <p:nvPr/>
        </p:nvSpPr>
        <p:spPr>
          <a:xfrm>
            <a:off x="7788025" y="2965400"/>
            <a:ext cx="1208100" cy="8163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>
            <a:noFill/>
          </a:ln>
          <a:effectLst>
            <a:outerShdw blurRad="100013" dist="19050" dir="5400000" algn="bl" rotWithShape="0">
              <a:srgbClr val="E53946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 b="1">
                <a:solidFill>
                  <a:srgbClr val="52586D"/>
                </a:solidFill>
              </a:rPr>
              <a:t>60 Mi Datasets</a:t>
            </a:r>
            <a:endParaRPr sz="1300" b="1">
              <a:solidFill>
                <a:srgbClr val="52586D"/>
              </a:solidFill>
            </a:endParaRPr>
          </a:p>
        </p:txBody>
      </p:sp>
      <p:sp>
        <p:nvSpPr>
          <p:cNvPr id="613" name="Google Shape;613;p54"/>
          <p:cNvSpPr txBox="1"/>
          <p:nvPr/>
        </p:nvSpPr>
        <p:spPr>
          <a:xfrm>
            <a:off x="307594" y="4764831"/>
            <a:ext cx="8216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000" dirty="0">
                <a:solidFill>
                  <a:srgbClr val="52586D"/>
                </a:solidFill>
              </a:rPr>
              <a:t>*Numbers as of April 2024. View the most recent statistics </a:t>
            </a:r>
            <a:r>
              <a:rPr lang="el" sz="1000" u="sng" dirty="0">
                <a:solidFill>
                  <a:srgbClr val="E53946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l" sz="1000" dirty="0">
                <a:solidFill>
                  <a:srgbClr val="52586D"/>
                </a:solidFill>
              </a:rPr>
              <a:t>.  </a:t>
            </a:r>
            <a:endParaRPr sz="1000" dirty="0">
              <a:solidFill>
                <a:srgbClr val="52586D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" name="Google Shape;618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70" y="0"/>
            <a:ext cx="9151933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9" name="Google Shape;619;p55"/>
          <p:cNvCxnSpPr/>
          <p:nvPr/>
        </p:nvCxnSpPr>
        <p:spPr>
          <a:xfrm rot="10800000">
            <a:off x="4264125" y="679900"/>
            <a:ext cx="4877400" cy="0"/>
          </a:xfrm>
          <a:prstGeom prst="straightConnector1">
            <a:avLst/>
          </a:prstGeom>
          <a:noFill/>
          <a:ln w="9525" cap="flat" cmpd="sng">
            <a:solidFill>
              <a:srgbClr val="E5394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0" name="Google Shape;620;p55"/>
          <p:cNvSpPr txBox="1"/>
          <p:nvPr/>
        </p:nvSpPr>
        <p:spPr>
          <a:xfrm>
            <a:off x="4264125" y="236500"/>
            <a:ext cx="47886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7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An </a:t>
            </a:r>
            <a:r>
              <a:rPr lang="el" sz="1700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Exhaustive </a:t>
            </a:r>
            <a:r>
              <a:rPr lang="el" sz="17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and </a:t>
            </a:r>
            <a:r>
              <a:rPr lang="el" sz="1700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Mappable Dataset</a:t>
            </a:r>
            <a:endParaRPr sz="1700" dirty="0">
              <a:solidFill>
                <a:srgbClr val="E53946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pic>
        <p:nvPicPr>
          <p:cNvPr id="621" name="Google Shape;621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600" y="331174"/>
            <a:ext cx="1813375" cy="556325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p55"/>
          <p:cNvSpPr txBox="1"/>
          <p:nvPr/>
        </p:nvSpPr>
        <p:spPr>
          <a:xfrm>
            <a:off x="367050" y="1353200"/>
            <a:ext cx="8099400" cy="10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000" b="1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Enhanced Accuracy:</a:t>
            </a:r>
            <a:r>
              <a:rPr lang="el" sz="20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 Deduplication prevents citations from being counted multiple times across different versions of the same article, ensuring accurate Open Science reports.</a:t>
            </a:r>
            <a:endParaRPr sz="20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623" name="Google Shape;623;p55"/>
          <p:cNvSpPr txBox="1"/>
          <p:nvPr/>
        </p:nvSpPr>
        <p:spPr>
          <a:xfrm>
            <a:off x="367050" y="2475750"/>
            <a:ext cx="8392800" cy="10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000" b="1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Comprehensive Data Collection:</a:t>
            </a:r>
            <a:r>
              <a:rPr lang="el" sz="20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 We gather information from a multitude of research products beyond just publications, such as datasets and software, to provide a holistic view of the research landscape.</a:t>
            </a:r>
            <a:endParaRPr sz="20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624" name="Google Shape;624;p55"/>
          <p:cNvSpPr txBox="1"/>
          <p:nvPr/>
        </p:nvSpPr>
        <p:spPr>
          <a:xfrm>
            <a:off x="367050" y="3605650"/>
            <a:ext cx="8392800" cy="7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000" b="1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Persistent Identifiers:</a:t>
            </a:r>
            <a:r>
              <a:rPr lang="el" sz="20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 PIDs ensure consistent tracking and monitoring of research products over time.</a:t>
            </a:r>
            <a:endParaRPr sz="20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" name="Google Shape;629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70" y="0"/>
            <a:ext cx="915193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56"/>
          <p:cNvPicPr preferRelativeResize="0"/>
          <p:nvPr/>
        </p:nvPicPr>
        <p:blipFill rotWithShape="1">
          <a:blip r:embed="rId4">
            <a:alphaModFix/>
          </a:blip>
          <a:srcRect r="-130"/>
          <a:stretch/>
        </p:blipFill>
        <p:spPr>
          <a:xfrm rot="2413300">
            <a:off x="4719287" y="1734601"/>
            <a:ext cx="5715203" cy="31427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1" name="Google Shape;631;p56"/>
          <p:cNvCxnSpPr/>
          <p:nvPr/>
        </p:nvCxnSpPr>
        <p:spPr>
          <a:xfrm rot="10800000">
            <a:off x="4264125" y="679900"/>
            <a:ext cx="4877400" cy="0"/>
          </a:xfrm>
          <a:prstGeom prst="straightConnector1">
            <a:avLst/>
          </a:prstGeom>
          <a:noFill/>
          <a:ln w="9525" cap="flat" cmpd="sng">
            <a:solidFill>
              <a:srgbClr val="E5394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2" name="Google Shape;632;p56"/>
          <p:cNvSpPr txBox="1"/>
          <p:nvPr/>
        </p:nvSpPr>
        <p:spPr>
          <a:xfrm>
            <a:off x="4264125" y="236500"/>
            <a:ext cx="47886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7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Harness </a:t>
            </a:r>
            <a:r>
              <a:rPr lang="el" sz="1700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Complete </a:t>
            </a:r>
            <a:r>
              <a:rPr lang="el" sz="17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and </a:t>
            </a:r>
            <a:r>
              <a:rPr lang="el" sz="1700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FAIR Data</a:t>
            </a:r>
            <a:endParaRPr sz="1700" dirty="0">
              <a:solidFill>
                <a:srgbClr val="E53946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pic>
        <p:nvPicPr>
          <p:cNvPr id="633" name="Google Shape;633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7600" y="331174"/>
            <a:ext cx="1813375" cy="556325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p56"/>
          <p:cNvSpPr txBox="1"/>
          <p:nvPr/>
        </p:nvSpPr>
        <p:spPr>
          <a:xfrm>
            <a:off x="367050" y="1353200"/>
            <a:ext cx="4205100" cy="20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000" b="1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FAIR-ness:</a:t>
            </a:r>
            <a:r>
              <a:rPr lang="el" sz="20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 The OpenAIRE Graph by design is FAIR, meaning that it is Findable, Accessible, Interoperable, and Reusable</a:t>
            </a:r>
            <a:endParaRPr sz="20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E53946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000" b="1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Complete Metadata:</a:t>
            </a:r>
            <a:r>
              <a:rPr lang="el" sz="20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 The Graph aims to be as complete as possible, collecting from all sources relevant to science. These include data from big players such as</a:t>
            </a:r>
            <a:endParaRPr sz="20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pic>
        <p:nvPicPr>
          <p:cNvPr id="635" name="Google Shape;635;p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80256" y="2382073"/>
            <a:ext cx="1284632" cy="64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5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58333" y="4467375"/>
            <a:ext cx="1304118" cy="4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56"/>
          <p:cNvPicPr preferRelativeResize="0"/>
          <p:nvPr/>
        </p:nvPicPr>
        <p:blipFill rotWithShape="1">
          <a:blip r:embed="rId8">
            <a:alphaModFix/>
          </a:blip>
          <a:srcRect l="12474" t="21496" r="11184" b="24478"/>
          <a:stretch/>
        </p:blipFill>
        <p:spPr>
          <a:xfrm>
            <a:off x="6391847" y="1279829"/>
            <a:ext cx="1253099" cy="4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5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83324" y="3295097"/>
            <a:ext cx="1147524" cy="3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p5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985875" y="1614975"/>
            <a:ext cx="1066838" cy="64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56"/>
          <p:cNvPicPr preferRelativeResize="0"/>
          <p:nvPr/>
        </p:nvPicPr>
        <p:blipFill rotWithShape="1">
          <a:blip r:embed="rId11">
            <a:alphaModFix/>
          </a:blip>
          <a:srcRect l="4265" t="13131" r="6313" b="55646"/>
          <a:stretch/>
        </p:blipFill>
        <p:spPr>
          <a:xfrm>
            <a:off x="4842101" y="3992497"/>
            <a:ext cx="1813376" cy="474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" name="Google Shape;645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70" y="0"/>
            <a:ext cx="9151933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6" name="Google Shape;646;p57"/>
          <p:cNvCxnSpPr/>
          <p:nvPr/>
        </p:nvCxnSpPr>
        <p:spPr>
          <a:xfrm rot="10800000">
            <a:off x="4264125" y="679900"/>
            <a:ext cx="4877400" cy="0"/>
          </a:xfrm>
          <a:prstGeom prst="straightConnector1">
            <a:avLst/>
          </a:prstGeom>
          <a:noFill/>
          <a:ln w="9525" cap="flat" cmpd="sng">
            <a:solidFill>
              <a:srgbClr val="E5394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7" name="Google Shape;647;p57"/>
          <p:cNvSpPr txBox="1"/>
          <p:nvPr/>
        </p:nvSpPr>
        <p:spPr>
          <a:xfrm>
            <a:off x="4264125" y="236500"/>
            <a:ext cx="47886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7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Get </a:t>
            </a:r>
            <a:r>
              <a:rPr lang="el" sz="1700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Deeper Insights</a:t>
            </a:r>
            <a:r>
              <a:rPr lang="el" sz="17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 into Open Access</a:t>
            </a: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pic>
        <p:nvPicPr>
          <p:cNvPr id="648" name="Google Shape;648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600" y="331174"/>
            <a:ext cx="1813375" cy="556325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Google Shape;649;p57"/>
          <p:cNvSpPr txBox="1"/>
          <p:nvPr/>
        </p:nvSpPr>
        <p:spPr>
          <a:xfrm>
            <a:off x="4150775" y="1242450"/>
            <a:ext cx="4695300" cy="13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700" b="1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Open Access Indicators for Organisations:</a:t>
            </a:r>
            <a:endParaRPr sz="1700" b="1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7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Assign each organisation a percentage value</a:t>
            </a: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7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that represents the proportion of their projects</a:t>
            </a: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7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which are Open Access.</a:t>
            </a: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650" name="Google Shape;650;p57"/>
          <p:cNvSpPr txBox="1"/>
          <p:nvPr/>
        </p:nvSpPr>
        <p:spPr>
          <a:xfrm>
            <a:off x="4150775" y="2880225"/>
            <a:ext cx="4581900" cy="13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700" b="1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Open Access Models Indicators:</a:t>
            </a:r>
            <a:r>
              <a:rPr lang="el" sz="17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 Identify</a:t>
            </a: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7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outputs published under certain Open Access</a:t>
            </a: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7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models (green, bronze, gold, hybrid, or</a:t>
            </a: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7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diamond).</a:t>
            </a:r>
            <a:endParaRPr sz="1700" b="1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pic>
        <p:nvPicPr>
          <p:cNvPr id="651" name="Google Shape;651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14837" y="1351701"/>
            <a:ext cx="1369225" cy="98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18025" y="2880225"/>
            <a:ext cx="2362849" cy="129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7" name="Google Shape;657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70" y="0"/>
            <a:ext cx="9151933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8" name="Google Shape;658;p58"/>
          <p:cNvCxnSpPr/>
          <p:nvPr/>
        </p:nvCxnSpPr>
        <p:spPr>
          <a:xfrm rot="10800000">
            <a:off x="4264125" y="679900"/>
            <a:ext cx="4877400" cy="0"/>
          </a:xfrm>
          <a:prstGeom prst="straightConnector1">
            <a:avLst/>
          </a:prstGeom>
          <a:noFill/>
          <a:ln w="9525" cap="flat" cmpd="sng">
            <a:solidFill>
              <a:srgbClr val="E5394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9" name="Google Shape;659;p58"/>
          <p:cNvSpPr txBox="1"/>
          <p:nvPr/>
        </p:nvSpPr>
        <p:spPr>
          <a:xfrm>
            <a:off x="4264125" y="236500"/>
            <a:ext cx="47886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7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Diverse Monitoring </a:t>
            </a:r>
            <a:r>
              <a:rPr lang="el" sz="1700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Indicators</a:t>
            </a:r>
            <a:endParaRPr sz="1700" dirty="0">
              <a:solidFill>
                <a:srgbClr val="E53946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pic>
        <p:nvPicPr>
          <p:cNvPr id="660" name="Google Shape;660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600" y="331174"/>
            <a:ext cx="1813375" cy="55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200" y="1064700"/>
            <a:ext cx="4174807" cy="39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49150" y="616100"/>
            <a:ext cx="2445448" cy="3057576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Google Shape;663;p58"/>
          <p:cNvSpPr txBox="1"/>
          <p:nvPr/>
        </p:nvSpPr>
        <p:spPr>
          <a:xfrm>
            <a:off x="5431650" y="2571750"/>
            <a:ext cx="3709800" cy="8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0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Other </a:t>
            </a:r>
            <a:r>
              <a:rPr lang="el" sz="2000" b="1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</a:rPr>
              <a:t>indicators </a:t>
            </a:r>
            <a:r>
              <a:rPr lang="el" sz="20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that support Open Science Monitoring</a:t>
            </a:r>
            <a:endParaRPr sz="20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8" name="Google Shape;668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70" y="0"/>
            <a:ext cx="9151933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9" name="Google Shape;669;p59"/>
          <p:cNvCxnSpPr/>
          <p:nvPr/>
        </p:nvCxnSpPr>
        <p:spPr>
          <a:xfrm rot="10800000">
            <a:off x="4264125" y="679900"/>
            <a:ext cx="4877400" cy="0"/>
          </a:xfrm>
          <a:prstGeom prst="straightConnector1">
            <a:avLst/>
          </a:prstGeom>
          <a:noFill/>
          <a:ln w="9525" cap="flat" cmpd="sng">
            <a:solidFill>
              <a:srgbClr val="E5394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0" name="Google Shape;670;p59"/>
          <p:cNvSpPr txBox="1"/>
          <p:nvPr/>
        </p:nvSpPr>
        <p:spPr>
          <a:xfrm>
            <a:off x="4202400" y="236500"/>
            <a:ext cx="47025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7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Use OpenAIRE Graph for OS Monitoring</a:t>
            </a: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pic>
        <p:nvPicPr>
          <p:cNvPr id="671" name="Google Shape;671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600" y="331174"/>
            <a:ext cx="1813375" cy="556325"/>
          </a:xfrm>
          <a:prstGeom prst="rect">
            <a:avLst/>
          </a:prstGeom>
          <a:noFill/>
          <a:ln>
            <a:noFill/>
          </a:ln>
        </p:spPr>
      </p:pic>
      <p:sp>
        <p:nvSpPr>
          <p:cNvPr id="672" name="Google Shape;672;p59"/>
          <p:cNvSpPr txBox="1"/>
          <p:nvPr/>
        </p:nvSpPr>
        <p:spPr>
          <a:xfrm>
            <a:off x="440425" y="1398450"/>
            <a:ext cx="4569900" cy="9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Visualise the Graph’s data on the impact of your</a:t>
            </a: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organisation in the research ecosystem</a:t>
            </a: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via </a:t>
            </a:r>
            <a:r>
              <a:rPr lang="el" sz="1600" u="sng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OpenAIRE MONITOR</a:t>
            </a: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673" name="Google Shape;673;p59"/>
          <p:cNvSpPr txBox="1"/>
          <p:nvPr/>
        </p:nvSpPr>
        <p:spPr>
          <a:xfrm>
            <a:off x="462625" y="2303250"/>
            <a:ext cx="4877400" cy="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… No technical background or powerful computing infrastructure needed!</a:t>
            </a:r>
            <a:endParaRPr sz="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674" name="Google Shape;674;p59"/>
          <p:cNvSpPr txBox="1"/>
          <p:nvPr/>
        </p:nvSpPr>
        <p:spPr>
          <a:xfrm>
            <a:off x="440425" y="2675125"/>
            <a:ext cx="4877400" cy="3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-GB" sz="1600" u="sng" dirty="0">
                <a:solidFill>
                  <a:srgbClr val="E53946"/>
                </a:solidFill>
                <a:latin typeface="Aileron" panose="00000500000000000000" pitchFamily="50" charset="0"/>
                <a:ea typeface="Roboto"/>
                <a:cs typeface="Roboto"/>
                <a:sym typeface="Robot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Irish National Open Access Monitor</a:t>
            </a:r>
            <a:r>
              <a:rPr lang="en-GB" sz="1600" dirty="0">
                <a:solidFill>
                  <a:srgbClr val="E53946"/>
                </a:solidFill>
                <a:latin typeface="Ailer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example.</a:t>
            </a: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675" name="Google Shape;675;p59"/>
          <p:cNvSpPr txBox="1"/>
          <p:nvPr/>
        </p:nvSpPr>
        <p:spPr>
          <a:xfrm>
            <a:off x="440425" y="3097100"/>
            <a:ext cx="4569900" cy="11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Supporting the nation’s shift towards Irish</a:t>
            </a: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scholarly research communication output</a:t>
            </a: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transparency and accessibility, aimed at being</a:t>
            </a: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100% Open Access.</a:t>
            </a: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pic>
        <p:nvPicPr>
          <p:cNvPr id="676" name="Google Shape;676;p5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67550" y="1092375"/>
            <a:ext cx="4776448" cy="4051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1" name="Google Shape;681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70" y="0"/>
            <a:ext cx="9151933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2" name="Google Shape;682;p60"/>
          <p:cNvCxnSpPr/>
          <p:nvPr/>
        </p:nvCxnSpPr>
        <p:spPr>
          <a:xfrm rot="10800000">
            <a:off x="4264125" y="679900"/>
            <a:ext cx="4877400" cy="0"/>
          </a:xfrm>
          <a:prstGeom prst="straightConnector1">
            <a:avLst/>
          </a:prstGeom>
          <a:noFill/>
          <a:ln w="9525" cap="flat" cmpd="sng">
            <a:solidFill>
              <a:srgbClr val="E5394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83" name="Google Shape;683;p60"/>
          <p:cNvSpPr txBox="1"/>
          <p:nvPr/>
        </p:nvSpPr>
        <p:spPr>
          <a:xfrm>
            <a:off x="4202400" y="236500"/>
            <a:ext cx="47025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7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Use OpenAIRE Graph for OS Monitoring</a:t>
            </a: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pic>
        <p:nvPicPr>
          <p:cNvPr id="684" name="Google Shape;684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600" y="331174"/>
            <a:ext cx="1813375" cy="556325"/>
          </a:xfrm>
          <a:prstGeom prst="rect">
            <a:avLst/>
          </a:prstGeom>
          <a:noFill/>
          <a:ln>
            <a:noFill/>
          </a:ln>
        </p:spPr>
      </p:pic>
      <p:sp>
        <p:nvSpPr>
          <p:cNvPr id="685" name="Google Shape;685;p60"/>
          <p:cNvSpPr txBox="1"/>
          <p:nvPr/>
        </p:nvSpPr>
        <p:spPr>
          <a:xfrm>
            <a:off x="440425" y="1819675"/>
            <a:ext cx="4932300" cy="14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Get a bird’s eye view of the European Open Science</a:t>
            </a: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landscape and the uptake of OS in your country.</a:t>
            </a: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Identify gaps, trends, collaboration patterns, and</a:t>
            </a: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weak spots for better informed decision-making,</a:t>
            </a: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6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all with the </a:t>
            </a:r>
            <a:r>
              <a:rPr lang="el" sz="1600" u="sng" dirty="0">
                <a:solidFill>
                  <a:srgbClr val="E53946"/>
                </a:solid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 Science Observatory</a:t>
            </a:r>
            <a:endParaRPr sz="1600" dirty="0">
              <a:solidFill>
                <a:srgbClr val="E53946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686" name="Google Shape;686;p60"/>
          <p:cNvSpPr txBox="1"/>
          <p:nvPr/>
        </p:nvSpPr>
        <p:spPr>
          <a:xfrm>
            <a:off x="462625" y="3303738"/>
            <a:ext cx="3579900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 dirty="0">
                <a:solidFill>
                  <a:srgbClr val="52586D"/>
                </a:solidFill>
                <a:latin typeface="Roboto"/>
                <a:ea typeface="Roboto"/>
                <a:cs typeface="Roboto"/>
                <a:sym typeface="Roboto"/>
              </a:rPr>
              <a:t>… No technical background or powerful computing infrastructure needed!</a:t>
            </a:r>
            <a:endParaRPr sz="700" dirty="0">
              <a:solidFill>
                <a:srgbClr val="52586D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pic>
        <p:nvPicPr>
          <p:cNvPr id="687" name="Google Shape;687;p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21799" y="1595213"/>
            <a:ext cx="3853952" cy="282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555</Words>
  <Application>Microsoft Office PowerPoint</Application>
  <PresentationFormat>On-screen Show (16:9)</PresentationFormat>
  <Paragraphs>68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Roboto</vt:lpstr>
      <vt:lpstr>Aileron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Alane Brunschweiger</cp:lastModifiedBy>
  <cp:revision>2</cp:revision>
  <dcterms:modified xsi:type="dcterms:W3CDTF">2024-05-29T12:24:30Z</dcterms:modified>
</cp:coreProperties>
</file>