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47" r:id="rId5"/>
  </p:sldMasterIdLst>
  <p:notesMasterIdLst>
    <p:notesMasterId r:id="rId29"/>
  </p:notesMasterIdLst>
  <p:handoutMasterIdLst>
    <p:handoutMasterId r:id="rId30"/>
  </p:handoutMasterIdLst>
  <p:sldIdLst>
    <p:sldId id="725" r:id="rId6"/>
    <p:sldId id="317" r:id="rId7"/>
    <p:sldId id="319" r:id="rId8"/>
    <p:sldId id="321" r:id="rId9"/>
    <p:sldId id="266" r:id="rId10"/>
    <p:sldId id="268" r:id="rId11"/>
    <p:sldId id="267" r:id="rId12"/>
    <p:sldId id="876" r:id="rId13"/>
    <p:sldId id="865" r:id="rId14"/>
    <p:sldId id="879" r:id="rId15"/>
    <p:sldId id="878" r:id="rId16"/>
    <p:sldId id="804" r:id="rId17"/>
    <p:sldId id="274" r:id="rId18"/>
    <p:sldId id="275" r:id="rId19"/>
    <p:sldId id="324" r:id="rId20"/>
    <p:sldId id="884" r:id="rId21"/>
    <p:sldId id="328" r:id="rId22"/>
    <p:sldId id="287" r:id="rId23"/>
    <p:sldId id="291" r:id="rId24"/>
    <p:sldId id="867" r:id="rId25"/>
    <p:sldId id="866" r:id="rId26"/>
    <p:sldId id="882" r:id="rId27"/>
    <p:sldId id="854" r:id="rId2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lliroi Mavrantoni" initials="" lastIdx="9" clrIdx="0"/>
  <p:cmAuthor id="2" name="Androniki Pavlidou" initials="AP" lastIdx="3" clrIdx="1">
    <p:extLst>
      <p:ext uri="{19B8F6BF-5375-455C-9EA6-DF929625EA0E}">
        <p15:presenceInfo xmlns:p15="http://schemas.microsoft.com/office/powerpoint/2012/main" userId="S::niki.pavlidou@imis.athena-innovation.gr::3a40346b-cf65-4324-94a9-b4559b7522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A500"/>
    <a:srgbClr val="CB00FF"/>
    <a:srgbClr val="3700FF"/>
    <a:srgbClr val="FF8900"/>
    <a:srgbClr val="0089ED"/>
    <a:srgbClr val="0070F2"/>
    <a:srgbClr val="0078CC"/>
    <a:srgbClr val="003CC2"/>
    <a:srgbClr val="10069F"/>
    <a:srgbClr val="110F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8"/>
    <p:restoredTop sz="95736"/>
  </p:normalViewPr>
  <p:slideViewPr>
    <p:cSldViewPr snapToGrid="0" snapToObjects="1">
      <p:cViewPr varScale="1">
        <p:scale>
          <a:sx n="79" d="100"/>
          <a:sy n="79" d="100"/>
        </p:scale>
        <p:origin x="600" y="90"/>
      </p:cViewPr>
      <p:guideLst/>
    </p:cSldViewPr>
  </p:slideViewPr>
  <p:outlineViewPr>
    <p:cViewPr>
      <p:scale>
        <a:sx n="33" d="100"/>
        <a:sy n="33" d="100"/>
      </p:scale>
      <p:origin x="0" y="-10968"/>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61" d="100"/>
          <a:sy n="161" d="100"/>
        </p:scale>
        <p:origin x="5048"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é Manuel Monteiro Vieira" userId="b7bc3776-1b4c-4736-b236-fdf62a05ce22" providerId="ADAL" clId="{DF3BEB69-C9F7-4103-9A01-8FC1A7359E2A}"/>
    <pc:docChg chg="custSel delSld modSld">
      <pc:chgData name="André Manuel Monteiro Vieira" userId="b7bc3776-1b4c-4736-b236-fdf62a05ce22" providerId="ADAL" clId="{DF3BEB69-C9F7-4103-9A01-8FC1A7359E2A}" dt="2023-07-17T16:28:32.878" v="3" actId="6549"/>
      <pc:docMkLst>
        <pc:docMk/>
      </pc:docMkLst>
      <pc:sldChg chg="modSp mod">
        <pc:chgData name="André Manuel Monteiro Vieira" userId="b7bc3776-1b4c-4736-b236-fdf62a05ce22" providerId="ADAL" clId="{DF3BEB69-C9F7-4103-9A01-8FC1A7359E2A}" dt="2023-07-17T16:28:32.878" v="3" actId="6549"/>
        <pc:sldMkLst>
          <pc:docMk/>
          <pc:sldMk cId="3067646657" sldId="725"/>
        </pc:sldMkLst>
        <pc:spChg chg="mod">
          <ac:chgData name="André Manuel Monteiro Vieira" userId="b7bc3776-1b4c-4736-b236-fdf62a05ce22" providerId="ADAL" clId="{DF3BEB69-C9F7-4103-9A01-8FC1A7359E2A}" dt="2023-07-17T16:28:32.878" v="3" actId="6549"/>
          <ac:spMkLst>
            <pc:docMk/>
            <pc:sldMk cId="3067646657" sldId="725"/>
            <ac:spMk id="8" creationId="{D1662A72-01AB-0344-9402-12D70863EBE1}"/>
          </ac:spMkLst>
        </pc:spChg>
        <pc:spChg chg="mod">
          <ac:chgData name="André Manuel Monteiro Vieira" userId="b7bc3776-1b4c-4736-b236-fdf62a05ce22" providerId="ADAL" clId="{DF3BEB69-C9F7-4103-9A01-8FC1A7359E2A}" dt="2023-07-17T16:28:26.841" v="2" actId="27636"/>
          <ac:spMkLst>
            <pc:docMk/>
            <pc:sldMk cId="3067646657" sldId="725"/>
            <ac:spMk id="9" creationId="{624FA222-5D1E-A04A-991D-393A9F94CAA9}"/>
          </ac:spMkLst>
        </pc:spChg>
      </pc:sldChg>
      <pc:sldChg chg="del">
        <pc:chgData name="André Manuel Monteiro Vieira" userId="b7bc3776-1b4c-4736-b236-fdf62a05ce22" providerId="ADAL" clId="{DF3BEB69-C9F7-4103-9A01-8FC1A7359E2A}" dt="2023-07-17T16:28:20.913" v="0" actId="47"/>
        <pc:sldMkLst>
          <pc:docMk/>
          <pc:sldMk cId="1364291356" sldId="83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F239F5-19E1-724A-8F0B-922E848C9F3F}" type="datetimeFigureOut">
              <a:rPr lang="en-US" smtClean="0"/>
              <a:t>7/17/2023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4F47F3-A4D4-424B-B094-079746893914}" type="slidenum">
              <a:rPr lang="en-US" smtClean="0"/>
              <a:t>‹#›</a:t>
            </a:fld>
            <a:endParaRPr lang="en-US"/>
          </a:p>
        </p:txBody>
      </p:sp>
    </p:spTree>
    <p:extLst>
      <p:ext uri="{BB962C8B-B14F-4D97-AF65-F5344CB8AC3E}">
        <p14:creationId xmlns:p14="http://schemas.microsoft.com/office/powerpoint/2010/main" val="176186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3699768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How do we do it?</a:t>
            </a:r>
          </a:p>
          <a:p>
            <a:r>
              <a:rPr lang="en-IT" dirty="0"/>
              <a:t>The community managers or community curators, access an administration dashboard of the gateway, through which they can configure the criteria of inclusions.</a:t>
            </a:r>
          </a:p>
          <a:p>
            <a:r>
              <a:rPr lang="en-IT" dirty="0"/>
              <a:t>We apply the configuration on the OpenAIRE Research Graph to identify the products of the community and those are made available via the web portal of the gateway, via the OpenAIRE API, and published as json dumps on Zenodo,</a:t>
            </a:r>
          </a:p>
        </p:txBody>
      </p:sp>
      <p:sp>
        <p:nvSpPr>
          <p:cNvPr id="4" name="Slide Number Placeholder 3"/>
          <p:cNvSpPr>
            <a:spLocks noGrp="1"/>
          </p:cNvSpPr>
          <p:nvPr>
            <p:ph type="sldNum" sz="quarter" idx="5"/>
          </p:nvPr>
        </p:nvSpPr>
        <p:spPr/>
        <p:txBody>
          <a:bodyPr/>
          <a:lstStyle/>
          <a:p>
            <a:pPr marL="0" marR="0" lvl="0" indent="0" algn="ctr" defTabSz="547687" rtl="0" eaLnBrk="1" fontAlgn="auto" latinLnBrk="0" hangingPunct="0">
              <a:lnSpc>
                <a:spcPct val="100000"/>
              </a:lnSpc>
              <a:spcBef>
                <a:spcPts val="0"/>
              </a:spcBef>
              <a:spcAft>
                <a:spcPts val="0"/>
              </a:spcAft>
              <a:buClrTx/>
              <a:buSzTx/>
              <a:buFontTx/>
              <a:buNone/>
              <a:tabLst/>
              <a:defRPr/>
            </a:pPr>
            <a:fld id="{EB0F83B3-0C21-BA46-891E-E923391B397A}" type="slidenum">
              <a:rPr kumimoji="0" lang="it-IT" sz="3200" b="0" i="0" u="none" strike="noStrike" kern="0" cap="none" spc="0" normalizeH="0" baseline="0" noProof="0" smtClean="0">
                <a:ln>
                  <a:noFill/>
                </a:ln>
                <a:solidFill>
                  <a:srgbClr val="000000"/>
                </a:solidFill>
                <a:effectLst/>
                <a:uLnTx/>
                <a:uFillTx/>
                <a:latin typeface="Helvetica Light"/>
                <a:ea typeface="+mn-ea"/>
                <a:cs typeface="+mn-cs"/>
                <a:sym typeface="Helvetica Light"/>
              </a:rPr>
              <a:pPr marL="0" marR="0" lvl="0" indent="0" algn="ctr" defTabSz="547687" rtl="0" eaLnBrk="1" fontAlgn="auto" latinLnBrk="0" hangingPunct="0">
                <a:lnSpc>
                  <a:spcPct val="100000"/>
                </a:lnSpc>
                <a:spcBef>
                  <a:spcPts val="0"/>
                </a:spcBef>
                <a:spcAft>
                  <a:spcPts val="0"/>
                </a:spcAft>
                <a:buClrTx/>
                <a:buSzTx/>
                <a:buFontTx/>
                <a:buNone/>
                <a:tabLst/>
                <a:defRPr/>
              </a:pPr>
              <a:t>11</a:t>
            </a:fld>
            <a:endParaRPr kumimoji="0" lang="it-IT" sz="3200" b="0" i="0" u="none" strike="noStrike" kern="0" cap="none" spc="0" normalizeH="0" baseline="0" noProof="0">
              <a:ln>
                <a:noFill/>
              </a:ln>
              <a:solidFill>
                <a:srgbClr val="000000"/>
              </a:solidFill>
              <a:effectLst/>
              <a:uLnTx/>
              <a:uFillTx/>
              <a:latin typeface="Helvetica Light"/>
              <a:ea typeface="+mn-ea"/>
              <a:cs typeface="+mn-cs"/>
              <a:sym typeface="Helvetica Light"/>
            </a:endParaRPr>
          </a:p>
        </p:txBody>
      </p:sp>
    </p:spTree>
    <p:extLst>
      <p:ext uri="{BB962C8B-B14F-4D97-AF65-F5344CB8AC3E}">
        <p14:creationId xmlns:p14="http://schemas.microsoft.com/office/powerpoint/2010/main" val="3781177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The community managers can specify different criteria of inclusion.</a:t>
            </a:r>
          </a:p>
          <a:p>
            <a:r>
              <a:rPr lang="en-IT" dirty="0"/>
              <a:t>They can give a list of keywords, project grants, thematic repositories and journals, thematic Zenodo communities, and organizations.</a:t>
            </a:r>
          </a:p>
          <a:p>
            <a:r>
              <a:rPr lang="en-IT" dirty="0"/>
              <a:t>However, also the simple users of the gateway can contribute to grow the record of the research output of the community, by adding missing products and links between products.</a:t>
            </a:r>
          </a:p>
          <a:p>
            <a:r>
              <a:rPr lang="en-IT" dirty="0"/>
              <a:t>Finally, we have the OpenAIRE algorithms. One is called the propagation algorithm, which basically propagates the fact that a product is relevant for a community from one product to another. For example, if a publication is relevant because of one of the other criteria and it is supplemented by a dataset, then also the dataset is relevant for the community, and so on.</a:t>
            </a:r>
          </a:p>
          <a:p>
            <a:r>
              <a:rPr lang="en-IT" dirty="0"/>
              <a:t>Then we have the full-text mining algorithms, which looks into the abstract and the full-texts of Open Access publications to identify new information that is not explicitely stated in the metadata like links to projects, affiliations, document classificiations, relevant research infrastructures, related data and much more. This is all information that we can exploit to identify products of the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F83B3-0C21-BA46-891E-E923391B397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79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1058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66412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684621-04B6-41F7-9097-3656C061A86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19924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659379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image" Target="../media/image10.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3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3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jp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jp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image" Target="../media/image10.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jp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26.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7.png"/><Relationship Id="rId2" Type="http://schemas.openxmlformats.org/officeDocument/2006/relationships/image" Target="../media/image44.jpeg"/><Relationship Id="rId1" Type="http://schemas.openxmlformats.org/officeDocument/2006/relationships/slideMaster" Target="../slideMasters/slideMaster2.xml"/><Relationship Id="rId6" Type="http://schemas.openxmlformats.org/officeDocument/2006/relationships/image" Target="../media/image11.emf"/><Relationship Id="rId5" Type="http://schemas.openxmlformats.org/officeDocument/2006/relationships/image" Target="../media/image47.png"/><Relationship Id="rId4" Type="http://schemas.openxmlformats.org/officeDocument/2006/relationships/image" Target="../media/image4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emf"/><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4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2.wdp"/><Relationship Id="rId2" Type="http://schemas.openxmlformats.org/officeDocument/2006/relationships/image" Target="../media/image11.emf"/><Relationship Id="rId1" Type="http://schemas.openxmlformats.org/officeDocument/2006/relationships/slideMaster" Target="../slideMasters/slideMaster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svg"/></Relationships>
</file>

<file path=ppt/slideLayouts/_rels/slideLayout5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emf"/><Relationship Id="rId7"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Master" Target="../slideMasters/slideMaster2.xml"/><Relationship Id="rId5" Type="http://schemas.openxmlformats.org/officeDocument/2006/relationships/image" Target="../media/image49.png"/><Relationship Id="rId4" Type="http://schemas.microsoft.com/office/2007/relationships/hdphoto" Target="../media/hdphoto4.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5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4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2.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6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Master" Target="../slideMasters/slideMaster2.xml"/><Relationship Id="rId6" Type="http://schemas.openxmlformats.org/officeDocument/2006/relationships/image" Target="../media/image63.png"/><Relationship Id="rId5" Type="http://schemas.openxmlformats.org/officeDocument/2006/relationships/image" Target="../media/image49.png"/><Relationship Id="rId4" Type="http://schemas.microsoft.com/office/2007/relationships/hdphoto" Target="../media/hdphoto6.wdp"/></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7.png"/><Relationship Id="rId4" Type="http://schemas.openxmlformats.org/officeDocument/2006/relationships/image" Target="../media/image11.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65.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7.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8.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9.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jpeg"/><Relationship Id="rId1" Type="http://schemas.openxmlformats.org/officeDocument/2006/relationships/slideMaster" Target="../slideMasters/slideMaster2.xml"/><Relationship Id="rId5" Type="http://schemas.microsoft.com/office/2007/relationships/hdphoto" Target="../media/hdphoto5.wdp"/><Relationship Id="rId4" Type="http://schemas.openxmlformats.org/officeDocument/2006/relationships/image" Target="../media/image6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 Id="rId5" Type="http://schemas.microsoft.com/office/2007/relationships/hdphoto" Target="../media/hdphoto5.wdp"/><Relationship Id="rId4" Type="http://schemas.openxmlformats.org/officeDocument/2006/relationships/image" Target="../media/image6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2.jpeg"/><Relationship Id="rId1" Type="http://schemas.openxmlformats.org/officeDocument/2006/relationships/slideMaster" Target="../slideMasters/slideMaster2.xml"/><Relationship Id="rId5" Type="http://schemas.microsoft.com/office/2007/relationships/hdphoto" Target="../media/hdphoto7.wdp"/><Relationship Id="rId4" Type="http://schemas.openxmlformats.org/officeDocument/2006/relationships/image" Target="../media/image6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1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1.png"/><Relationship Id="rId1" Type="http://schemas.openxmlformats.org/officeDocument/2006/relationships/slideMaster" Target="../slideMasters/slideMaster2.xml"/><Relationship Id="rId5" Type="http://schemas.microsoft.com/office/2007/relationships/hdphoto" Target="../media/hdphoto8.wdp"/><Relationship Id="rId4" Type="http://schemas.openxmlformats.org/officeDocument/2006/relationships/image" Target="../media/image62.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Master" Target="../slideMasters/slideMaster2.xml"/><Relationship Id="rId4" Type="http://schemas.microsoft.com/office/2007/relationships/hdphoto" Target="../media/hdphoto5.wdp"/></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p:cNvPicPr>
          <p:nvPr userDrawn="1"/>
        </p:nvPicPr>
        <p:blipFill>
          <a:blip r:embed="rId2">
            <a:extLst>
              <a:ext uri="{28A0092B-C50C-407E-A947-70E740481C1C}">
                <a14:useLocalDpi xmlns:a14="http://schemas.microsoft.com/office/drawing/2010/main"/>
              </a:ext>
            </a:extLst>
          </a:blip>
          <a:stretch>
            <a:fillRect/>
          </a:stretch>
        </p:blipFill>
        <p:spPr>
          <a:xfrm>
            <a:off x="-5662" y="-1"/>
            <a:ext cx="16272000" cy="9144001"/>
          </a:xfrm>
          <a:prstGeom prst="rect">
            <a:avLst/>
          </a:prstGeom>
        </p:spPr>
      </p:pic>
    </p:spTree>
    <p:extLst>
      <p:ext uri="{BB962C8B-B14F-4D97-AF65-F5344CB8AC3E}">
        <p14:creationId xmlns:p14="http://schemas.microsoft.com/office/powerpoint/2010/main" val="140893605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4">
    <p:spTree>
      <p:nvGrpSpPr>
        <p:cNvPr id="1" name=""/>
        <p:cNvGrpSpPr/>
        <p:nvPr/>
      </p:nvGrpSpPr>
      <p:grpSpPr>
        <a:xfrm>
          <a:off x="0" y="0"/>
          <a:ext cx="0" cy="0"/>
          <a:chOff x="0" y="0"/>
          <a:chExt cx="0" cy="0"/>
        </a:xfrm>
      </p:grpSpPr>
      <p:pic>
        <p:nvPicPr>
          <p:cNvPr id="10" name="Picture 9" descr="A picture containing circle&#10;&#10;Description automatically generated">
            <a:extLst>
              <a:ext uri="{FF2B5EF4-FFF2-40B4-BE49-F238E27FC236}">
                <a16:creationId xmlns:a16="http://schemas.microsoft.com/office/drawing/2014/main" id="{21013EF6-1C53-1C41-B56E-671C62F2D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6" b="21342"/>
          <a:stretch/>
        </p:blipFill>
        <p:spPr>
          <a:xfrm>
            <a:off x="0" y="-82757"/>
            <a:ext cx="16256000" cy="8083758"/>
          </a:xfrm>
          <a:prstGeom prst="rect">
            <a:avLst/>
          </a:prstGeom>
        </p:spPr>
      </p:pic>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83763"/>
            <a:ext cx="6593411" cy="376237"/>
          </a:xfrm>
        </p:spPr>
        <p:txBody>
          <a:bodyPr>
            <a:normAutofit/>
          </a:bodyPr>
          <a:lstStyle>
            <a:lvl1pPr algn="ctr">
              <a:defRPr sz="1400" b="0" i="0" spc="0">
                <a:solidFill>
                  <a:schemeClr val="bg2">
                    <a:lumMod val="50000"/>
                  </a:schemeClr>
                </a:solidFill>
                <a:latin typeface="+mn-lt"/>
                <a:ea typeface="Helvetica" charset="0"/>
                <a:cs typeface="Helvetica" charset="0"/>
              </a:defRPr>
            </a:lvl1pPr>
          </a:lstStyle>
          <a:p>
            <a:r>
              <a:rPr lang="en-US"/>
              <a:t>OpenAIRE-CONNECT Community Call #4 - 17 Apr 2023</a:t>
            </a:r>
            <a:endParaRPr lang="en-US" dirty="0"/>
          </a:p>
        </p:txBody>
      </p:sp>
      <p:sp>
        <p:nvSpPr>
          <p:cNvPr id="21" name="Rectangle 20">
            <a:extLst>
              <a:ext uri="{FF2B5EF4-FFF2-40B4-BE49-F238E27FC236}">
                <a16:creationId xmlns:a16="http://schemas.microsoft.com/office/drawing/2014/main" id="{6D4F4B4F-63DC-2440-9078-C3838A667D13}"/>
              </a:ext>
            </a:extLst>
          </p:cNvPr>
          <p:cNvSpPr/>
          <p:nvPr userDrawn="1"/>
        </p:nvSpPr>
        <p:spPr>
          <a:xfrm>
            <a:off x="-20782" y="-82757"/>
            <a:ext cx="16302583" cy="8105895"/>
          </a:xfrm>
          <a:prstGeom prst="rect">
            <a:avLst/>
          </a:prstGeom>
          <a:gradFill flip="none" rotWithShape="1">
            <a:gsLst>
              <a:gs pos="3000">
                <a:srgbClr val="3700FF">
                  <a:alpha val="85000"/>
                </a:srgbClr>
              </a:gs>
              <a:gs pos="100000">
                <a:srgbClr val="CB00FF">
                  <a:alpha val="20000"/>
                </a:srgb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pic>
        <p:nvPicPr>
          <p:cNvPr id="28" name="Picture 27">
            <a:extLst>
              <a:ext uri="{FF2B5EF4-FFF2-40B4-BE49-F238E27FC236}">
                <a16:creationId xmlns:a16="http://schemas.microsoft.com/office/drawing/2014/main" id="{67B14D21-2C35-0A48-8292-3B21291A4EC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78DE9D33-E133-DC41-8CFD-B46DDE9723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3239438366"/>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5">
    <p:bg>
      <p:bgPr>
        <a:gradFill>
          <a:gsLst>
            <a:gs pos="0">
              <a:schemeClr val="accent2"/>
            </a:gs>
            <a:gs pos="100000">
              <a:schemeClr val="bg1">
                <a:alpha val="0"/>
                <a:lumMod val="0"/>
                <a:lumOff val="100000"/>
              </a:schemeClr>
            </a:gs>
          </a:gsLst>
          <a:lin ang="5400000" scaled="1"/>
        </a:gradFill>
        <a:effectLst/>
      </p:bgPr>
    </p:bg>
    <p:spTree>
      <p:nvGrpSpPr>
        <p:cNvPr id="1" name=""/>
        <p:cNvGrpSpPr/>
        <p:nvPr/>
      </p:nvGrpSpPr>
      <p:grpSpPr>
        <a:xfrm>
          <a:off x="0" y="0"/>
          <a:ext cx="0" cy="0"/>
          <a:chOff x="0" y="0"/>
          <a:chExt cx="0" cy="0"/>
        </a:xfrm>
      </p:grpSpPr>
      <p:sp>
        <p:nvSpPr>
          <p:cNvPr id="28" name="Rectangle 27"/>
          <p:cNvSpPr/>
          <p:nvPr userDrawn="1"/>
        </p:nvSpPr>
        <p:spPr>
          <a:xfrm>
            <a:off x="0" y="-7144"/>
            <a:ext cx="16256000" cy="7561913"/>
          </a:xfrm>
          <a:prstGeom prst="rect">
            <a:avLst/>
          </a:prstGeom>
          <a:gradFill flip="none" rotWithShape="1">
            <a:gsLst>
              <a:gs pos="0">
                <a:srgbClr val="3700FF"/>
              </a:gs>
              <a:gs pos="100000">
                <a:srgbClr val="CB00FF">
                  <a:lumMod val="70000"/>
                  <a:lumOff val="30000"/>
                  <a:alpha val="21000"/>
                </a:srgbClr>
              </a:gs>
            </a:gsLst>
            <a:lin ang="18900000" scaled="1"/>
            <a:tileRect/>
          </a:gradFill>
          <a:ln w="3175" cap="flat">
            <a:noFill/>
            <a:miter lim="400000"/>
          </a:ln>
          <a:effectLst>
            <a:outerShdw blurRad="25400" dist="12700" dir="5400000" rotWithShape="0">
              <a:schemeClr val="accent2">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ext Placeholder 25"/>
          <p:cNvSpPr>
            <a:spLocks noGrp="1"/>
          </p:cNvSpPr>
          <p:nvPr>
            <p:ph type="body" sz="quarter" idx="10" hasCustomPrompt="1"/>
          </p:nvPr>
        </p:nvSpPr>
        <p:spPr>
          <a:xfrm>
            <a:off x="1502599" y="434716"/>
            <a:ext cx="13959887" cy="3576102"/>
          </a:xfrm>
          <a:prstGeom prst="rect">
            <a:avLst/>
          </a:prstGeom>
        </p:spPr>
        <p:txBody>
          <a:bodyPr wrap="square" lIns="0" tIns="0" rIns="0" bIns="72000" anchor="b" anchorCtr="0">
            <a:normAutofit/>
          </a:bodyPr>
          <a:lstStyle>
            <a:lvl1pPr marL="0" indent="0" algn="r">
              <a:lnSpc>
                <a:spcPts val="9600"/>
              </a:lnSpc>
              <a:spcBef>
                <a:spcPts val="0"/>
              </a:spcBef>
              <a:buNone/>
              <a:defRPr sz="88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2012266" y="4010818"/>
            <a:ext cx="13450220" cy="1345739"/>
          </a:xfrm>
          <a:prstGeom prst="rect">
            <a:avLst/>
          </a:prstGeom>
        </p:spPr>
        <p:txBody>
          <a:bodyPr wrap="square" lIns="0" tIns="72000" rIns="0" bIns="0" anchor="t" anchorCtr="0">
            <a:normAutofit/>
          </a:bodyPr>
          <a:lstStyle>
            <a:lvl1pPr marL="0" indent="0" algn="r">
              <a:spcBef>
                <a:spcPts val="300"/>
              </a:spcBef>
              <a:buNone/>
              <a:defRPr sz="4200" b="0" i="0" spc="-151">
                <a:solidFill>
                  <a:srgbClr val="7030A0"/>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5" name="Text Placeholder 39"/>
          <p:cNvSpPr>
            <a:spLocks noGrp="1"/>
          </p:cNvSpPr>
          <p:nvPr>
            <p:ph type="body" sz="quarter" idx="16" hasCustomPrompt="1"/>
          </p:nvPr>
        </p:nvSpPr>
        <p:spPr>
          <a:xfrm>
            <a:off x="9220983" y="5919029"/>
            <a:ext cx="6241503" cy="382019"/>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p:ph type="body" sz="quarter" idx="17" hasCustomPrompt="1"/>
          </p:nvPr>
        </p:nvSpPr>
        <p:spPr>
          <a:xfrm>
            <a:off x="9220983" y="6300391"/>
            <a:ext cx="6241504" cy="405683"/>
          </a:xfrm>
          <a:prstGeom prst="rect">
            <a:avLst/>
          </a:prstGeom>
          <a:noFill/>
          <a:ln>
            <a:noFill/>
          </a:ln>
        </p:spPr>
        <p:txBody>
          <a:bodyPr vert="horz" wrap="square" lIns="0" tIns="36000" rIns="0" bIns="0" anchor="t" anchorCtr="0">
            <a:normAutofit/>
          </a:bodyPr>
          <a:lstStyle>
            <a:lvl1pPr marL="0" indent="0" algn="r">
              <a:buNone/>
              <a:defRPr sz="2400" b="0" i="0" spc="-150">
                <a:solidFill>
                  <a:schemeClr val="bg1"/>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Footer Placeholder 9"/>
          <p:cNvSpPr>
            <a:spLocks noGrp="1"/>
          </p:cNvSpPr>
          <p:nvPr>
            <p:ph type="ftr" sz="quarter" idx="18"/>
          </p:nvPr>
        </p:nvSpPr>
        <p:spPr>
          <a:xfrm>
            <a:off x="4831589" y="8449897"/>
            <a:ext cx="6593411" cy="376237"/>
          </a:xfrm>
        </p:spPr>
        <p:txBody>
          <a:bodyPr>
            <a:normAutofit/>
          </a:bodyPr>
          <a:lstStyle>
            <a:lvl1pPr algn="ctr">
              <a:defRPr sz="1400" b="0" i="0" spc="0">
                <a:solidFill>
                  <a:schemeClr val="bg2">
                    <a:lumMod val="50000"/>
                  </a:schemeClr>
                </a:solidFill>
                <a:latin typeface="+mn-lt"/>
                <a:ea typeface="Open Sans Light" charset="0"/>
                <a:cs typeface="Open Sans Light" charset="0"/>
              </a:defRPr>
            </a:lvl1pPr>
          </a:lstStyle>
          <a:p>
            <a:r>
              <a:rPr lang="en-US"/>
              <a:t>OpenAIRE-CONNECT Community Call #4 - 17 Apr 2023</a:t>
            </a:r>
            <a:endParaRPr lang="en-US" dirty="0"/>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24879" y="8496329"/>
            <a:ext cx="703862" cy="252000"/>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32936" y="8459262"/>
            <a:ext cx="432001" cy="360000"/>
          </a:xfrm>
          <a:prstGeom prst="rect">
            <a:avLst/>
          </a:prstGeom>
          <a:noFill/>
        </p:spPr>
      </p:pic>
      <p:sp>
        <p:nvSpPr>
          <p:cNvPr id="22"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pic>
        <p:nvPicPr>
          <p:cNvPr id="14" name="Picture 13">
            <a:extLst>
              <a:ext uri="{FF2B5EF4-FFF2-40B4-BE49-F238E27FC236}">
                <a16:creationId xmlns:a16="http://schemas.microsoft.com/office/drawing/2014/main" id="{364AC17A-44FB-CE41-877D-4AB9567E409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A2B19DC5-449A-0E41-840B-0D9C07F4A98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62644239"/>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4834" y="0"/>
            <a:ext cx="14210569" cy="8004547"/>
          </a:xfrm>
          <a:prstGeom prst="rect">
            <a:avLst/>
          </a:prstGeom>
          <a:effectLst>
            <a:outerShdw blurRad="50800" dist="50800" dir="5400000" algn="ctr" rotWithShape="0">
              <a:schemeClr val="bg1"/>
            </a:outerShdw>
          </a:effectLst>
        </p:spPr>
      </p:pic>
      <p:sp>
        <p:nvSpPr>
          <p:cNvPr id="17" name="Text Placeholder 25"/>
          <p:cNvSpPr>
            <a:spLocks noGrp="1"/>
          </p:cNvSpPr>
          <p:nvPr>
            <p:ph type="body" sz="quarter" idx="10" hasCustomPrompt="1"/>
          </p:nvPr>
        </p:nvSpPr>
        <p:spPr>
          <a:xfrm>
            <a:off x="2667001" y="792163"/>
            <a:ext cx="12795486" cy="850641"/>
          </a:xfrm>
          <a:prstGeom prst="rect">
            <a:avLst/>
          </a:prstGeom>
        </p:spPr>
        <p:txBody>
          <a:bodyPr wrap="square" lIns="0" tIns="0" rIns="0" bIns="0" anchor="ctr" anchorCtr="0">
            <a:normAutofit/>
          </a:bodyPr>
          <a:lstStyle>
            <a:lvl1pPr marL="0" indent="0" algn="r">
              <a:lnSpc>
                <a:spcPts val="6640"/>
              </a:lnSpc>
              <a:spcBef>
                <a:spcPts val="0"/>
              </a:spcBef>
              <a:buNone/>
              <a:defRPr sz="60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CONTENTS</a:t>
            </a:r>
          </a:p>
        </p:txBody>
      </p:sp>
      <p:sp>
        <p:nvSpPr>
          <p:cNvPr id="20" name="Text Placeholder 19"/>
          <p:cNvSpPr>
            <a:spLocks noGrp="1"/>
          </p:cNvSpPr>
          <p:nvPr>
            <p:ph type="body" sz="quarter" idx="19" hasCustomPrompt="1"/>
          </p:nvPr>
        </p:nvSpPr>
        <p:spPr>
          <a:xfrm>
            <a:off x="2667001" y="2032435"/>
            <a:ext cx="12795486" cy="5384365"/>
          </a:xfrm>
          <a:prstGeom prst="rect">
            <a:avLst/>
          </a:prstGeom>
        </p:spPr>
        <p:txBody>
          <a:bodyPr lIns="0" tIns="0" rIns="0" bIns="0">
            <a:normAutofit/>
          </a:bodyPr>
          <a:lstStyle>
            <a:lvl1pPr marL="0" marR="0" indent="0" algn="r" defTabSz="547673" rtl="0" eaLnBrk="1" fontAlgn="auto" latinLnBrk="0" hangingPunct="1">
              <a:lnSpc>
                <a:spcPct val="100000"/>
              </a:lnSpc>
              <a:spcBef>
                <a:spcPts val="300"/>
              </a:spcBef>
              <a:spcAft>
                <a:spcPts val="0"/>
              </a:spcAft>
              <a:buClrTx/>
              <a:buSzPct val="75000"/>
              <a:buFontTx/>
              <a:buNone/>
              <a:tabLst/>
              <a:defRPr sz="4000" b="0" i="0" spc="-151" baseline="0">
                <a:solidFill>
                  <a:srgbClr val="4687E6"/>
                </a:solidFill>
                <a:latin typeface="Helvetica" charset="0"/>
                <a:ea typeface="Helvetica" charset="0"/>
                <a:cs typeface="Helvetica" charset="0"/>
              </a:defRPr>
            </a:lvl1pPr>
            <a:lvl2pPr marL="444489" indent="0" algn="r">
              <a:spcBef>
                <a:spcPts val="300"/>
              </a:spcBef>
              <a:buNone/>
              <a:defRPr sz="4800" b="1" spc="-151">
                <a:latin typeface="Open Sans" charset="0"/>
                <a:ea typeface="Open Sans" charset="0"/>
                <a:cs typeface="Open Sans" charset="0"/>
              </a:defRPr>
            </a:lvl2pPr>
            <a:lvl3pPr marL="888978" indent="0" algn="r">
              <a:spcBef>
                <a:spcPts val="300"/>
              </a:spcBef>
              <a:buNone/>
              <a:defRPr sz="4800" b="1" spc="-151">
                <a:latin typeface="Open Sans" charset="0"/>
                <a:ea typeface="Open Sans" charset="0"/>
                <a:cs typeface="Open Sans" charset="0"/>
              </a:defRPr>
            </a:lvl3pPr>
            <a:lvl4pPr marL="1333467" indent="0" algn="r">
              <a:spcBef>
                <a:spcPts val="300"/>
              </a:spcBef>
              <a:buNone/>
              <a:defRPr sz="4800" b="1" spc="-151">
                <a:latin typeface="Open Sans" charset="0"/>
                <a:ea typeface="Open Sans" charset="0"/>
                <a:cs typeface="Open Sans" charset="0"/>
              </a:defRPr>
            </a:lvl4pPr>
            <a:lvl5pPr marL="1777956" indent="0" algn="r">
              <a:spcBef>
                <a:spcPts val="300"/>
              </a:spcBef>
              <a:buNone/>
              <a:defRPr sz="4800" b="1" spc="-151">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err="1"/>
              <a:t>Consectetuer</a:t>
            </a:r>
            <a:r>
              <a:rPr lang="en-US" dirty="0"/>
              <a:t> </a:t>
            </a:r>
            <a:r>
              <a:rPr lang="en-US" dirty="0" err="1"/>
              <a:t>elit</a:t>
            </a:r>
            <a:r>
              <a:rPr lang="en-US" dirty="0"/>
              <a:t> - </a:t>
            </a:r>
          </a:p>
          <a:p>
            <a:pPr lvl="0"/>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lvl="0"/>
            <a:r>
              <a:rPr lang="en-US" dirty="0" err="1"/>
              <a:t>Ut</a:t>
            </a:r>
            <a:r>
              <a:rPr lang="en-US" dirty="0"/>
              <a:t> </a:t>
            </a:r>
            <a:r>
              <a:rPr lang="en-US" dirty="0" err="1"/>
              <a:t>enim</a:t>
            </a:r>
            <a:r>
              <a:rPr lang="en-US" dirty="0"/>
              <a:t> ad minima </a:t>
            </a:r>
            <a:r>
              <a:rPr lang="en-US" dirty="0" err="1"/>
              <a:t>veniam</a:t>
            </a:r>
            <a:r>
              <a:rPr lang="en-US" dirty="0"/>
              <a:t>, </a:t>
            </a:r>
            <a:r>
              <a:rPr lang="en-US" dirty="0" err="1"/>
              <a:t>quis</a:t>
            </a:r>
            <a:r>
              <a:rPr lang="en-US" dirty="0"/>
              <a:t> nostrum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Lorem</a:t>
            </a:r>
            <a:r>
              <a:rPr lang="en-US" dirty="0"/>
              <a:t> </a:t>
            </a:r>
            <a:r>
              <a:rPr lang="en-US" dirty="0" err="1"/>
              <a:t>ipsum</a:t>
            </a:r>
            <a:r>
              <a:rPr lang="en-US" dirty="0"/>
              <a:t> dolor sit </a:t>
            </a:r>
            <a:r>
              <a:rPr lang="en-US" dirty="0" err="1"/>
              <a:t>amet</a:t>
            </a:r>
            <a:r>
              <a:rPr lang="en-US" dirty="0"/>
              <a:t> -</a:t>
            </a:r>
            <a:endParaRPr lang="el-GR" dirty="0"/>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Neque</a:t>
            </a:r>
            <a:r>
              <a:rPr lang="en-US" dirty="0"/>
              <a:t> </a:t>
            </a:r>
            <a:r>
              <a:rPr lang="en-US" dirty="0" err="1"/>
              <a:t>veniam</a:t>
            </a:r>
            <a:r>
              <a:rPr lang="en-US" dirty="0"/>
              <a:t>, </a:t>
            </a:r>
            <a:r>
              <a:rPr lang="en-US" dirty="0" err="1"/>
              <a:t>porro</a:t>
            </a:r>
            <a:r>
              <a:rPr lang="en-US" dirty="0"/>
              <a:t> </a:t>
            </a:r>
            <a:r>
              <a:rPr lang="en-US" dirty="0" err="1"/>
              <a:t>est</a:t>
            </a:r>
            <a:r>
              <a:rPr lang="en-US" dirty="0"/>
              <a:t> sit -</a:t>
            </a:r>
          </a:p>
        </p:txBody>
      </p:sp>
      <p:sp>
        <p:nvSpPr>
          <p:cNvPr id="11"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OpenAIRE-CONNECT Community Call #4 - 17 Apr 2023</a:t>
            </a:r>
            <a:endParaRPr lang="en-US" dirty="0"/>
          </a:p>
        </p:txBody>
      </p:sp>
      <p:sp>
        <p:nvSpPr>
          <p:cNvPr id="10"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400">
                <a:solidFill>
                  <a:schemeClr val="tx1">
                    <a:tint val="75000"/>
                  </a:schemeClr>
                </a:solidFill>
                <a:latin typeface="+mn-lt"/>
                <a:ea typeface="Calibri" charset="0"/>
                <a:cs typeface="Calibri" charset="0"/>
              </a:defRPr>
            </a:lvl1pPr>
          </a:lstStyle>
          <a:p>
            <a:fld id="{CA77D4BE-F539-D04A-8CB9-4B543B2D7FFD}" type="slidenum">
              <a:rPr lang="en-GB" smtClean="0"/>
              <a:pPr/>
              <a:t>‹#›</a:t>
            </a:fld>
            <a:endParaRPr lang="en-GB"/>
          </a:p>
        </p:txBody>
      </p:sp>
      <p:pic>
        <p:nvPicPr>
          <p:cNvPr id="9" name="Picture 8">
            <a:extLst>
              <a:ext uri="{FF2B5EF4-FFF2-40B4-BE49-F238E27FC236}">
                <a16:creationId xmlns:a16="http://schemas.microsoft.com/office/drawing/2014/main" id="{87364923-8168-9F49-AD73-E8D70A89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51DE8E0F-58AE-7144-B874-4C28329473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1827306834"/>
      </p:ext>
    </p:extLst>
  </p:cSld>
  <p:clrMapOvr>
    <a:masterClrMapping/>
  </p:clrMapOvr>
  <p:transition spd="med"/>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949574-3D4D-4D44-AAE1-455AB84EFEDD}"/>
              </a:ext>
            </a:extLst>
          </p:cNvPr>
          <p:cNvSpPr/>
          <p:nvPr userDrawn="1"/>
        </p:nvSpPr>
        <p:spPr>
          <a:xfrm>
            <a:off x="0" y="-56436"/>
            <a:ext cx="16302583" cy="8105895"/>
          </a:xfrm>
          <a:prstGeom prst="rect">
            <a:avLst/>
          </a:prstGeom>
          <a:gradFill flip="none" rotWithShape="1">
            <a:gsLst>
              <a:gs pos="3000">
                <a:srgbClr val="3700FF"/>
              </a:gs>
              <a:gs pos="100000">
                <a:srgbClr val="CB00FF">
                  <a:alpha val="72000"/>
                </a:srgbClr>
              </a:gs>
            </a:gsLst>
            <a:lin ang="189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3" name="Text Placeholder 25"/>
          <p:cNvSpPr>
            <a:spLocks noGrp="1"/>
          </p:cNvSpPr>
          <p:nvPr>
            <p:ph type="body" sz="quarter" idx="10" hasCustomPrompt="1"/>
          </p:nvPr>
        </p:nvSpPr>
        <p:spPr>
          <a:xfrm>
            <a:off x="1354655" y="1783830"/>
            <a:ext cx="13545568" cy="5576340"/>
          </a:xfrm>
          <a:prstGeom prst="rect">
            <a:avLst/>
          </a:prstGeom>
        </p:spPr>
        <p:txBody>
          <a:bodyPr wrap="square" lIns="0" tIns="0" rIns="0" bIns="0" anchor="ctr" anchorCtr="1">
            <a:normAutofit/>
          </a:bodyPr>
          <a:lstStyle>
            <a:lvl1pPr marL="0" indent="0" algn="ctr">
              <a:lnSpc>
                <a:spcPct val="100000"/>
              </a:lnSpc>
              <a:spcBef>
                <a:spcPts val="0"/>
              </a:spcBef>
              <a:buNone/>
              <a:defRPr sz="115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CHAPTER</a:t>
            </a:r>
          </a:p>
        </p:txBody>
      </p:sp>
      <p:sp>
        <p:nvSpPr>
          <p:cNvPr id="25" name="Rectangle 24"/>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15"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4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pic>
        <p:nvPicPr>
          <p:cNvPr id="11" name="Picture 10">
            <a:extLst>
              <a:ext uri="{FF2B5EF4-FFF2-40B4-BE49-F238E27FC236}">
                <a16:creationId xmlns:a16="http://schemas.microsoft.com/office/drawing/2014/main" id="{DF87F3EF-F91F-7343-8315-3A1B7B377B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6" name="Picture 15" descr="Logo&#10;&#10;Description automatically generated with medium confidence">
            <a:extLst>
              <a:ext uri="{FF2B5EF4-FFF2-40B4-BE49-F238E27FC236}">
                <a16:creationId xmlns:a16="http://schemas.microsoft.com/office/drawing/2014/main" id="{4E134721-211D-EA41-90A0-8C46A4086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18416181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22543" y="0"/>
            <a:ext cx="16233457" cy="9144000"/>
          </a:xfrm>
          <a:prstGeom prst="rect">
            <a:avLst/>
          </a:prstGeom>
        </p:spPr>
      </p:pic>
      <p:sp>
        <p:nvSpPr>
          <p:cNvPr id="30" name="Text Placeholder 15"/>
          <p:cNvSpPr>
            <a:spLocks noGrp="1"/>
          </p:cNvSpPr>
          <p:nvPr>
            <p:ph type="body" sz="quarter" idx="21" hasCustomPrompt="1"/>
          </p:nvPr>
        </p:nvSpPr>
        <p:spPr>
          <a:xfrm>
            <a:off x="723900" y="792163"/>
            <a:ext cx="12872179" cy="609600"/>
          </a:xfrm>
          <a:prstGeom prst="rect">
            <a:avLst/>
          </a:prstGeom>
        </p:spPr>
        <p:txBody>
          <a:bodyPr lIns="0" tIns="0" rIns="0" bIns="0" anchor="ctr" anchorCtr="0">
            <a:normAutofit/>
          </a:bodyPr>
          <a:lstStyle>
            <a:lvl1pPr marL="0" indent="0">
              <a:buNone/>
              <a:defRPr sz="4800" b="1" i="0" spc="-151" baseline="0">
                <a:solidFill>
                  <a:schemeClr val="accent2"/>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Light Blue Title.</a:t>
            </a:r>
          </a:p>
        </p:txBody>
      </p:sp>
      <p:sp>
        <p:nvSpPr>
          <p:cNvPr id="31" name="Text Placeholder 15"/>
          <p:cNvSpPr>
            <a:spLocks noGrp="1"/>
          </p:cNvSpPr>
          <p:nvPr>
            <p:ph type="body" sz="quarter" idx="22" hasCustomPrompt="1"/>
          </p:nvPr>
        </p:nvSpPr>
        <p:spPr>
          <a:xfrm>
            <a:off x="723900" y="1412763"/>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9" name="Text Placeholder 15"/>
          <p:cNvSpPr>
            <a:spLocks noGrp="1"/>
          </p:cNvSpPr>
          <p:nvPr>
            <p:ph type="body" sz="quarter" idx="25" hasCustomPrompt="1"/>
          </p:nvPr>
        </p:nvSpPr>
        <p:spPr>
          <a:xfrm>
            <a:off x="723900" y="2306964"/>
            <a:ext cx="12872179" cy="609600"/>
          </a:xfrm>
          <a:prstGeom prst="rect">
            <a:avLst/>
          </a:prstGeom>
        </p:spPr>
        <p:txBody>
          <a:bodyPr lIns="0" tIns="0" rIns="0" bIns="0" anchor="ctr" anchorCtr="0">
            <a:normAutofit/>
          </a:bodyPr>
          <a:lstStyle>
            <a:lvl1pPr marL="0" indent="0">
              <a:buNone/>
              <a:defRPr sz="4800" b="1" i="0" spc="-151" baseline="0">
                <a:solidFill>
                  <a:schemeClr val="accent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Dark Blue Title.</a:t>
            </a:r>
          </a:p>
        </p:txBody>
      </p:sp>
      <p:sp>
        <p:nvSpPr>
          <p:cNvPr id="20" name="Text Placeholder 15"/>
          <p:cNvSpPr>
            <a:spLocks noGrp="1"/>
          </p:cNvSpPr>
          <p:nvPr>
            <p:ph type="body" sz="quarter" idx="26" hasCustomPrompt="1"/>
          </p:nvPr>
        </p:nvSpPr>
        <p:spPr>
          <a:xfrm>
            <a:off x="723900" y="3799765"/>
            <a:ext cx="12872179" cy="609600"/>
          </a:xfrm>
          <a:prstGeom prst="rect">
            <a:avLst/>
          </a:prstGeom>
        </p:spPr>
        <p:txBody>
          <a:bodyPr lIns="0" tIns="0" rIns="0" bIns="0" anchor="ctr" anchorCtr="0">
            <a:noAutofit/>
          </a:bodyPr>
          <a:lstStyle>
            <a:lvl1pPr marL="0" indent="0">
              <a:buNone/>
              <a:defRPr sz="4800" b="1" i="0" spc="-151" baseline="0">
                <a:solidFill>
                  <a:schemeClr val="accent6"/>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Red Title.</a:t>
            </a:r>
          </a:p>
        </p:txBody>
      </p:sp>
      <p:sp>
        <p:nvSpPr>
          <p:cNvPr id="40" name="Text Placeholder 15"/>
          <p:cNvSpPr>
            <a:spLocks noGrp="1"/>
          </p:cNvSpPr>
          <p:nvPr>
            <p:ph type="body" sz="quarter" idx="27" hasCustomPrompt="1"/>
          </p:nvPr>
        </p:nvSpPr>
        <p:spPr>
          <a:xfrm>
            <a:off x="723900" y="2916564"/>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42" name="Text Placeholder 15"/>
          <p:cNvSpPr>
            <a:spLocks noGrp="1"/>
          </p:cNvSpPr>
          <p:nvPr>
            <p:ph type="body" sz="quarter" idx="28" hasCustomPrompt="1"/>
          </p:nvPr>
        </p:nvSpPr>
        <p:spPr>
          <a:xfrm>
            <a:off x="723900" y="4414127"/>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1"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2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4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4" name="Picture 13">
            <a:extLst>
              <a:ext uri="{FF2B5EF4-FFF2-40B4-BE49-F238E27FC236}">
                <a16:creationId xmlns:a16="http://schemas.microsoft.com/office/drawing/2014/main" id="{6E45329D-1047-8E4B-8AC6-00A39040DF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id="{F2529127-9AA3-0549-ADB8-B6ADD74276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20777126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 typeface="Arial" charset="0"/>
              <a:buChar char="•"/>
              <a:defRPr sz="4400" b="1" i="0" spc="-100" baseline="0">
                <a:solidFill>
                  <a:schemeClr val="tx2"/>
                </a:solidFill>
                <a:latin typeface="Helvetica" charset="0"/>
                <a:ea typeface="Helvetica" charset="0"/>
                <a:cs typeface="Helvetica" charset="0"/>
              </a:defRPr>
            </a:lvl1pPr>
            <a:lvl2pPr>
              <a:lnSpc>
                <a:spcPct val="100000"/>
              </a:lnSpc>
              <a:spcBef>
                <a:spcPts val="1200"/>
              </a:spcBef>
              <a:buClr>
                <a:srgbClr val="4687E6"/>
              </a:buClr>
              <a:buSzPct val="85000"/>
              <a:defRPr sz="3200" b="0" i="0" spc="-100" baseline="0">
                <a:solidFill>
                  <a:schemeClr val="tx1">
                    <a:lumMod val="75000"/>
                    <a:lumOff val="25000"/>
                  </a:schemeClr>
                </a:solidFill>
                <a:latin typeface="Helvetica" charset="0"/>
                <a:ea typeface="Helvetica" charset="0"/>
                <a:cs typeface="Helvetica" charset="0"/>
              </a:defRPr>
            </a:lvl2pPr>
            <a:lvl3pPr>
              <a:lnSpc>
                <a:spcPct val="100000"/>
              </a:lnSpc>
              <a:spcBef>
                <a:spcPts val="1200"/>
              </a:spcBef>
              <a:buClr>
                <a:schemeClr val="accent6"/>
              </a:buClr>
              <a:buSzPct val="85000"/>
              <a:defRPr sz="3000" b="0" i="0" spc="-100" baseline="0">
                <a:solidFill>
                  <a:srgbClr val="0070C0"/>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9"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10"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2" name="Picture 11">
            <a:extLst>
              <a:ext uri="{FF2B5EF4-FFF2-40B4-BE49-F238E27FC236}">
                <a16:creationId xmlns:a16="http://schemas.microsoft.com/office/drawing/2014/main" id="{3441B469-3A16-C44A-A83E-0B93235EAD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187CCA1C-3A73-274D-8DDB-87C5C47730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16256000" cy="9156698"/>
          </a:xfrm>
          <a:prstGeom prst="rect">
            <a:avLst/>
          </a:prstGeom>
        </p:spPr>
      </p:pic>
      <p:sp>
        <p:nvSpPr>
          <p:cNvPr id="8" name="Text Placeholder 25"/>
          <p:cNvSpPr>
            <a:spLocks noGrp="1"/>
          </p:cNvSpPr>
          <p:nvPr>
            <p:ph type="body" sz="quarter" idx="11" hasCustomPrompt="1"/>
          </p:nvPr>
        </p:nvSpPr>
        <p:spPr>
          <a:xfrm>
            <a:off x="2269067" y="792163"/>
            <a:ext cx="11751733" cy="7502312"/>
          </a:xfrm>
          <a:prstGeom prst="rect">
            <a:avLst/>
          </a:prstGeom>
        </p:spPr>
        <p:txBody>
          <a:bodyPr wrap="square" lIns="0" tIns="0" rIns="0" bIns="0" anchor="ctr" anchorCtr="1">
            <a:normAutofit/>
          </a:bodyPr>
          <a:lstStyle>
            <a:lvl1pPr marL="0" indent="0" algn="ctr">
              <a:lnSpc>
                <a:spcPct val="85000"/>
              </a:lnSpc>
              <a:spcBef>
                <a:spcPts val="0"/>
              </a:spcBef>
              <a:buNone/>
              <a:defRPr sz="11500" b="1" i="0" spc="-300" baseline="0">
                <a:solidFill>
                  <a:schemeClr val="accent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2. LOREM IPSUM CHAPTER </a:t>
            </a:r>
          </a:p>
        </p:txBody>
      </p:sp>
    </p:spTree>
    <p:extLst>
      <p:ext uri="{BB962C8B-B14F-4D97-AF65-F5344CB8AC3E}">
        <p14:creationId xmlns:p14="http://schemas.microsoft.com/office/powerpoint/2010/main" val="53926452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 y="0"/>
            <a:ext cx="16233457" cy="9144000"/>
          </a:xfrm>
          <a:prstGeom prst="rect">
            <a:avLst/>
          </a:prstGeom>
        </p:spPr>
      </p:pic>
      <p:sp>
        <p:nvSpPr>
          <p:cNvPr id="30" name="Text Placeholder 15"/>
          <p:cNvSpPr>
            <a:spLocks noGrp="1"/>
          </p:cNvSpPr>
          <p:nvPr>
            <p:ph type="body" sz="quarter" idx="21" hasCustomPrompt="1"/>
          </p:nvPr>
        </p:nvSpPr>
        <p:spPr>
          <a:xfrm>
            <a:off x="723900" y="508000"/>
            <a:ext cx="12872179" cy="1244437"/>
          </a:xfrm>
          <a:prstGeom prst="rect">
            <a:avLst/>
          </a:prstGeom>
        </p:spPr>
        <p:txBody>
          <a:bodyPr lIns="0" tIns="0" rIns="0" bIns="0" anchor="ctr" anchorCtr="0">
            <a:normAutofit/>
          </a:bodyPr>
          <a:lstStyle>
            <a:lvl1pPr marL="0" indent="0">
              <a:buNone/>
              <a:defRPr sz="4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723900" y="1752437"/>
            <a:ext cx="13381038" cy="5650996"/>
          </a:xfrm>
          <a:prstGeom prst="rect">
            <a:avLst/>
          </a:prstGeom>
        </p:spPr>
        <p:txBody>
          <a:bodyPr lIns="0" tIns="180000" rIns="0" bIns="180000" numCol="2"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7373823" y="4233946"/>
            <a:ext cx="10269600" cy="2398426"/>
          </a:xfrm>
          <a:prstGeom prst="roundRect">
            <a:avLst>
              <a:gd name="adj" fmla="val 50000"/>
            </a:avLst>
          </a:prstGeom>
          <a:solidFill>
            <a:srgbClr val="CB00FF"/>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8097097" y="4523343"/>
            <a:ext cx="7327781"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18"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1" name="Picture 10">
            <a:extLst>
              <a:ext uri="{FF2B5EF4-FFF2-40B4-BE49-F238E27FC236}">
                <a16:creationId xmlns:a16="http://schemas.microsoft.com/office/drawing/2014/main" id="{E11777D6-26AD-F44E-A5E5-CE4D92BB2B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id="{66935C9B-A2A6-724E-8BF2-366CCE6518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262893262"/>
      </p:ext>
    </p:extLst>
  </p:cSld>
  <p:clrMapOvr>
    <a:masterClrMapping/>
  </p:clrMapOvr>
  <p:transition spd="med"/>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499" userDrawn="1">
          <p15:clr>
            <a:srgbClr val="FBAE40"/>
          </p15:clr>
        </p15:guide>
        <p15:guide id="4" orient="horz" pos="1111" userDrawn="1">
          <p15:clr>
            <a:srgbClr val="FBAE40"/>
          </p15:clr>
        </p15:guide>
        <p15:guide id="5" orient="horz" pos="4672" userDrawn="1">
          <p15:clr>
            <a:srgbClr val="FBAE40"/>
          </p15:clr>
        </p15:guide>
        <p15:guide id="6" pos="888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 y="0"/>
            <a:ext cx="16233457" cy="9144000"/>
          </a:xfrm>
          <a:prstGeom prst="rect">
            <a:avLst/>
          </a:prstGeom>
        </p:spPr>
      </p:pic>
      <p:sp>
        <p:nvSpPr>
          <p:cNvPr id="30" name="Text Placeholder 15"/>
          <p:cNvSpPr>
            <a:spLocks noGrp="1"/>
          </p:cNvSpPr>
          <p:nvPr>
            <p:ph type="body" sz="quarter" idx="21" hasCustomPrompt="1"/>
          </p:nvPr>
        </p:nvSpPr>
        <p:spPr>
          <a:xfrm>
            <a:off x="723900" y="508000"/>
            <a:ext cx="12872179" cy="1244437"/>
          </a:xfrm>
          <a:prstGeom prst="rect">
            <a:avLst/>
          </a:prstGeom>
        </p:spPr>
        <p:txBody>
          <a:bodyPr lIns="0" tIns="0" rIns="0" bIns="0" anchor="ctr" anchorCtr="0">
            <a:normAutofit/>
          </a:bodyPr>
          <a:lstStyle>
            <a:lvl1pPr marL="0" indent="0">
              <a:buNone/>
              <a:defRPr sz="4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723900" y="1752437"/>
            <a:ext cx="13381038" cy="5650996"/>
          </a:xfrm>
          <a:prstGeom prst="rect">
            <a:avLst/>
          </a:prstGeom>
        </p:spPr>
        <p:txBody>
          <a:bodyPr lIns="0" tIns="180000" rIns="0" bIns="180000" numCol="2"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10252468" y="4415439"/>
            <a:ext cx="10269600" cy="2016000"/>
          </a:xfrm>
          <a:prstGeom prst="roundRect">
            <a:avLst>
              <a:gd name="adj" fmla="val 50000"/>
            </a:avLst>
          </a:prstGeom>
          <a:solidFill>
            <a:srgbClr val="CB00FF"/>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11397343" y="4492300"/>
            <a:ext cx="4681960" cy="1854195"/>
          </a:xfrm>
          <a:prstGeom prst="rect">
            <a:avLst/>
          </a:prstGeom>
        </p:spPr>
        <p:txBody>
          <a:bodyPr lIns="0" tIns="0" rIns="0" bIns="0" anchor="ctr" anchorCtr="0">
            <a:normAutofit/>
          </a:bodyPr>
          <a:lstStyle>
            <a:lvl1pPr marL="0" indent="0">
              <a:lnSpc>
                <a:spcPct val="100000"/>
              </a:lnSpc>
              <a:buNone/>
              <a:defRPr sz="40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18"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1" name="Picture 10">
            <a:extLst>
              <a:ext uri="{FF2B5EF4-FFF2-40B4-BE49-F238E27FC236}">
                <a16:creationId xmlns:a16="http://schemas.microsoft.com/office/drawing/2014/main" id="{82A41780-BDBC-AE45-ACAE-5B21E8A3931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id="{9924C649-CDFB-0C4D-996E-3E5337DFF1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2497169020"/>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10800000">
            <a:off x="1984089" y="0"/>
            <a:ext cx="14271911" cy="8039100"/>
          </a:xfrm>
          <a:prstGeom prst="rect">
            <a:avLst/>
          </a:prstGeom>
          <a:effectLst/>
        </p:spPr>
      </p:pic>
      <p:sp>
        <p:nvSpPr>
          <p:cNvPr id="14" name="Text Placeholder 25"/>
          <p:cNvSpPr>
            <a:spLocks noGrp="1"/>
          </p:cNvSpPr>
          <p:nvPr>
            <p:ph type="body" sz="quarter" idx="11" hasCustomPrompt="1"/>
          </p:nvPr>
        </p:nvSpPr>
        <p:spPr>
          <a:xfrm>
            <a:off x="711200" y="4584702"/>
            <a:ext cx="12888913" cy="2832098"/>
          </a:xfrm>
          <a:prstGeom prst="rect">
            <a:avLst/>
          </a:prstGeom>
        </p:spPr>
        <p:txBody>
          <a:bodyPr wrap="square" lIns="0" tIns="180000" rIns="0" bIns="0" anchor="t" anchorCtr="0">
            <a:normAutofit/>
          </a:bodyPr>
          <a:lstStyle>
            <a:lvl1pPr marL="0" indent="0" algn="l">
              <a:spcBef>
                <a:spcPts val="300"/>
              </a:spcBef>
              <a:buNone/>
              <a:defRPr sz="4400" b="0" i="0" spc="-151" baseline="0">
                <a:solidFill>
                  <a:srgbClr val="CB00FF"/>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 semper libero, sit </a:t>
            </a:r>
            <a:r>
              <a:rPr lang="en-US" dirty="0" err="1"/>
              <a:t>amet</a:t>
            </a:r>
            <a:r>
              <a:rPr lang="en-US" dirty="0"/>
              <a:t> </a:t>
            </a:r>
            <a:r>
              <a:rPr lang="en-US" dirty="0" err="1"/>
              <a:t>adipiscing</a:t>
            </a:r>
            <a:r>
              <a:rPr lang="en-US" dirty="0"/>
              <a:t> </a:t>
            </a:r>
            <a:r>
              <a:rPr lang="en-US" dirty="0" err="1"/>
              <a:t>sem</a:t>
            </a:r>
            <a:r>
              <a:rPr lang="en-US" dirty="0"/>
              <a:t> </a:t>
            </a:r>
            <a:r>
              <a:rPr lang="en-US" dirty="0" err="1"/>
              <a:t>neque</a:t>
            </a:r>
            <a:r>
              <a:rPr lang="en-US" dirty="0"/>
              <a:t> </a:t>
            </a:r>
            <a:r>
              <a:rPr lang="en-US" dirty="0" err="1"/>
              <a:t>sed</a:t>
            </a:r>
            <a:r>
              <a:rPr lang="en-US" dirty="0"/>
              <a:t> </a:t>
            </a:r>
            <a:r>
              <a:rPr lang="en-US" dirty="0" err="1"/>
              <a:t>ipsum</a:t>
            </a:r>
            <a:r>
              <a:rPr lang="en-US" dirty="0"/>
              <a:t>.</a:t>
            </a:r>
          </a:p>
        </p:txBody>
      </p:sp>
      <p:sp>
        <p:nvSpPr>
          <p:cNvPr id="15" name="Text Placeholder 25"/>
          <p:cNvSpPr>
            <a:spLocks noGrp="1"/>
          </p:cNvSpPr>
          <p:nvPr>
            <p:ph type="body" sz="quarter" idx="19" hasCustomPrompt="1"/>
          </p:nvPr>
        </p:nvSpPr>
        <p:spPr>
          <a:xfrm>
            <a:off x="711198" y="2045544"/>
            <a:ext cx="12888915" cy="2539157"/>
          </a:xfrm>
          <a:prstGeom prst="rect">
            <a:avLst/>
          </a:prstGeom>
        </p:spPr>
        <p:txBody>
          <a:bodyPr wrap="square" lIns="0" tIns="0" rIns="0" bIns="0" anchor="b" anchorCtr="0">
            <a:normAutofit/>
          </a:bodyPr>
          <a:lstStyle>
            <a:lvl1pPr marL="0" indent="0" algn="l">
              <a:lnSpc>
                <a:spcPct val="75000"/>
              </a:lnSpc>
              <a:spcBef>
                <a:spcPts val="0"/>
              </a:spcBef>
              <a:buNone/>
              <a:defRPr sz="190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l-GR" dirty="0"/>
              <a:t>52</a:t>
            </a:r>
            <a:r>
              <a:rPr lang="en-US" dirty="0"/>
              <a:t>.7Mbps</a:t>
            </a:r>
          </a:p>
        </p:txBody>
      </p:sp>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737242" y="1653863"/>
            <a:ext cx="1193305" cy="1193305"/>
          </a:xfrm>
          <a:prstGeom prst="rect">
            <a:avLst/>
          </a:prstGeom>
        </p:spPr>
      </p:pic>
      <p:sp>
        <p:nvSpPr>
          <p:cNvPr id="13"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16"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0" name="Picture 9">
            <a:extLst>
              <a:ext uri="{FF2B5EF4-FFF2-40B4-BE49-F238E27FC236}">
                <a16:creationId xmlns:a16="http://schemas.microsoft.com/office/drawing/2014/main" id="{7A62F90B-EEF9-C445-826A-144E31AD6F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9CB8A259-03F3-BA47-B625-D74CBFC1C38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8243618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71" y="-1"/>
            <a:ext cx="16272000" cy="9165712"/>
          </a:xfrm>
          <a:prstGeom prst="rect">
            <a:avLst/>
          </a:prstGeom>
        </p:spPr>
      </p:pic>
    </p:spTree>
    <p:extLst>
      <p:ext uri="{BB962C8B-B14F-4D97-AF65-F5344CB8AC3E}">
        <p14:creationId xmlns:p14="http://schemas.microsoft.com/office/powerpoint/2010/main" val="124166537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000"/>
              </a:spcBef>
              <a:buClr>
                <a:schemeClr val="tx2"/>
              </a:buClr>
              <a:buSzPct val="85000"/>
              <a:buFontTx/>
              <a:buBlip>
                <a:blip r:embed="rId2"/>
              </a:buBlip>
              <a:defRPr sz="4000" b="1" i="0" spc="-151">
                <a:solidFill>
                  <a:schemeClr val="tx1">
                    <a:lumMod val="65000"/>
                    <a:lumOff val="35000"/>
                  </a:schemeClr>
                </a:solidFill>
                <a:latin typeface="Helvetica" charset="0"/>
                <a:ea typeface="Helvetica" charset="0"/>
                <a:cs typeface="Helvetica" charset="0"/>
              </a:defRPr>
            </a:lvl1pPr>
            <a:lvl2pPr>
              <a:lnSpc>
                <a:spcPct val="100000"/>
              </a:lnSpc>
              <a:spcBef>
                <a:spcPts val="1000"/>
              </a:spcBef>
              <a:buClr>
                <a:srgbClr val="4687E6"/>
              </a:buClr>
              <a:buSzPct val="85000"/>
              <a:defRPr sz="3600" b="0" i="0" spc="-151">
                <a:solidFill>
                  <a:srgbClr val="5B72D1"/>
                </a:solidFill>
                <a:latin typeface="Helvetica" charset="0"/>
                <a:ea typeface="Helvetica" charset="0"/>
                <a:cs typeface="Helvetica" charset="0"/>
              </a:defRPr>
            </a:lvl2pPr>
            <a:lvl3pPr>
              <a:lnSpc>
                <a:spcPct val="100000"/>
              </a:lnSpc>
              <a:spcBef>
                <a:spcPts val="1000"/>
              </a:spcBef>
              <a:buClr>
                <a:schemeClr val="accent6"/>
              </a:buClr>
              <a:buSzPct val="85000"/>
              <a:defRPr sz="3200" b="0" i="0" spc="-51" baseline="0">
                <a:solidFill>
                  <a:schemeClr val="bg2">
                    <a:lumMod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OpenAIRE-CONNECT Community Call #4 - 17 Apr 2023</a:t>
            </a:r>
            <a:endParaRPr lang="en-US" dirty="0"/>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a:t>
            </a:fld>
            <a:endParaRPr lang="en-GB"/>
          </a:p>
        </p:txBody>
      </p:sp>
      <p:pic>
        <p:nvPicPr>
          <p:cNvPr id="9" name="Picture 8">
            <a:extLst>
              <a:ext uri="{FF2B5EF4-FFF2-40B4-BE49-F238E27FC236}">
                <a16:creationId xmlns:a16="http://schemas.microsoft.com/office/drawing/2014/main" id="{0C1688E0-8926-3C44-BEE9-996B2F6E35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3865295A-36F9-AF40-AF6C-F0241B99B5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16701941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ullets_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 y="0"/>
            <a:ext cx="16233457" cy="9144000"/>
          </a:xfrm>
          <a:prstGeom prst="rect">
            <a:avLst/>
          </a:prstGeom>
        </p:spPr>
      </p:pic>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800"/>
              </a:spcBef>
              <a:buClr>
                <a:schemeClr val="bg2">
                  <a:lumMod val="50000"/>
                </a:schemeClr>
              </a:buClr>
              <a:buSzPct val="85000"/>
              <a:buFont typeface="Arial" charset="0"/>
              <a:buChar char="•"/>
              <a:defRPr sz="4400" b="1" i="0" spc="-151">
                <a:solidFill>
                  <a:schemeClr val="tx1">
                    <a:lumMod val="65000"/>
                    <a:lumOff val="35000"/>
                  </a:schemeClr>
                </a:solidFill>
                <a:latin typeface="Helvetica" charset="0"/>
                <a:ea typeface="Helvetica" charset="0"/>
                <a:cs typeface="Helvetica" charset="0"/>
              </a:defRPr>
            </a:lvl1pPr>
            <a:lvl2pPr>
              <a:lnSpc>
                <a:spcPct val="100000"/>
              </a:lnSpc>
              <a:spcBef>
                <a:spcPts val="800"/>
              </a:spcBef>
              <a:spcAft>
                <a:spcPts val="0"/>
              </a:spcAft>
              <a:buClr>
                <a:srgbClr val="4687E6"/>
              </a:buClr>
              <a:buSzPct val="85000"/>
              <a:defRPr sz="4000" b="0" i="0" spc="-151">
                <a:solidFill>
                  <a:schemeClr val="tx1">
                    <a:lumMod val="65000"/>
                    <a:lumOff val="35000"/>
                  </a:schemeClr>
                </a:solidFill>
                <a:latin typeface="Helvetica" charset="0"/>
                <a:ea typeface="Helvetica" charset="0"/>
                <a:cs typeface="Helvetica" charset="0"/>
              </a:defRPr>
            </a:lvl2pPr>
            <a:lvl3pPr>
              <a:lnSpc>
                <a:spcPct val="100000"/>
              </a:lnSpc>
              <a:spcBef>
                <a:spcPts val="800"/>
              </a:spcBef>
              <a:buClr>
                <a:schemeClr val="accent6"/>
              </a:buClr>
              <a:buSzPct val="85000"/>
              <a:defRPr sz="3200" b="0" i="0" spc="-51" baseline="0">
                <a:solidFill>
                  <a:schemeClr val="accent2"/>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OpenAIRE-CONNECT Community Call #4 - 17 Apr 2023</a:t>
            </a:r>
            <a:endParaRPr lang="en-US" dirty="0"/>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a:t>
            </a:fld>
            <a:endParaRPr lang="en-GB"/>
          </a:p>
        </p:txBody>
      </p:sp>
      <p:pic>
        <p:nvPicPr>
          <p:cNvPr id="9" name="Picture 8">
            <a:extLst>
              <a:ext uri="{FF2B5EF4-FFF2-40B4-BE49-F238E27FC236}">
                <a16:creationId xmlns:a16="http://schemas.microsoft.com/office/drawing/2014/main" id="{76D23367-5A89-C448-B25A-9FCE4A96F2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8006D21-A35C-BF43-AF64-7E1CD1345A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_diagrams_with_header">
    <p:spTree>
      <p:nvGrpSpPr>
        <p:cNvPr id="1" name=""/>
        <p:cNvGrpSpPr/>
        <p:nvPr/>
      </p:nvGrpSpPr>
      <p:grpSpPr>
        <a:xfrm>
          <a:off x="0" y="0"/>
          <a:ext cx="0" cy="0"/>
          <a:chOff x="0" y="0"/>
          <a:chExt cx="0" cy="0"/>
        </a:xfrm>
      </p:grpSpPr>
      <p:sp>
        <p:nvSpPr>
          <p:cNvPr id="11" name="Text Placeholder 15"/>
          <p:cNvSpPr>
            <a:spLocks noGrp="1"/>
          </p:cNvSpPr>
          <p:nvPr>
            <p:ph type="body" sz="quarter" idx="21" hasCustomPrompt="1"/>
          </p:nvPr>
        </p:nvSpPr>
        <p:spPr>
          <a:xfrm>
            <a:off x="1362792" y="338668"/>
            <a:ext cx="13530416" cy="1145358"/>
          </a:xfrm>
          <a:prstGeom prst="rect">
            <a:avLst/>
          </a:prstGeom>
        </p:spPr>
        <p:txBody>
          <a:bodyPr lIns="0" tIns="0" rIns="0" bIns="0" anchor="ctr" anchorCtr="0">
            <a:normAutofit/>
          </a:bodyPr>
          <a:lstStyle>
            <a:lvl1pPr marL="0" indent="0" algn="ctr">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My Diagram</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sp>
        <p:nvSpPr>
          <p:cNvPr id="13"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14"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8" name="Picture 17">
            <a:extLst>
              <a:ext uri="{FF2B5EF4-FFF2-40B4-BE49-F238E27FC236}">
                <a16:creationId xmlns:a16="http://schemas.microsoft.com/office/drawing/2014/main" id="{9923BFF8-0D63-FD42-A833-3FCF7F38E5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645988F4-5994-1446-A5C7-C1E705E848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_diagram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b="-18506"/>
          <a:stretch/>
        </p:blipFill>
        <p:spPr>
          <a:xfrm>
            <a:off x="0" y="0"/>
            <a:ext cx="16256000" cy="10837333"/>
          </a:xfrm>
          <a:prstGeom prst="rect">
            <a:avLst/>
          </a:prstGeom>
        </p:spPr>
      </p:pic>
      <p:sp>
        <p:nvSpPr>
          <p:cNvPr id="11" name="Rectangle 10">
            <a:extLst>
              <a:ext uri="{FF2B5EF4-FFF2-40B4-BE49-F238E27FC236}">
                <a16:creationId xmlns:a16="http://schemas.microsoft.com/office/drawing/2014/main" id="{2E922DFD-A312-1248-8910-F3F9D12BCC85}"/>
              </a:ext>
            </a:extLst>
          </p:cNvPr>
          <p:cNvSpPr/>
          <p:nvPr userDrawn="1"/>
        </p:nvSpPr>
        <p:spPr>
          <a:xfrm>
            <a:off x="0" y="-56436"/>
            <a:ext cx="16302583" cy="8105895"/>
          </a:xfrm>
          <a:prstGeom prst="rect">
            <a:avLst/>
          </a:prstGeom>
          <a:gradFill flip="none" rotWithShape="1">
            <a:gsLst>
              <a:gs pos="3000">
                <a:srgbClr val="3700FF">
                  <a:alpha val="65000"/>
                </a:srgbClr>
              </a:gs>
              <a:gs pos="70000">
                <a:srgbClr val="8100FF">
                  <a:alpha val="61000"/>
                </a:srgbClr>
              </a:gs>
              <a:gs pos="100000">
                <a:srgbClr val="CB00FF">
                  <a:alpha val="16078"/>
                </a:srgb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 name="Rectangle 6"/>
          <p:cNvSpPr/>
          <p:nvPr userDrawn="1"/>
        </p:nvSpPr>
        <p:spPr>
          <a:xfrm>
            <a:off x="0" y="14024"/>
            <a:ext cx="16256000" cy="8064000"/>
          </a:xfrm>
          <a:prstGeom prst="rect">
            <a:avLst/>
          </a:prstGeom>
          <a:gradFill>
            <a:gsLst>
              <a:gs pos="8000">
                <a:srgbClr val="3700FF"/>
              </a:gs>
              <a:gs pos="100000">
                <a:srgbClr val="CB00FF">
                  <a:alpha val="2000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711201" y="5511000"/>
            <a:ext cx="7173626"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dirty="0">
              <a:ln>
                <a:noFill/>
              </a:ln>
              <a:solidFill>
                <a:srgbClr val="000000"/>
              </a:solidFill>
              <a:effectLst/>
              <a:uFillTx/>
              <a:latin typeface="Open Sans" charset="0"/>
              <a:ea typeface="Open Sans" charset="0"/>
              <a:cs typeface="Open Sans" charset="0"/>
              <a:sym typeface="Helvetica Light"/>
            </a:endParaRPr>
          </a:p>
        </p:txBody>
      </p:sp>
      <p:pic>
        <p:nvPicPr>
          <p:cNvPr id="9" name="Picture 8">
            <a:extLst>
              <a:ext uri="{FF2B5EF4-FFF2-40B4-BE49-F238E27FC236}">
                <a16:creationId xmlns:a16="http://schemas.microsoft.com/office/drawing/2014/main" id="{4D57F867-FB45-0D42-9242-6345E9506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37031" y="8460163"/>
            <a:ext cx="593306" cy="396000"/>
          </a:xfrm>
          <a:prstGeom prst="rect">
            <a:avLst/>
          </a:prstGeom>
        </p:spPr>
      </p:pic>
      <p:pic>
        <p:nvPicPr>
          <p:cNvPr id="12" name="Picture 11">
            <a:extLst>
              <a:ext uri="{FF2B5EF4-FFF2-40B4-BE49-F238E27FC236}">
                <a16:creationId xmlns:a16="http://schemas.microsoft.com/office/drawing/2014/main" id="{FFE0FC0E-DA01-4044-AC94-D8FD0AF35AA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02043" y="8550163"/>
            <a:ext cx="1209600" cy="288000"/>
          </a:xfrm>
          <a:prstGeom prst="rect">
            <a:avLst/>
          </a:prstGeom>
        </p:spPr>
      </p:pic>
    </p:spTree>
    <p:extLst>
      <p:ext uri="{BB962C8B-B14F-4D97-AF65-F5344CB8AC3E}">
        <p14:creationId xmlns:p14="http://schemas.microsoft.com/office/powerpoint/2010/main" val="111885390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b="-18506"/>
          <a:stretch/>
        </p:blipFill>
        <p:spPr>
          <a:xfrm>
            <a:off x="0" y="0"/>
            <a:ext cx="16256000" cy="10947400"/>
          </a:xfrm>
          <a:prstGeom prst="rect">
            <a:avLst/>
          </a:prstGeom>
        </p:spPr>
      </p:pic>
      <p:sp>
        <p:nvSpPr>
          <p:cNvPr id="13" name="Rectangle 12">
            <a:extLst>
              <a:ext uri="{FF2B5EF4-FFF2-40B4-BE49-F238E27FC236}">
                <a16:creationId xmlns:a16="http://schemas.microsoft.com/office/drawing/2014/main" id="{91C998AD-D170-6B4F-8323-9BDD1AF48D1A}"/>
              </a:ext>
            </a:extLst>
          </p:cNvPr>
          <p:cNvSpPr/>
          <p:nvPr userDrawn="1"/>
        </p:nvSpPr>
        <p:spPr>
          <a:xfrm>
            <a:off x="0" y="14024"/>
            <a:ext cx="16256000" cy="8064000"/>
          </a:xfrm>
          <a:prstGeom prst="rect">
            <a:avLst/>
          </a:prstGeom>
          <a:gradFill>
            <a:gsLst>
              <a:gs pos="8000">
                <a:srgbClr val="3700FF"/>
              </a:gs>
              <a:gs pos="100000">
                <a:srgbClr val="CB00FF">
                  <a:alpha val="2000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711201" y="5511000"/>
            <a:ext cx="6603999"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Rounded Rectangle 6"/>
          <p:cNvSpPr/>
          <p:nvPr userDrawn="1"/>
        </p:nvSpPr>
        <p:spPr>
          <a:xfrm>
            <a:off x="7516100" y="6216919"/>
            <a:ext cx="10269600" cy="2398426"/>
          </a:xfrm>
          <a:prstGeom prst="roundRect">
            <a:avLst>
              <a:gd name="adj" fmla="val 50000"/>
            </a:avLst>
          </a:prstGeom>
          <a:solidFill>
            <a:srgbClr val="CB00FF"/>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ext Placeholder 15"/>
          <p:cNvSpPr>
            <a:spLocks noGrp="1"/>
          </p:cNvSpPr>
          <p:nvPr>
            <p:ph type="body" sz="quarter" idx="23" hasCustomPrompt="1"/>
          </p:nvPr>
        </p:nvSpPr>
        <p:spPr>
          <a:xfrm>
            <a:off x="8239374" y="6506316"/>
            <a:ext cx="7728759"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If you are going to remember only one thing from this slide, remember this!</a:t>
            </a:r>
          </a:p>
        </p:txBody>
      </p:sp>
      <p:pic>
        <p:nvPicPr>
          <p:cNvPr id="11" name="Picture 10">
            <a:extLst>
              <a:ext uri="{FF2B5EF4-FFF2-40B4-BE49-F238E27FC236}">
                <a16:creationId xmlns:a16="http://schemas.microsoft.com/office/drawing/2014/main" id="{272B1F1F-D550-5C49-8189-C08AE675CD5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1388" y="8478163"/>
            <a:ext cx="593306" cy="396000"/>
          </a:xfrm>
          <a:prstGeom prst="rect">
            <a:avLst/>
          </a:prstGeom>
        </p:spPr>
      </p:pic>
      <p:pic>
        <p:nvPicPr>
          <p:cNvPr id="12" name="Picture 11">
            <a:extLst>
              <a:ext uri="{FF2B5EF4-FFF2-40B4-BE49-F238E27FC236}">
                <a16:creationId xmlns:a16="http://schemas.microsoft.com/office/drawing/2014/main" id="{144D1844-F538-3240-BC84-CD7D2A6574D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6400" y="8568163"/>
            <a:ext cx="1209600" cy="288000"/>
          </a:xfrm>
          <a:prstGeom prst="rect">
            <a:avLst/>
          </a:prstGeom>
        </p:spPr>
      </p:pic>
    </p:spTree>
    <p:extLst>
      <p:ext uri="{BB962C8B-B14F-4D97-AF65-F5344CB8AC3E}">
        <p14:creationId xmlns:p14="http://schemas.microsoft.com/office/powerpoint/2010/main" val="12106236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cus poin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21972"/>
            <a:ext cx="16233457" cy="9144000"/>
          </a:xfrm>
          <a:prstGeom prst="rect">
            <a:avLst/>
          </a:prstGeom>
        </p:spPr>
      </p:pic>
      <p:sp>
        <p:nvSpPr>
          <p:cNvPr id="31" name="Text Placeholder 15"/>
          <p:cNvSpPr>
            <a:spLocks noGrp="1"/>
          </p:cNvSpPr>
          <p:nvPr>
            <p:ph type="body" sz="quarter" idx="22" hasCustomPrompt="1"/>
          </p:nvPr>
        </p:nvSpPr>
        <p:spPr>
          <a:xfrm>
            <a:off x="9683645" y="1752438"/>
            <a:ext cx="5726243" cy="2420976"/>
          </a:xfrm>
          <a:prstGeom prst="rect">
            <a:avLst/>
          </a:prstGeom>
        </p:spPr>
        <p:txBody>
          <a:bodyPr lIns="0" tIns="180000" rIns="0" bIns="180000" numCol="1" spcCol="720000" anchor="ctr" anchorCtr="0">
            <a:normAutofit/>
          </a:bodyPr>
          <a:lstStyle>
            <a:lvl1pPr marL="0" indent="0" algn="l">
              <a:buNone/>
              <a:defRPr sz="32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a:t>
            </a:r>
          </a:p>
        </p:txBody>
      </p:sp>
      <p:sp>
        <p:nvSpPr>
          <p:cNvPr id="3" name="Rounded Rectangle 2"/>
          <p:cNvSpPr/>
          <p:nvPr userDrawn="1"/>
        </p:nvSpPr>
        <p:spPr>
          <a:xfrm>
            <a:off x="-1229193" y="1763713"/>
            <a:ext cx="10478124" cy="2398426"/>
          </a:xfrm>
          <a:prstGeom prst="roundRect">
            <a:avLst>
              <a:gd name="adj" fmla="val 50000"/>
            </a:avLst>
          </a:prstGeom>
          <a:solidFill>
            <a:srgbClr val="CB00FF"/>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711199" y="2018546"/>
            <a:ext cx="7417597" cy="1888760"/>
          </a:xfrm>
          <a:prstGeom prst="rect">
            <a:avLst/>
          </a:prstGeom>
        </p:spPr>
        <p:txBody>
          <a:bodyPr lIns="0" tIns="0" rIns="0" bIns="0" anchor="ctr" anchorCtr="0">
            <a:normAutofit/>
          </a:bodyPr>
          <a:lstStyle>
            <a:lvl1pPr marL="0" indent="0" algn="r">
              <a:lnSpc>
                <a:spcPct val="100000"/>
              </a:lnSpc>
              <a:buNone/>
              <a:defRPr sz="5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a:t>
            </a:r>
          </a:p>
        </p:txBody>
      </p:sp>
      <p:sp>
        <p:nvSpPr>
          <p:cNvPr id="11" name="Rounded Rectangle 10"/>
          <p:cNvSpPr/>
          <p:nvPr userDrawn="1"/>
        </p:nvSpPr>
        <p:spPr>
          <a:xfrm>
            <a:off x="7120328" y="4593134"/>
            <a:ext cx="10343214" cy="2398426"/>
          </a:xfrm>
          <a:prstGeom prst="roundRect">
            <a:avLst>
              <a:gd name="adj" fmla="val 50000"/>
            </a:avLst>
          </a:prstGeom>
          <a:solidFill>
            <a:srgbClr val="3700FF"/>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ext Placeholder 15"/>
          <p:cNvSpPr>
            <a:spLocks noGrp="1"/>
          </p:cNvSpPr>
          <p:nvPr>
            <p:ph type="body" sz="quarter" idx="24" hasCustomPrompt="1"/>
          </p:nvPr>
        </p:nvSpPr>
        <p:spPr>
          <a:xfrm>
            <a:off x="8128000" y="4847967"/>
            <a:ext cx="7281889" cy="1888760"/>
          </a:xfrm>
          <a:prstGeom prst="rect">
            <a:avLst/>
          </a:prstGeom>
        </p:spPr>
        <p:txBody>
          <a:bodyPr lIns="0" tIns="0" rIns="0" bIns="0" anchor="ctr" anchorCtr="0">
            <a:normAutofit/>
          </a:bodyPr>
          <a:lstStyle>
            <a:lvl1pPr marL="0" indent="0" algn="l">
              <a:lnSpc>
                <a:spcPct val="100000"/>
              </a:lnSpc>
              <a:buNone/>
              <a:defRPr sz="5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a:t>
            </a:r>
          </a:p>
        </p:txBody>
      </p:sp>
      <p:sp>
        <p:nvSpPr>
          <p:cNvPr id="13" name="Text Placeholder 15"/>
          <p:cNvSpPr>
            <a:spLocks noGrp="1"/>
          </p:cNvSpPr>
          <p:nvPr>
            <p:ph type="body" sz="quarter" idx="25" hasCustomPrompt="1"/>
          </p:nvPr>
        </p:nvSpPr>
        <p:spPr>
          <a:xfrm>
            <a:off x="723899" y="4570584"/>
            <a:ext cx="5931733" cy="2420976"/>
          </a:xfrm>
          <a:prstGeom prst="rect">
            <a:avLst/>
          </a:prstGeom>
        </p:spPr>
        <p:txBody>
          <a:bodyPr lIns="0" tIns="180000" rIns="0" bIns="180000" numCol="1" spcCol="720000" anchor="ctr" anchorCtr="0">
            <a:normAutofit/>
          </a:bodyPr>
          <a:lstStyle>
            <a:lvl1pPr marL="0" indent="0" algn="r">
              <a:buNone/>
              <a:defRPr sz="32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22"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23"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5" name="Picture 14">
            <a:extLst>
              <a:ext uri="{FF2B5EF4-FFF2-40B4-BE49-F238E27FC236}">
                <a16:creationId xmlns:a16="http://schemas.microsoft.com/office/drawing/2014/main" id="{45A280D5-4696-6049-B0C5-E31B1E6799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5241B5D3-F0B7-1045-BA5B-1F1C75A99A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680034891"/>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3700FF"/>
              </a:gs>
              <a:gs pos="100000">
                <a:srgbClr val="CB00FF"/>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3338919" y="6237108"/>
            <a:ext cx="2333665" cy="3500498"/>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01436" y="872215"/>
            <a:ext cx="1806936" cy="1548000"/>
          </a:xfrm>
          <a:prstGeom prst="rect">
            <a:avLst/>
          </a:prstGeom>
          <a:effectLst/>
        </p:spPr>
      </p:pic>
      <p:sp>
        <p:nvSpPr>
          <p:cNvPr id="23" name="Text Placeholder 25"/>
          <p:cNvSpPr>
            <a:spLocks noGrp="1"/>
          </p:cNvSpPr>
          <p:nvPr>
            <p:ph type="body" sz="quarter" idx="10" hasCustomPrompt="1"/>
          </p:nvPr>
        </p:nvSpPr>
        <p:spPr>
          <a:xfrm>
            <a:off x="1444596" y="1587501"/>
            <a:ext cx="13365686" cy="5436228"/>
          </a:xfrm>
          <a:prstGeom prst="rect">
            <a:avLst/>
          </a:prstGeom>
        </p:spPr>
        <p:txBody>
          <a:bodyPr wrap="square" lIns="0" tIns="0" rIns="0" bIns="0" anchor="ctr" anchorCtr="0">
            <a:normAutofit/>
          </a:bodyPr>
          <a:lstStyle>
            <a:lvl1pPr marL="0" indent="0" algn="ctr">
              <a:lnSpc>
                <a:spcPct val="100000"/>
              </a:lnSpc>
              <a:spcBef>
                <a:spcPts val="0"/>
              </a:spcBef>
              <a:buNone/>
              <a:defRPr sz="88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4" name="Text Placeholder 25"/>
          <p:cNvSpPr>
            <a:spLocks noGrp="1"/>
          </p:cNvSpPr>
          <p:nvPr>
            <p:ph type="body" sz="quarter" idx="11" hasCustomPrompt="1"/>
          </p:nvPr>
        </p:nvSpPr>
        <p:spPr>
          <a:xfrm>
            <a:off x="4102725" y="7017692"/>
            <a:ext cx="8279150" cy="939800"/>
          </a:xfrm>
          <a:prstGeom prst="rect">
            <a:avLst/>
          </a:prstGeom>
        </p:spPr>
        <p:txBody>
          <a:bodyPr wrap="square" lIns="0" tIns="180000" rIns="0" bIns="0" anchor="t" anchorCtr="0">
            <a:normAutofit/>
          </a:bodyPr>
          <a:lstStyle>
            <a:lvl1pPr marL="0" indent="0" algn="ctr">
              <a:spcBef>
                <a:spcPts val="300"/>
              </a:spcBef>
              <a:buNone/>
              <a:defRPr sz="4600" b="0"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 Cicero, 45BC</a:t>
            </a:r>
          </a:p>
        </p:txBody>
      </p:sp>
    </p:spTree>
    <p:extLst>
      <p:ext uri="{BB962C8B-B14F-4D97-AF65-F5344CB8AC3E}">
        <p14:creationId xmlns:p14="http://schemas.microsoft.com/office/powerpoint/2010/main" val="44225906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3700FF"/>
              </a:gs>
              <a:gs pos="100000">
                <a:srgbClr val="CB00FF"/>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3338919" y="6237108"/>
            <a:ext cx="2333665" cy="3500498"/>
          </a:xfrm>
          <a:prstGeom prst="rect">
            <a:avLst/>
          </a:prstGeom>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1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lank_statement">
    <p:spTree>
      <p:nvGrpSpPr>
        <p:cNvPr id="1" name=""/>
        <p:cNvGrpSpPr/>
        <p:nvPr/>
      </p:nvGrpSpPr>
      <p:grpSpPr>
        <a:xfrm>
          <a:off x="0" y="0"/>
          <a:ext cx="0" cy="0"/>
          <a:chOff x="0" y="0"/>
          <a:chExt cx="0" cy="0"/>
        </a:xfrm>
      </p:grpSpPr>
      <p:sp>
        <p:nvSpPr>
          <p:cNvPr id="3" name="Rectangle 2"/>
          <p:cNvSpPr/>
          <p:nvPr userDrawn="1"/>
        </p:nvSpPr>
        <p:spPr>
          <a:xfrm>
            <a:off x="0" y="15868"/>
            <a:ext cx="16297200" cy="9180000"/>
          </a:xfrm>
          <a:prstGeom prst="rect">
            <a:avLst/>
          </a:prstGeom>
          <a:solidFill>
            <a:srgbClr val="3700FF"/>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alphaModFix amt="22000"/>
            <a:extLst>
              <a:ext uri="{28A0092B-C50C-407E-A947-70E740481C1C}">
                <a14:useLocalDpi xmlns:a14="http://schemas.microsoft.com/office/drawing/2010/main"/>
              </a:ext>
            </a:extLst>
          </a:blip>
          <a:stretch>
            <a:fillRect/>
          </a:stretch>
        </p:blipFill>
        <p:spPr>
          <a:xfrm>
            <a:off x="0" y="15868"/>
            <a:ext cx="16297200" cy="9180000"/>
          </a:xfrm>
          <a:prstGeom prst="rect">
            <a:avLst/>
          </a:prstGeom>
          <a:noFill/>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3700FF"/>
              </a:gs>
              <a:gs pos="100000">
                <a:srgbClr val="CB00FF"/>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3353933" y="6241933"/>
            <a:ext cx="2335200" cy="3502800"/>
          </a:xfrm>
          <a:prstGeom prst="rect">
            <a:avLst/>
          </a:prstGeom>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1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solidFill>
            <a:srgbClr val="3700FF"/>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939" y="0"/>
            <a:ext cx="16246121" cy="9144000"/>
          </a:xfrm>
          <a:prstGeom prst="rect">
            <a:avLst/>
          </a:prstGeom>
        </p:spPr>
      </p:pic>
      <p:sp>
        <p:nvSpPr>
          <p:cNvPr id="23" name="Text Placeholder 25"/>
          <p:cNvSpPr>
            <a:spLocks noGrp="1"/>
          </p:cNvSpPr>
          <p:nvPr>
            <p:ph type="body" sz="quarter" idx="10" hasCustomPrompt="1"/>
          </p:nvPr>
        </p:nvSpPr>
        <p:spPr>
          <a:xfrm>
            <a:off x="3945467" y="745067"/>
            <a:ext cx="8365067"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1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ank_statem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32" y="0"/>
            <a:ext cx="16246137" cy="9144000"/>
          </a:xfrm>
          <a:prstGeom prst="rect">
            <a:avLst/>
          </a:prstGeom>
        </p:spPr>
      </p:pic>
      <p:sp>
        <p:nvSpPr>
          <p:cNvPr id="23" name="Text Placeholder 25"/>
          <p:cNvSpPr>
            <a:spLocks noGrp="1"/>
          </p:cNvSpPr>
          <p:nvPr>
            <p:ph type="body" sz="quarter" idx="10" hasCustomPrompt="1"/>
          </p:nvPr>
        </p:nvSpPr>
        <p:spPr>
          <a:xfrm>
            <a:off x="3810000" y="745067"/>
            <a:ext cx="8636001"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100" baseline="0">
                <a:solidFill>
                  <a:schemeClr val="accent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2000">
                <a:srgbClr val="3700FF"/>
              </a:gs>
              <a:gs pos="99000">
                <a:srgbClr val="CB00FF"/>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9621" y="0"/>
            <a:ext cx="16246135" cy="9144000"/>
          </a:xfrm>
          <a:prstGeom prst="rect">
            <a:avLst/>
          </a:prstGeom>
        </p:spPr>
      </p:pic>
      <p:sp>
        <p:nvSpPr>
          <p:cNvPr id="23" name="Text Placeholder 25"/>
          <p:cNvSpPr>
            <a:spLocks noGrp="1"/>
          </p:cNvSpPr>
          <p:nvPr>
            <p:ph type="body" sz="quarter" idx="10" hasCustomPrompt="1"/>
          </p:nvPr>
        </p:nvSpPr>
        <p:spPr>
          <a:xfrm>
            <a:off x="3547534" y="1278467"/>
            <a:ext cx="9160933" cy="6587067"/>
          </a:xfrm>
          <a:prstGeom prst="rect">
            <a:avLst/>
          </a:prstGeom>
        </p:spPr>
        <p:txBody>
          <a:bodyPr wrap="square" lIns="0" tIns="0" rIns="0" bIns="0" anchor="ctr" anchorCtr="0">
            <a:normAutofit/>
          </a:bodyPr>
          <a:lstStyle>
            <a:lvl1pPr marL="0" indent="0" algn="ctr">
              <a:lnSpc>
                <a:spcPct val="100000"/>
              </a:lnSpc>
              <a:spcBef>
                <a:spcPts val="0"/>
              </a:spcBef>
              <a:buNone/>
              <a:defRPr sz="7200" b="0" i="0" spc="-1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rgbClr val="3700FF"/>
              </a:gs>
              <a:gs pos="100000">
                <a:srgbClr val="CB00FF"/>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36085" y="815901"/>
            <a:ext cx="1012668" cy="867551"/>
          </a:xfrm>
          <a:prstGeom prst="rect">
            <a:avLst/>
          </a:prstGeom>
          <a:noFill/>
          <a:effectLst/>
        </p:spPr>
      </p:pic>
      <p:sp>
        <p:nvSpPr>
          <p:cNvPr id="4" name="Text Placeholder 25"/>
          <p:cNvSpPr>
            <a:spLocks noGrp="1"/>
          </p:cNvSpPr>
          <p:nvPr>
            <p:ph type="body" sz="quarter" idx="10" hasCustomPrompt="1"/>
          </p:nvPr>
        </p:nvSpPr>
        <p:spPr>
          <a:xfrm>
            <a:off x="999060" y="956202"/>
            <a:ext cx="10487597" cy="5436228"/>
          </a:xfrm>
          <a:prstGeom prst="rect">
            <a:avLst/>
          </a:prstGeom>
        </p:spPr>
        <p:txBody>
          <a:bodyPr wrap="square" lIns="0" tIns="0" rIns="0" bIns="0" anchor="ctr" anchorCtr="0">
            <a:normAutofit/>
          </a:bodyPr>
          <a:lstStyle>
            <a:lvl1pPr marL="0" indent="0" algn="r">
              <a:lnSpc>
                <a:spcPct val="85000"/>
              </a:lnSpc>
              <a:spcBef>
                <a:spcPts val="0"/>
              </a:spcBef>
              <a:buNone/>
              <a:defRPr sz="80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5" name="Text Placeholder 25"/>
          <p:cNvSpPr>
            <a:spLocks noGrp="1"/>
          </p:cNvSpPr>
          <p:nvPr>
            <p:ph type="body" sz="quarter" idx="11" hasCustomPrompt="1"/>
          </p:nvPr>
        </p:nvSpPr>
        <p:spPr>
          <a:xfrm>
            <a:off x="11991084" y="4572000"/>
            <a:ext cx="3851149" cy="872281"/>
          </a:xfrm>
          <a:prstGeom prst="rect">
            <a:avLst/>
          </a:prstGeom>
        </p:spPr>
        <p:txBody>
          <a:bodyPr wrap="square" lIns="0" tIns="0" rIns="0" bIns="0" anchor="b" anchorCtr="0">
            <a:normAutofit/>
          </a:bodyPr>
          <a:lstStyle>
            <a:lvl1pPr marL="0" indent="0" algn="l">
              <a:spcBef>
                <a:spcPts val="0"/>
              </a:spcBef>
              <a:buNone/>
              <a:defRPr sz="4800" b="0" i="1"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 BC</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flipV="1">
            <a:off x="14230671" y="-414216"/>
            <a:ext cx="1615589" cy="2423383"/>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200" y="8203662"/>
            <a:ext cx="2076544" cy="741219"/>
          </a:xfrm>
          <a:prstGeom prst="rect">
            <a:avLst/>
          </a:prstGeom>
        </p:spPr>
      </p:pic>
      <p:sp>
        <p:nvSpPr>
          <p:cNvPr id="16"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17"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9" name="Picture 18">
            <a:extLst>
              <a:ext uri="{FF2B5EF4-FFF2-40B4-BE49-F238E27FC236}">
                <a16:creationId xmlns:a16="http://schemas.microsoft.com/office/drawing/2014/main" id="{6ACE2A31-1F3A-1D42-8157-EF30B14CD65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spTree>
    <p:extLst>
      <p:ext uri="{BB962C8B-B14F-4D97-AF65-F5344CB8AC3E}">
        <p14:creationId xmlns:p14="http://schemas.microsoft.com/office/powerpoint/2010/main" val="149208671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rgbClr val="3700FF"/>
              </a:gs>
              <a:gs pos="100000">
                <a:srgbClr val="CB00FF"/>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flipV="1">
            <a:off x="14236514" y="-419529"/>
            <a:ext cx="1615589" cy="2423383"/>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74898" y="1067627"/>
            <a:ext cx="1554806" cy="1332000"/>
          </a:xfrm>
          <a:prstGeom prst="rect">
            <a:avLst/>
          </a:prstGeom>
        </p:spPr>
      </p:pic>
      <p:pic>
        <p:nvPicPr>
          <p:cNvPr id="38" name="Picture 3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8210592" y="1248225"/>
            <a:ext cx="1061902" cy="909729"/>
          </a:xfrm>
          <a:prstGeom prst="rect">
            <a:avLst/>
          </a:prstGeom>
        </p:spPr>
      </p:pic>
      <p:sp>
        <p:nvSpPr>
          <p:cNvPr id="4" name="Text Placeholder 25"/>
          <p:cNvSpPr>
            <a:spLocks noGrp="1"/>
          </p:cNvSpPr>
          <p:nvPr>
            <p:ph type="body" sz="quarter" idx="10" hasCustomPrompt="1"/>
          </p:nvPr>
        </p:nvSpPr>
        <p:spPr>
          <a:xfrm>
            <a:off x="1715400" y="1599957"/>
            <a:ext cx="5554689" cy="3925164"/>
          </a:xfrm>
          <a:prstGeom prst="rect">
            <a:avLst/>
          </a:prstGeom>
        </p:spPr>
        <p:txBody>
          <a:bodyPr wrap="square" lIns="0" tIns="0" rIns="0" bIns="0" anchor="ctr" anchorCtr="0">
            <a:normAutofit/>
          </a:bodyPr>
          <a:lstStyle>
            <a:lvl1pPr marL="0" indent="0" algn="r">
              <a:lnSpc>
                <a:spcPct val="85000"/>
              </a:lnSpc>
              <a:spcBef>
                <a:spcPts val="0"/>
              </a:spcBef>
              <a:buNone/>
              <a:defRPr sz="36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4" name="Text Placeholder 25"/>
          <p:cNvSpPr>
            <a:spLocks noGrp="1"/>
          </p:cNvSpPr>
          <p:nvPr>
            <p:ph type="body" sz="quarter" idx="19" hasCustomPrompt="1"/>
          </p:nvPr>
        </p:nvSpPr>
        <p:spPr>
          <a:xfrm>
            <a:off x="8940659" y="1599957"/>
            <a:ext cx="5554689" cy="3925164"/>
          </a:xfrm>
          <a:prstGeom prst="rect">
            <a:avLst/>
          </a:prstGeom>
        </p:spPr>
        <p:txBody>
          <a:bodyPr wrap="square" lIns="0" tIns="0" rIns="0" bIns="0" anchor="ctr" anchorCtr="0">
            <a:normAutofit/>
          </a:bodyPr>
          <a:lstStyle>
            <a:lvl1pPr marL="0" indent="0" algn="l">
              <a:lnSpc>
                <a:spcPct val="85000"/>
              </a:lnSpc>
              <a:spcBef>
                <a:spcPts val="0"/>
              </a:spcBef>
              <a:buNone/>
              <a:defRPr sz="36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a:t>
            </a:r>
          </a:p>
        </p:txBody>
      </p:sp>
      <p:sp>
        <p:nvSpPr>
          <p:cNvPr id="35" name="Text Placeholder 25"/>
          <p:cNvSpPr>
            <a:spLocks noGrp="1"/>
          </p:cNvSpPr>
          <p:nvPr>
            <p:ph type="body" sz="quarter" idx="20" hasCustomPrompt="1"/>
          </p:nvPr>
        </p:nvSpPr>
        <p:spPr>
          <a:xfrm>
            <a:off x="9461046" y="5525120"/>
            <a:ext cx="3720780"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45BC</a:t>
            </a:r>
          </a:p>
        </p:txBody>
      </p:sp>
      <p:sp>
        <p:nvSpPr>
          <p:cNvPr id="5" name="Text Placeholder 25"/>
          <p:cNvSpPr>
            <a:spLocks noGrp="1"/>
          </p:cNvSpPr>
          <p:nvPr>
            <p:ph type="body" sz="quarter" idx="11" hasCustomPrompt="1"/>
          </p:nvPr>
        </p:nvSpPr>
        <p:spPr>
          <a:xfrm>
            <a:off x="3250819" y="5525120"/>
            <a:ext cx="3690914"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45BC</a:t>
            </a:r>
          </a:p>
        </p:txBody>
      </p:sp>
      <p:sp>
        <p:nvSpPr>
          <p:cNvPr id="42"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Calibri" charset="0"/>
                <a:ea typeface="Calibri" charset="0"/>
                <a:cs typeface="Calibri" charset="0"/>
              </a:defRPr>
            </a:lvl1pPr>
          </a:lstStyle>
          <a:p>
            <a:r>
              <a:rPr lang="en-US"/>
              <a:t>OpenAIRE-CONNECT Community Call #4 - 17 Apr 2023</a:t>
            </a:r>
            <a:endParaRPr lang="en-US" dirty="0"/>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200" y="8203662"/>
            <a:ext cx="2076544" cy="741219"/>
          </a:xfrm>
          <a:prstGeom prst="rect">
            <a:avLst/>
          </a:prstGeom>
        </p:spPr>
      </p:pic>
      <p:pic>
        <p:nvPicPr>
          <p:cNvPr id="18" name="Picture 17">
            <a:extLst>
              <a:ext uri="{FF2B5EF4-FFF2-40B4-BE49-F238E27FC236}">
                <a16:creationId xmlns:a16="http://schemas.microsoft.com/office/drawing/2014/main" id="{89957A2E-AF65-824B-9307-023A6FEC3FA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spTree>
    <p:extLst>
      <p:ext uri="{BB962C8B-B14F-4D97-AF65-F5344CB8AC3E}">
        <p14:creationId xmlns:p14="http://schemas.microsoft.com/office/powerpoint/2010/main" val="205006114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alyze">
    <p:spTree>
      <p:nvGrpSpPr>
        <p:cNvPr id="1" name=""/>
        <p:cNvGrpSpPr/>
        <p:nvPr/>
      </p:nvGrpSpPr>
      <p:grpSpPr>
        <a:xfrm>
          <a:off x="0" y="0"/>
          <a:ext cx="0" cy="0"/>
          <a:chOff x="0" y="0"/>
          <a:chExt cx="0" cy="0"/>
        </a:xfrm>
      </p:grpSpPr>
      <p:grpSp>
        <p:nvGrpSpPr>
          <p:cNvPr id="35" name="Group 34"/>
          <p:cNvGrpSpPr/>
          <p:nvPr userDrawn="1"/>
        </p:nvGrpSpPr>
        <p:grpSpPr>
          <a:xfrm>
            <a:off x="4977114" y="3355141"/>
            <a:ext cx="1461541" cy="255212"/>
            <a:chOff x="4977114" y="3355141"/>
            <a:chExt cx="1461541" cy="255212"/>
          </a:xfrm>
        </p:grpSpPr>
        <p:cxnSp>
          <p:nvCxnSpPr>
            <p:cNvPr id="10" name="Straight Connector 9"/>
            <p:cNvCxnSpPr/>
            <p:nvPr userDrawn="1"/>
          </p:nvCxnSpPr>
          <p:spPr>
            <a:xfrm>
              <a:off x="4977114" y="3355141"/>
              <a:ext cx="1206329"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grpSp>
        <p:nvGrpSpPr>
          <p:cNvPr id="36" name="Group 35"/>
          <p:cNvGrpSpPr/>
          <p:nvPr userDrawn="1"/>
        </p:nvGrpSpPr>
        <p:grpSpPr>
          <a:xfrm rot="10800000" flipH="1">
            <a:off x="4963180" y="5245881"/>
            <a:ext cx="1866955" cy="657494"/>
            <a:chOff x="5150967" y="3355141"/>
            <a:chExt cx="1488828" cy="157687"/>
          </a:xfrm>
        </p:grpSpPr>
        <p:cxnSp>
          <p:nvCxnSpPr>
            <p:cNvPr id="37" name="Straight Connector 36"/>
            <p:cNvCxnSpPr/>
            <p:nvPr userDrawn="1"/>
          </p:nvCxnSpPr>
          <p:spPr>
            <a:xfrm rot="10800000" flipH="1">
              <a:off x="5150967" y="3355141"/>
              <a:ext cx="1032476"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p:cNvCxnSpPr/>
            <p:nvPr userDrawn="1"/>
          </p:nvCxnSpPr>
          <p:spPr>
            <a:xfrm rot="10800000" flipH="1" flipV="1">
              <a:off x="6183443" y="3355141"/>
              <a:ext cx="456352" cy="157687"/>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1" name="Text Placeholder 15"/>
          <p:cNvSpPr>
            <a:spLocks noGrp="1"/>
          </p:cNvSpPr>
          <p:nvPr>
            <p:ph type="body" sz="quarter" idx="27" hasCustomPrompt="1"/>
          </p:nvPr>
        </p:nvSpPr>
        <p:spPr>
          <a:xfrm>
            <a:off x="711200" y="5452946"/>
            <a:ext cx="4010702" cy="1963854"/>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a:t>
            </a:r>
          </a:p>
        </p:txBody>
      </p:sp>
      <p:sp>
        <p:nvSpPr>
          <p:cNvPr id="42" name="Text Placeholder 15"/>
          <p:cNvSpPr>
            <a:spLocks noGrp="1"/>
          </p:cNvSpPr>
          <p:nvPr>
            <p:ph type="body" sz="quarter" idx="28" hasCustomPrompt="1"/>
          </p:nvPr>
        </p:nvSpPr>
        <p:spPr>
          <a:xfrm>
            <a:off x="11399735" y="5185718"/>
            <a:ext cx="4010702" cy="2031862"/>
          </a:xfrm>
          <a:prstGeom prst="rect">
            <a:avLst/>
          </a:prstGeom>
        </p:spPr>
        <p:txBody>
          <a:bodyPr lIns="0" tIns="72000" rIns="0" bIns="0" numCol="1"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p:txBody>
      </p:sp>
      <p:sp>
        <p:nvSpPr>
          <p:cNvPr id="43" name="Text Placeholder 15"/>
          <p:cNvSpPr>
            <a:spLocks noGrp="1"/>
          </p:cNvSpPr>
          <p:nvPr>
            <p:ph type="body" sz="quarter" idx="29" hasCustomPrompt="1"/>
          </p:nvPr>
        </p:nvSpPr>
        <p:spPr>
          <a:xfrm>
            <a:off x="11399735" y="2188518"/>
            <a:ext cx="4010702" cy="1892663"/>
          </a:xfrm>
          <a:prstGeom prst="rect">
            <a:avLst/>
          </a:prstGeom>
        </p:spPr>
        <p:txBody>
          <a:bodyPr lIns="0" tIns="72000" rIns="0" bIns="0" numCol="1" spcCol="720000" anchor="t" anchorCtr="0">
            <a:normAutofit/>
          </a:bodyPr>
          <a:lstStyle>
            <a:lvl1pPr marL="0" indent="0" algn="l">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grpSp>
        <p:nvGrpSpPr>
          <p:cNvPr id="44" name="Group 43"/>
          <p:cNvGrpSpPr/>
          <p:nvPr userDrawn="1"/>
        </p:nvGrpSpPr>
        <p:grpSpPr>
          <a:xfrm flipH="1">
            <a:off x="9317513" y="3011918"/>
            <a:ext cx="1756889" cy="941658"/>
            <a:chOff x="5435972" y="3355141"/>
            <a:chExt cx="1401055" cy="225838"/>
          </a:xfrm>
        </p:grpSpPr>
        <p:cxnSp>
          <p:nvCxnSpPr>
            <p:cNvPr id="45" name="Straight Connector 44"/>
            <p:cNvCxnSpPr/>
            <p:nvPr userDrawn="1"/>
          </p:nvCxnSpPr>
          <p:spPr>
            <a:xfrm>
              <a:off x="5435972" y="3355141"/>
              <a:ext cx="74747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6" name="Straight Connector 45"/>
            <p:cNvCxnSpPr/>
            <p:nvPr userDrawn="1"/>
          </p:nvCxnSpPr>
          <p:spPr>
            <a:xfrm rot="10800000" flipH="1" flipV="1">
              <a:off x="6183443" y="3355141"/>
              <a:ext cx="653584" cy="225838"/>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8" name="Text Placeholder 15"/>
          <p:cNvSpPr>
            <a:spLocks noGrp="1"/>
          </p:cNvSpPr>
          <p:nvPr>
            <p:ph type="body" sz="quarter" idx="30" hasCustomPrompt="1"/>
          </p:nvPr>
        </p:nvSpPr>
        <p:spPr>
          <a:xfrm>
            <a:off x="720000" y="1578919"/>
            <a:ext cx="4010703" cy="609600"/>
          </a:xfrm>
          <a:prstGeom prst="rect">
            <a:avLst/>
          </a:prstGeom>
        </p:spPr>
        <p:txBody>
          <a:bodyPr lIns="0" tIns="0" rIns="0" bIns="0" anchor="b" anchorCtr="0">
            <a:normAutofit/>
          </a:bodyPr>
          <a:lstStyle>
            <a:lvl1pPr marL="0" indent="0" algn="r">
              <a:buNone/>
              <a:defRPr sz="2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sp>
        <p:nvSpPr>
          <p:cNvPr id="49" name="Text Placeholder 15"/>
          <p:cNvSpPr>
            <a:spLocks noGrp="1"/>
          </p:cNvSpPr>
          <p:nvPr>
            <p:ph type="body" sz="quarter" idx="31" hasCustomPrompt="1"/>
          </p:nvPr>
        </p:nvSpPr>
        <p:spPr>
          <a:xfrm>
            <a:off x="711200" y="2188519"/>
            <a:ext cx="4010702" cy="1892662"/>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sp>
        <p:nvSpPr>
          <p:cNvPr id="50" name="Text Placeholder 15"/>
          <p:cNvSpPr>
            <a:spLocks noGrp="1"/>
          </p:cNvSpPr>
          <p:nvPr>
            <p:ph type="body" sz="quarter" idx="32" hasCustomPrompt="1"/>
          </p:nvPr>
        </p:nvSpPr>
        <p:spPr>
          <a:xfrm>
            <a:off x="720000" y="4843346"/>
            <a:ext cx="4010703" cy="609600"/>
          </a:xfrm>
          <a:prstGeom prst="rect">
            <a:avLst/>
          </a:prstGeom>
        </p:spPr>
        <p:txBody>
          <a:bodyPr lIns="0" tIns="0" rIns="0" bIns="0" anchor="b" anchorCtr="0">
            <a:normAutofit/>
          </a:bodyPr>
          <a:lstStyle>
            <a:lvl1pPr marL="0" indent="0" algn="r">
              <a:buNone/>
              <a:defRPr sz="2800" b="1" i="0" spc="-151" baseline="0">
                <a:solidFill>
                  <a:schemeClr val="accent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sp>
        <p:nvSpPr>
          <p:cNvPr id="51" name="Text Placeholder 15"/>
          <p:cNvSpPr>
            <a:spLocks noGrp="1"/>
          </p:cNvSpPr>
          <p:nvPr>
            <p:ph type="body" sz="quarter" idx="33" hasCustomPrompt="1"/>
          </p:nvPr>
        </p:nvSpPr>
        <p:spPr>
          <a:xfrm>
            <a:off x="11399734" y="1578919"/>
            <a:ext cx="4010703" cy="609600"/>
          </a:xfrm>
          <a:prstGeom prst="rect">
            <a:avLst/>
          </a:prstGeom>
        </p:spPr>
        <p:txBody>
          <a:bodyPr lIns="0" tIns="0" rIns="0" bIns="0" anchor="b" anchorCtr="0">
            <a:normAutofit/>
          </a:bodyPr>
          <a:lstStyle>
            <a:lvl1pPr marL="0" indent="0" algn="l">
              <a:buNone/>
              <a:defRPr sz="2800" b="1" i="0" spc="-151" baseline="0">
                <a:solidFill>
                  <a:schemeClr val="accent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grpSp>
        <p:nvGrpSpPr>
          <p:cNvPr id="52" name="Group 51"/>
          <p:cNvGrpSpPr/>
          <p:nvPr userDrawn="1"/>
        </p:nvGrpSpPr>
        <p:grpSpPr>
          <a:xfrm flipH="1" flipV="1">
            <a:off x="9814139" y="5741248"/>
            <a:ext cx="1260263" cy="405551"/>
            <a:chOff x="5533392" y="3355141"/>
            <a:chExt cx="905263" cy="255212"/>
          </a:xfrm>
        </p:grpSpPr>
        <p:cxnSp>
          <p:nvCxnSpPr>
            <p:cNvPr id="53" name="Straight Connector 52"/>
            <p:cNvCxnSpPr/>
            <p:nvPr userDrawn="1"/>
          </p:nvCxnSpPr>
          <p:spPr>
            <a:xfrm flipV="1">
              <a:off x="5533392" y="3355141"/>
              <a:ext cx="65005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4" name="Straight Connector 53"/>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57" name="Text Placeholder 15"/>
          <p:cNvSpPr>
            <a:spLocks noGrp="1"/>
          </p:cNvSpPr>
          <p:nvPr>
            <p:ph type="body" sz="quarter" idx="34" hasCustomPrompt="1"/>
          </p:nvPr>
        </p:nvSpPr>
        <p:spPr>
          <a:xfrm>
            <a:off x="11399734" y="4576118"/>
            <a:ext cx="4010703" cy="609600"/>
          </a:xfrm>
          <a:prstGeom prst="rect">
            <a:avLst/>
          </a:prstGeom>
        </p:spPr>
        <p:txBody>
          <a:bodyPr lIns="0" tIns="0" rIns="0" bIns="0" anchor="b" anchorCtr="0">
            <a:normAutofit/>
          </a:bodyPr>
          <a:lstStyle>
            <a:lvl1pPr marL="0" indent="0" algn="l">
              <a:buNone/>
              <a:defRPr sz="2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pic>
        <p:nvPicPr>
          <p:cNvPr id="61" name="Picture 6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47872" y="2701698"/>
            <a:ext cx="3258477" cy="3715808"/>
          </a:xfrm>
          <a:prstGeom prst="rect">
            <a:avLst/>
          </a:prstGeom>
        </p:spPr>
      </p:pic>
      <p:sp>
        <p:nvSpPr>
          <p:cNvPr id="28" name="Text Placeholder 25"/>
          <p:cNvSpPr>
            <a:spLocks noGrp="1"/>
          </p:cNvSpPr>
          <p:nvPr>
            <p:ph type="body" sz="quarter" idx="10" hasCustomPrompt="1"/>
          </p:nvPr>
        </p:nvSpPr>
        <p:spPr>
          <a:xfrm>
            <a:off x="711199" y="408676"/>
            <a:ext cx="14699237" cy="1051824"/>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p>
        </p:txBody>
      </p:sp>
      <p:pic>
        <p:nvPicPr>
          <p:cNvPr id="30" name="Picture 2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pic>
        <p:nvPicPr>
          <p:cNvPr id="31" name="Picture 3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sp>
        <p:nvSpPr>
          <p:cNvPr id="33"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OpenAIRE-CONNECT Community Call #4 - 17 Apr 2023</a:t>
            </a:r>
            <a:endParaRPr lang="en-US" dirty="0"/>
          </a:p>
        </p:txBody>
      </p:sp>
      <p:sp>
        <p:nvSpPr>
          <p:cNvPr id="34"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32" name="Picture 31">
            <a:extLst>
              <a:ext uri="{FF2B5EF4-FFF2-40B4-BE49-F238E27FC236}">
                <a16:creationId xmlns:a16="http://schemas.microsoft.com/office/drawing/2014/main" id="{E8F6908F-16EB-E94D-811A-EC3EF9747AE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40" name="Picture 39" descr="Logo&#10;&#10;Description automatically generated with medium confidence">
            <a:extLst>
              <a:ext uri="{FF2B5EF4-FFF2-40B4-BE49-F238E27FC236}">
                <a16:creationId xmlns:a16="http://schemas.microsoft.com/office/drawing/2014/main" id="{7B3557D0-75A4-0B4C-A6DF-487A8B938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116752753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7583" y="0"/>
            <a:ext cx="4628417" cy="9155111"/>
          </a:xfrm>
          <a:prstGeom prst="rect">
            <a:avLst/>
          </a:prstGeom>
        </p:spPr>
      </p:pic>
      <p:sp>
        <p:nvSpPr>
          <p:cNvPr id="5" name="Text Placeholder 25"/>
          <p:cNvSpPr>
            <a:spLocks noGrp="1"/>
          </p:cNvSpPr>
          <p:nvPr>
            <p:ph type="body" sz="quarter" idx="10" hasCustomPrompt="1"/>
          </p:nvPr>
        </p:nvSpPr>
        <p:spPr>
          <a:xfrm>
            <a:off x="711200" y="552085"/>
            <a:ext cx="10210800" cy="908415"/>
          </a:xfrm>
          <a:prstGeom prst="rect">
            <a:avLst/>
          </a:prstGeom>
        </p:spPr>
        <p:txBody>
          <a:bodyPr wrap="square" lIns="0" tIns="0" rIns="0" bIns="0" anchor="b" anchorCtr="0">
            <a:noAutofit/>
          </a:bodyPr>
          <a:lstStyle>
            <a:lvl1pPr marL="0" indent="0" algn="l">
              <a:lnSpc>
                <a:spcPct val="85000"/>
              </a:lnSpc>
              <a:spcBef>
                <a:spcPts val="0"/>
              </a:spcBef>
              <a:buNone/>
              <a:defRPr sz="54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9" name="Rectangle 18"/>
          <p:cNvSpPr/>
          <p:nvPr userDrawn="1"/>
        </p:nvSpPr>
        <p:spPr>
          <a:xfrm>
            <a:off x="11627582" y="-1"/>
            <a:ext cx="4689798" cy="9144000"/>
          </a:xfrm>
          <a:prstGeom prst="rect">
            <a:avLst/>
          </a:prstGeom>
          <a:gradFill>
            <a:gsLst>
              <a:gs pos="7000">
                <a:srgbClr val="3700FF"/>
              </a:gs>
              <a:gs pos="100000">
                <a:srgbClr val="CB00FF">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5400000" flipV="1">
            <a:off x="13821973" y="-500296"/>
            <a:ext cx="1933731" cy="2934324"/>
          </a:xfrm>
          <a:prstGeom prst="rect">
            <a:avLst/>
          </a:prstGeom>
        </p:spPr>
      </p:pic>
      <p:sp>
        <p:nvSpPr>
          <p:cNvPr id="17" name="Text Placeholder 15"/>
          <p:cNvSpPr>
            <a:spLocks noGrp="1"/>
          </p:cNvSpPr>
          <p:nvPr>
            <p:ph type="body" sz="quarter" idx="27" hasCustomPrompt="1"/>
          </p:nvPr>
        </p:nvSpPr>
        <p:spPr>
          <a:xfrm>
            <a:off x="711201"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sp>
        <p:nvSpPr>
          <p:cNvPr id="33" name="Text Placeholder 15"/>
          <p:cNvSpPr>
            <a:spLocks noGrp="1"/>
          </p:cNvSpPr>
          <p:nvPr>
            <p:ph type="body" sz="quarter" idx="28" hasCustomPrompt="1"/>
          </p:nvPr>
        </p:nvSpPr>
        <p:spPr>
          <a:xfrm>
            <a:off x="6070600"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a:t>
            </a:r>
          </a:p>
        </p:txBody>
      </p:sp>
      <p:sp>
        <p:nvSpPr>
          <p:cNvPr id="9" name="Rectangle 8"/>
          <p:cNvSpPr/>
          <p:nvPr userDrawn="1"/>
        </p:nvSpPr>
        <p:spPr>
          <a:xfrm>
            <a:off x="711200" y="2082800"/>
            <a:ext cx="485140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Rectangle 37"/>
          <p:cNvSpPr/>
          <p:nvPr userDrawn="1"/>
        </p:nvSpPr>
        <p:spPr>
          <a:xfrm>
            <a:off x="6070599" y="2082800"/>
            <a:ext cx="485140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Rectangle 38"/>
          <p:cNvSpPr/>
          <p:nvPr userDrawn="1"/>
        </p:nvSpPr>
        <p:spPr>
          <a:xfrm>
            <a:off x="711200" y="4578991"/>
            <a:ext cx="4851401" cy="84449"/>
          </a:xfrm>
          <a:prstGeom prst="rect">
            <a:avLst/>
          </a:prstGeom>
          <a:solidFill>
            <a:schemeClr val="accent1">
              <a:lumMod val="60000"/>
              <a:lumOff val="4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Rectangle 39"/>
          <p:cNvSpPr/>
          <p:nvPr userDrawn="1"/>
        </p:nvSpPr>
        <p:spPr>
          <a:xfrm>
            <a:off x="6070599" y="4578991"/>
            <a:ext cx="4851401" cy="84449"/>
          </a:xfrm>
          <a:prstGeom prst="rect">
            <a:avLst/>
          </a:prstGeom>
          <a:solidFill>
            <a:schemeClr val="accent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Text Placeholder 15"/>
          <p:cNvSpPr>
            <a:spLocks noGrp="1"/>
          </p:cNvSpPr>
          <p:nvPr>
            <p:ph type="body" sz="quarter" idx="29" hasCustomPrompt="1"/>
          </p:nvPr>
        </p:nvSpPr>
        <p:spPr>
          <a:xfrm>
            <a:off x="711201"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a:t>Ι</a:t>
            </a:r>
            <a:r>
              <a:rPr lang="en-US" dirty="0" err="1"/>
              <a:t>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ligula </a:t>
            </a:r>
            <a:r>
              <a:rPr lang="en-US" dirty="0" err="1"/>
              <a:t>eget</a:t>
            </a:r>
            <a:r>
              <a:rPr lang="en-US" dirty="0"/>
              <a:t> dolor. </a:t>
            </a:r>
          </a:p>
        </p:txBody>
      </p:sp>
      <p:sp>
        <p:nvSpPr>
          <p:cNvPr id="42" name="Text Placeholder 15"/>
          <p:cNvSpPr>
            <a:spLocks noGrp="1"/>
          </p:cNvSpPr>
          <p:nvPr>
            <p:ph type="body" sz="quarter" idx="30" hasCustomPrompt="1"/>
          </p:nvPr>
        </p:nvSpPr>
        <p:spPr>
          <a:xfrm>
            <a:off x="6070600"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dolor.</a:t>
            </a:r>
            <a:r>
              <a:rPr lang="el-GR" dirty="0"/>
              <a:t> </a:t>
            </a:r>
            <a:r>
              <a:rPr lang="en-US" dirty="0" err="1"/>
              <a:t>ipsum</a:t>
            </a:r>
            <a:r>
              <a:rPr lang="en-US" dirty="0"/>
              <a:t> </a:t>
            </a:r>
          </a:p>
        </p:txBody>
      </p:sp>
      <p:sp>
        <p:nvSpPr>
          <p:cNvPr id="45" name="Footer Placeholder 9"/>
          <p:cNvSpPr>
            <a:spLocks noGrp="1"/>
          </p:cNvSpPr>
          <p:nvPr>
            <p:ph type="ftr" sz="quarter" idx="18"/>
          </p:nvPr>
        </p:nvSpPr>
        <p:spPr>
          <a:xfrm>
            <a:off x="7246916" y="8602294"/>
            <a:ext cx="8290521" cy="376237"/>
          </a:xfrm>
        </p:spPr>
        <p:txBody>
          <a:bodyPr>
            <a:normAutofit/>
          </a:bodyPr>
          <a:lstStyle>
            <a:lvl1pPr algn="r">
              <a:defRPr sz="1400" b="0" i="0" spc="0">
                <a:solidFill>
                  <a:schemeClr val="bg1"/>
                </a:solidFill>
                <a:latin typeface="Helvetica" charset="0"/>
                <a:ea typeface="Helvetica" charset="0"/>
                <a:cs typeface="Helvetica" charset="0"/>
              </a:defRPr>
            </a:lvl1pPr>
          </a:lstStyle>
          <a:p>
            <a:r>
              <a:rPr lang="en-US"/>
              <a:t>OpenAIRE-CONNECT Community Call #4 - 17 Apr 2023</a:t>
            </a:r>
            <a:endParaRPr lang="en-US" dirty="0"/>
          </a:p>
        </p:txBody>
      </p:sp>
      <p:sp>
        <p:nvSpPr>
          <p:cNvPr id="20" name="Slide Number Placeholder 2"/>
          <p:cNvSpPr>
            <a:spLocks noGrp="1"/>
          </p:cNvSpPr>
          <p:nvPr>
            <p:ph type="sldNum" sz="quarter" idx="4"/>
          </p:nvPr>
        </p:nvSpPr>
        <p:spPr>
          <a:xfrm>
            <a:off x="15571303" y="8602293"/>
            <a:ext cx="508000" cy="376237"/>
          </a:xfrm>
          <a:prstGeom prst="rect">
            <a:avLst/>
          </a:prstGeom>
        </p:spPr>
        <p:txBody>
          <a:bodyPr vert="horz" lIns="91440" tIns="45720" rIns="91440" bIns="45720" rtlCol="0" anchor="ctr"/>
          <a:lstStyle>
            <a:lvl1pPr algn="r">
              <a:defRPr sz="1600" b="0" i="0">
                <a:solidFill>
                  <a:schemeClr val="bg1"/>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1" name="Picture 20">
            <a:extLst>
              <a:ext uri="{FF2B5EF4-FFF2-40B4-BE49-F238E27FC236}">
                <a16:creationId xmlns:a16="http://schemas.microsoft.com/office/drawing/2014/main" id="{FE11D4FD-FF04-B549-98A0-D22D89B043F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11264CAA-3213-BD4A-927E-C789A3EDFF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62100297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7583" y="0"/>
            <a:ext cx="4628417" cy="9155111"/>
          </a:xfrm>
          <a:prstGeom prst="rect">
            <a:avLst/>
          </a:prstGeom>
        </p:spPr>
      </p:pic>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9" name="Rectangle 18"/>
          <p:cNvSpPr/>
          <p:nvPr userDrawn="1"/>
        </p:nvSpPr>
        <p:spPr>
          <a:xfrm>
            <a:off x="11627582" y="-1"/>
            <a:ext cx="4689798" cy="9144000"/>
          </a:xfrm>
          <a:prstGeom prst="rect">
            <a:avLst/>
          </a:prstGeom>
          <a:gradFill>
            <a:gsLst>
              <a:gs pos="8000">
                <a:srgbClr val="3700FF"/>
              </a:gs>
              <a:gs pos="100000">
                <a:srgbClr val="CB00FF">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5400000" flipV="1">
            <a:off x="13821973" y="-500296"/>
            <a:ext cx="1933731" cy="2934324"/>
          </a:xfrm>
          <a:prstGeom prst="rect">
            <a:avLst/>
          </a:prstGeom>
        </p:spPr>
      </p:pic>
      <p:sp>
        <p:nvSpPr>
          <p:cNvPr id="45" name="Footer Placeholder 9"/>
          <p:cNvSpPr>
            <a:spLocks noGrp="1"/>
          </p:cNvSpPr>
          <p:nvPr>
            <p:ph type="ftr" sz="quarter" idx="18"/>
          </p:nvPr>
        </p:nvSpPr>
        <p:spPr>
          <a:xfrm>
            <a:off x="7246916" y="8602294"/>
            <a:ext cx="8290521" cy="376237"/>
          </a:xfrm>
        </p:spPr>
        <p:txBody>
          <a:bodyPr>
            <a:normAutofit/>
          </a:bodyPr>
          <a:lstStyle>
            <a:lvl1pPr algn="r">
              <a:defRPr sz="1400" b="0" i="0" spc="0">
                <a:solidFill>
                  <a:schemeClr val="bg1"/>
                </a:solidFill>
                <a:latin typeface="Helvetica" charset="0"/>
                <a:ea typeface="Helvetica" charset="0"/>
                <a:cs typeface="Helvetica" charset="0"/>
              </a:defRPr>
            </a:lvl1pPr>
          </a:lstStyle>
          <a:p>
            <a:r>
              <a:rPr lang="en-US"/>
              <a:t>OpenAIRE-CONNECT Community Call #4 - 17 Apr 2023</a:t>
            </a:r>
            <a:endParaRPr lang="en-US" dirty="0"/>
          </a:p>
        </p:txBody>
      </p:sp>
      <p:sp>
        <p:nvSpPr>
          <p:cNvPr id="20" name="Slide Number Placeholder 2"/>
          <p:cNvSpPr>
            <a:spLocks noGrp="1"/>
          </p:cNvSpPr>
          <p:nvPr>
            <p:ph type="sldNum" sz="quarter" idx="4"/>
          </p:nvPr>
        </p:nvSpPr>
        <p:spPr>
          <a:xfrm>
            <a:off x="15571303" y="8602293"/>
            <a:ext cx="508000" cy="376237"/>
          </a:xfrm>
          <a:prstGeom prst="rect">
            <a:avLst/>
          </a:prstGeom>
        </p:spPr>
        <p:txBody>
          <a:bodyPr vert="horz" lIns="91440" tIns="45720" rIns="91440" bIns="45720" rtlCol="0" anchor="ctr"/>
          <a:lstStyle>
            <a:lvl1pPr algn="r">
              <a:defRPr sz="1600" b="0" i="0">
                <a:solidFill>
                  <a:schemeClr val="bg1"/>
                </a:solidFill>
                <a:latin typeface="Helvetica" charset="0"/>
                <a:ea typeface="Helvetica" charset="0"/>
                <a:cs typeface="Helvetica" charset="0"/>
              </a:defRPr>
            </a:lvl1pPr>
          </a:lstStyle>
          <a:p>
            <a:fld id="{CA77D4BE-F539-D04A-8CB9-4B543B2D7FFD}" type="slidenum">
              <a:rPr lang="en-GB" smtClean="0"/>
              <a:pPr/>
              <a:t>‹#›</a:t>
            </a:fld>
            <a:endParaRPr lang="en-GB"/>
          </a:p>
        </p:txBody>
      </p:sp>
      <p:sp>
        <p:nvSpPr>
          <p:cNvPr id="22" name="Text Placeholder 27">
            <a:extLst>
              <a:ext uri="{FF2B5EF4-FFF2-40B4-BE49-F238E27FC236}">
                <a16:creationId xmlns:a16="http://schemas.microsoft.com/office/drawing/2014/main" id="{769DBBE5-2246-834E-8751-6C7851BD74A7}"/>
              </a:ext>
            </a:extLst>
          </p:cNvPr>
          <p:cNvSpPr>
            <a:spLocks noGrp="1"/>
          </p:cNvSpPr>
          <p:nvPr>
            <p:ph type="body" sz="quarter" idx="11" hasCustomPrompt="1"/>
          </p:nvPr>
        </p:nvSpPr>
        <p:spPr>
          <a:xfrm>
            <a:off x="723899" y="1484025"/>
            <a:ext cx="10297027" cy="6112925"/>
          </a:xfrm>
          <a:prstGeom prst="rect">
            <a:avLst/>
          </a:prstGeom>
        </p:spPr>
        <p:txBody>
          <a:bodyPr lIns="0" tIns="180000" rIns="0" bIns="0">
            <a:normAutofit/>
          </a:bodyPr>
          <a:lstStyle>
            <a:lvl1pPr marL="395101" indent="-395101">
              <a:lnSpc>
                <a:spcPct val="100000"/>
              </a:lnSpc>
              <a:spcBef>
                <a:spcPts val="800"/>
              </a:spcBef>
              <a:buClr>
                <a:schemeClr val="bg2">
                  <a:lumMod val="50000"/>
                </a:schemeClr>
              </a:buClr>
              <a:buSzPct val="85000"/>
              <a:buFont typeface="Arial" charset="0"/>
              <a:buChar char="•"/>
              <a:defRPr sz="4000" b="1" i="0" spc="-151">
                <a:solidFill>
                  <a:schemeClr val="tx1">
                    <a:lumMod val="65000"/>
                    <a:lumOff val="35000"/>
                  </a:schemeClr>
                </a:solidFill>
                <a:latin typeface="Helvetica" charset="0"/>
                <a:ea typeface="Helvetica" charset="0"/>
                <a:cs typeface="Helvetica" charset="0"/>
              </a:defRPr>
            </a:lvl1pPr>
            <a:lvl2pPr>
              <a:lnSpc>
                <a:spcPct val="100000"/>
              </a:lnSpc>
              <a:spcBef>
                <a:spcPts val="800"/>
              </a:spcBef>
              <a:spcAft>
                <a:spcPts val="0"/>
              </a:spcAft>
              <a:buClr>
                <a:srgbClr val="4687E6"/>
              </a:buClr>
              <a:buSzPct val="85000"/>
              <a:defRPr sz="3600" b="0" i="0" spc="-151">
                <a:solidFill>
                  <a:schemeClr val="tx1">
                    <a:lumMod val="65000"/>
                    <a:lumOff val="35000"/>
                  </a:schemeClr>
                </a:solidFill>
                <a:latin typeface="Helvetica" charset="0"/>
                <a:ea typeface="Helvetica" charset="0"/>
                <a:cs typeface="Helvetica" charset="0"/>
              </a:defRPr>
            </a:lvl2pPr>
            <a:lvl3pPr>
              <a:lnSpc>
                <a:spcPct val="100000"/>
              </a:lnSpc>
              <a:spcBef>
                <a:spcPts val="800"/>
              </a:spcBef>
              <a:buClr>
                <a:schemeClr val="accent6"/>
              </a:buClr>
              <a:buSzPct val="85000"/>
              <a:defRPr sz="2800" b="0" i="0" spc="-51" baseline="0">
                <a:solidFill>
                  <a:schemeClr val="accent2"/>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24" name="Text Placeholder 15">
            <a:extLst>
              <a:ext uri="{FF2B5EF4-FFF2-40B4-BE49-F238E27FC236}">
                <a16:creationId xmlns:a16="http://schemas.microsoft.com/office/drawing/2014/main" id="{CB85FAA0-3655-C242-B2E0-A2305F595EE6}"/>
              </a:ext>
            </a:extLst>
          </p:cNvPr>
          <p:cNvSpPr>
            <a:spLocks noGrp="1"/>
          </p:cNvSpPr>
          <p:nvPr>
            <p:ph type="body" sz="quarter" idx="21" hasCustomPrompt="1"/>
          </p:nvPr>
        </p:nvSpPr>
        <p:spPr>
          <a:xfrm>
            <a:off x="711200" y="338668"/>
            <a:ext cx="10309726" cy="1145358"/>
          </a:xfrm>
          <a:prstGeom prst="rect">
            <a:avLst/>
          </a:prstGeom>
        </p:spPr>
        <p:txBody>
          <a:bodyPr lIns="0" tIns="0" rIns="0" bIns="0" anchor="ctr" anchorCtr="0">
            <a:normAutofit/>
          </a:bodyPr>
          <a:lstStyle>
            <a:lvl1pPr marL="0" indent="0">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pic>
        <p:nvPicPr>
          <p:cNvPr id="12" name="Picture 11">
            <a:extLst>
              <a:ext uri="{FF2B5EF4-FFF2-40B4-BE49-F238E27FC236}">
                <a16:creationId xmlns:a16="http://schemas.microsoft.com/office/drawing/2014/main" id="{D6FC043F-C125-E344-B8DF-06E80C6EC6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36631ADE-0B54-0043-A974-4E79A4EE3F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29105139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4 Blocks - Photo">
    <p:spTree>
      <p:nvGrpSpPr>
        <p:cNvPr id="1" name=""/>
        <p:cNvGrpSpPr/>
        <p:nvPr/>
      </p:nvGrpSpPr>
      <p:grpSpPr>
        <a:xfrm>
          <a:off x="0" y="0"/>
          <a:ext cx="0" cy="0"/>
          <a:chOff x="0" y="0"/>
          <a:chExt cx="0" cy="0"/>
        </a:xfrm>
      </p:grpSpPr>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5" name="Footer Placeholder 9"/>
          <p:cNvSpPr>
            <a:spLocks noGrp="1"/>
          </p:cNvSpPr>
          <p:nvPr>
            <p:ph type="ftr" sz="quarter" idx="18"/>
          </p:nvPr>
        </p:nvSpPr>
        <p:spPr>
          <a:xfrm>
            <a:off x="7246916" y="8602294"/>
            <a:ext cx="8290521" cy="376237"/>
          </a:xfrm>
        </p:spPr>
        <p:txBody>
          <a:bodyPr>
            <a:normAutofit/>
          </a:bodyPr>
          <a:lstStyle>
            <a:lvl1pPr algn="r">
              <a:defRPr sz="1400" b="0" i="0" spc="0">
                <a:solidFill>
                  <a:schemeClr val="bg1"/>
                </a:solidFill>
                <a:latin typeface="Helvetica" charset="0"/>
                <a:ea typeface="Helvetica" charset="0"/>
                <a:cs typeface="Helvetica" charset="0"/>
              </a:defRPr>
            </a:lvl1pPr>
          </a:lstStyle>
          <a:p>
            <a:r>
              <a:rPr lang="en-US"/>
              <a:t>OpenAIRE-CONNECT Community Call #4 - 17 Apr 2023</a:t>
            </a:r>
            <a:endParaRPr lang="en-US" dirty="0"/>
          </a:p>
        </p:txBody>
      </p:sp>
      <p:sp>
        <p:nvSpPr>
          <p:cNvPr id="20" name="Slide Number Placeholder 2"/>
          <p:cNvSpPr>
            <a:spLocks noGrp="1"/>
          </p:cNvSpPr>
          <p:nvPr>
            <p:ph type="sldNum" sz="quarter" idx="4"/>
          </p:nvPr>
        </p:nvSpPr>
        <p:spPr>
          <a:xfrm>
            <a:off x="15571303" y="8602293"/>
            <a:ext cx="508000" cy="376237"/>
          </a:xfrm>
          <a:prstGeom prst="rect">
            <a:avLst/>
          </a:prstGeom>
        </p:spPr>
        <p:txBody>
          <a:bodyPr vert="horz" lIns="91440" tIns="45720" rIns="91440" bIns="45720" rtlCol="0" anchor="ctr"/>
          <a:lstStyle>
            <a:lvl1pPr algn="r">
              <a:defRPr sz="1600" b="0" i="0">
                <a:solidFill>
                  <a:schemeClr val="bg1"/>
                </a:solidFill>
                <a:latin typeface="Helvetica" charset="0"/>
                <a:ea typeface="Helvetica" charset="0"/>
                <a:cs typeface="Helvetica" charset="0"/>
              </a:defRPr>
            </a:lvl1pPr>
          </a:lstStyle>
          <a:p>
            <a:fld id="{CA77D4BE-F539-D04A-8CB9-4B543B2D7FFD}" type="slidenum">
              <a:rPr lang="en-GB" smtClean="0"/>
              <a:pPr/>
              <a:t>‹#›</a:t>
            </a:fld>
            <a:endParaRPr lang="en-GB"/>
          </a:p>
        </p:txBody>
      </p:sp>
      <p:sp>
        <p:nvSpPr>
          <p:cNvPr id="22" name="Text Placeholder 27">
            <a:extLst>
              <a:ext uri="{FF2B5EF4-FFF2-40B4-BE49-F238E27FC236}">
                <a16:creationId xmlns:a16="http://schemas.microsoft.com/office/drawing/2014/main" id="{769DBBE5-2246-834E-8751-6C7851BD74A7}"/>
              </a:ext>
            </a:extLst>
          </p:cNvPr>
          <p:cNvSpPr>
            <a:spLocks noGrp="1"/>
          </p:cNvSpPr>
          <p:nvPr>
            <p:ph type="body" sz="quarter" idx="11" hasCustomPrompt="1"/>
          </p:nvPr>
        </p:nvSpPr>
        <p:spPr>
          <a:xfrm>
            <a:off x="723899" y="1484025"/>
            <a:ext cx="10297027" cy="6112925"/>
          </a:xfrm>
          <a:prstGeom prst="rect">
            <a:avLst/>
          </a:prstGeom>
        </p:spPr>
        <p:txBody>
          <a:bodyPr lIns="0" tIns="180000" rIns="0" bIns="0">
            <a:normAutofit/>
          </a:bodyPr>
          <a:lstStyle>
            <a:lvl1pPr marL="395101" indent="-395101">
              <a:lnSpc>
                <a:spcPct val="100000"/>
              </a:lnSpc>
              <a:spcBef>
                <a:spcPts val="800"/>
              </a:spcBef>
              <a:buClr>
                <a:schemeClr val="bg2">
                  <a:lumMod val="50000"/>
                </a:schemeClr>
              </a:buClr>
              <a:buSzPct val="85000"/>
              <a:buFont typeface="Arial" charset="0"/>
              <a:buChar char="•"/>
              <a:defRPr sz="4000" b="1" i="0" spc="-151">
                <a:solidFill>
                  <a:schemeClr val="tx1">
                    <a:lumMod val="65000"/>
                    <a:lumOff val="35000"/>
                  </a:schemeClr>
                </a:solidFill>
                <a:latin typeface="Helvetica" charset="0"/>
                <a:ea typeface="Helvetica" charset="0"/>
                <a:cs typeface="Helvetica" charset="0"/>
              </a:defRPr>
            </a:lvl1pPr>
            <a:lvl2pPr>
              <a:lnSpc>
                <a:spcPct val="100000"/>
              </a:lnSpc>
              <a:spcBef>
                <a:spcPts val="800"/>
              </a:spcBef>
              <a:spcAft>
                <a:spcPts val="0"/>
              </a:spcAft>
              <a:buClr>
                <a:srgbClr val="4687E6"/>
              </a:buClr>
              <a:buSzPct val="85000"/>
              <a:defRPr sz="3600" b="0" i="0" spc="-151">
                <a:solidFill>
                  <a:schemeClr val="tx1">
                    <a:lumMod val="65000"/>
                    <a:lumOff val="35000"/>
                  </a:schemeClr>
                </a:solidFill>
                <a:latin typeface="Helvetica" charset="0"/>
                <a:ea typeface="Helvetica" charset="0"/>
                <a:cs typeface="Helvetica" charset="0"/>
              </a:defRPr>
            </a:lvl2pPr>
            <a:lvl3pPr>
              <a:lnSpc>
                <a:spcPct val="100000"/>
              </a:lnSpc>
              <a:spcBef>
                <a:spcPts val="800"/>
              </a:spcBef>
              <a:buClr>
                <a:schemeClr val="accent6"/>
              </a:buClr>
              <a:buSzPct val="85000"/>
              <a:defRPr sz="2800" b="0" i="0" spc="-51" baseline="0">
                <a:solidFill>
                  <a:schemeClr val="accent2"/>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24" name="Text Placeholder 15">
            <a:extLst>
              <a:ext uri="{FF2B5EF4-FFF2-40B4-BE49-F238E27FC236}">
                <a16:creationId xmlns:a16="http://schemas.microsoft.com/office/drawing/2014/main" id="{CB85FAA0-3655-C242-B2E0-A2305F595EE6}"/>
              </a:ext>
            </a:extLst>
          </p:cNvPr>
          <p:cNvSpPr>
            <a:spLocks noGrp="1"/>
          </p:cNvSpPr>
          <p:nvPr>
            <p:ph type="body" sz="quarter" idx="21" hasCustomPrompt="1"/>
          </p:nvPr>
        </p:nvSpPr>
        <p:spPr>
          <a:xfrm>
            <a:off x="711200" y="338668"/>
            <a:ext cx="10309726" cy="1145358"/>
          </a:xfrm>
          <a:prstGeom prst="rect">
            <a:avLst/>
          </a:prstGeom>
        </p:spPr>
        <p:txBody>
          <a:bodyPr lIns="0" tIns="0" rIns="0" bIns="0" anchor="ctr" anchorCtr="0">
            <a:normAutofit/>
          </a:bodyPr>
          <a:lstStyle>
            <a:lvl1pPr marL="0" indent="0">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pic>
        <p:nvPicPr>
          <p:cNvPr id="12" name="Picture 11">
            <a:extLst>
              <a:ext uri="{FF2B5EF4-FFF2-40B4-BE49-F238E27FC236}">
                <a16:creationId xmlns:a16="http://schemas.microsoft.com/office/drawing/2014/main" id="{D6FC043F-C125-E344-B8DF-06E80C6EC6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36631ADE-0B54-0043-A974-4E79A4EE3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pic>
        <p:nvPicPr>
          <p:cNvPr id="5" name="Picture 4" descr="A picture containing kitchenware, strainer, grater&#10;&#10;Description automatically generated">
            <a:extLst>
              <a:ext uri="{FF2B5EF4-FFF2-40B4-BE49-F238E27FC236}">
                <a16:creationId xmlns:a16="http://schemas.microsoft.com/office/drawing/2014/main" id="{2EA2405A-ACB7-FA46-99BB-EDBB13DAAA0E}"/>
              </a:ext>
            </a:extLst>
          </p:cNvPr>
          <p:cNvPicPr>
            <a:picLocks noChangeAspect="1"/>
          </p:cNvPicPr>
          <p:nvPr userDrawn="1"/>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193428" y="1273384"/>
            <a:ext cx="7523804" cy="7036150"/>
          </a:xfrm>
          <a:prstGeom prst="rect">
            <a:avLst/>
          </a:prstGeom>
        </p:spPr>
      </p:pic>
      <p:sp>
        <p:nvSpPr>
          <p:cNvPr id="19" name="Rectangle 18"/>
          <p:cNvSpPr/>
          <p:nvPr userDrawn="1"/>
        </p:nvSpPr>
        <p:spPr>
          <a:xfrm>
            <a:off x="11566202" y="0"/>
            <a:ext cx="4689798" cy="9144000"/>
          </a:xfrm>
          <a:prstGeom prst="rect">
            <a:avLst/>
          </a:prstGeom>
          <a:gradFill>
            <a:gsLst>
              <a:gs pos="8000">
                <a:srgbClr val="3700FF"/>
              </a:gs>
              <a:gs pos="100000">
                <a:srgbClr val="CB00FF">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2864803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21427" y="0"/>
            <a:ext cx="16234573" cy="9145935"/>
          </a:xfrm>
          <a:prstGeom prst="rect">
            <a:avLst/>
          </a:prstGeom>
        </p:spPr>
      </p:pic>
      <p:sp>
        <p:nvSpPr>
          <p:cNvPr id="26" name="Text Placeholder 25"/>
          <p:cNvSpPr>
            <a:spLocks noGrp="1"/>
          </p:cNvSpPr>
          <p:nvPr>
            <p:ph type="body" sz="quarter" idx="10" hasCustomPrompt="1"/>
          </p:nvPr>
        </p:nvSpPr>
        <p:spPr>
          <a:xfrm>
            <a:off x="2476500" y="2590647"/>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9" name="Text Placeholder 25"/>
          <p:cNvSpPr>
            <a:spLocks noGrp="1"/>
          </p:cNvSpPr>
          <p:nvPr>
            <p:ph type="body" sz="quarter" idx="11" hasCustomPrompt="1"/>
          </p:nvPr>
        </p:nvSpPr>
        <p:spPr>
          <a:xfrm>
            <a:off x="2476500" y="53558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40" name="Text Placeholder 39"/>
          <p:cNvSpPr>
            <a:spLocks noGrp="1"/>
          </p:cNvSpPr>
          <p:nvPr>
            <p:ph type="body" sz="quarter" idx="16" hasCustomPrompt="1"/>
          </p:nvPr>
        </p:nvSpPr>
        <p:spPr>
          <a:xfrm>
            <a:off x="4176060" y="1387791"/>
            <a:ext cx="7901640" cy="492443"/>
          </a:xfrm>
          <a:prstGeom prst="rect">
            <a:avLst/>
          </a:prstGeom>
          <a:noFill/>
          <a:ln>
            <a:noFill/>
          </a:ln>
        </p:spPr>
        <p:txBody>
          <a:bodyPr vert="horz" wrap="square" lIns="0" tIns="0" rIns="0" bIns="0" anchor="b" anchorCtr="1">
            <a:spAutoFit/>
          </a:bodyPr>
          <a:lstStyle>
            <a:lvl1pPr marL="0" indent="0" algn="r">
              <a:buNone/>
              <a:defRPr sz="32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42" name="Text Placeholder 39"/>
          <p:cNvSpPr>
            <a:spLocks noGrp="1"/>
          </p:cNvSpPr>
          <p:nvPr>
            <p:ph type="body" sz="quarter" idx="17" hasCustomPrompt="1"/>
          </p:nvPr>
        </p:nvSpPr>
        <p:spPr>
          <a:xfrm>
            <a:off x="4176060" y="1880235"/>
            <a:ext cx="7901640" cy="528794"/>
          </a:xfrm>
          <a:prstGeom prst="rect">
            <a:avLst/>
          </a:prstGeom>
          <a:noFill/>
          <a:ln>
            <a:noFill/>
          </a:ln>
        </p:spPr>
        <p:txBody>
          <a:bodyPr vert="horz" wrap="square" lIns="0" tIns="36000" rIns="0" bIns="0" anchor="t" anchorCtr="1">
            <a:spAutoFit/>
          </a:bodyPr>
          <a:lstStyle>
            <a:lvl1pPr marL="0" indent="0" algn="ctr">
              <a:buNone/>
              <a:defRPr sz="32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43160" y="374218"/>
            <a:ext cx="967440" cy="967440"/>
          </a:xfrm>
          <a:prstGeom prst="rect">
            <a:avLst/>
          </a:prstGeom>
        </p:spPr>
      </p:pic>
      <p:sp>
        <p:nvSpPr>
          <p:cNvPr id="51" name="Footer Placeholder 9"/>
          <p:cNvSpPr>
            <a:spLocks noGrp="1"/>
          </p:cNvSpPr>
          <p:nvPr>
            <p:ph type="ftr" sz="quarter" idx="18"/>
          </p:nvPr>
        </p:nvSpPr>
        <p:spPr>
          <a:xfrm>
            <a:off x="4632795" y="8446512"/>
            <a:ext cx="7127486" cy="332298"/>
          </a:xfrm>
        </p:spPr>
        <p:txBody>
          <a:bodyPr>
            <a:normAutofit/>
          </a:bodyPr>
          <a:lstStyle>
            <a:lvl1pPr algn="ctr">
              <a:defRPr sz="1400" b="0" i="0" spc="0">
                <a:solidFill>
                  <a:schemeClr val="bg2">
                    <a:lumMod val="50000"/>
                  </a:schemeClr>
                </a:solidFill>
                <a:latin typeface="+mn-lt"/>
                <a:ea typeface="Open Sans Light" charset="0"/>
                <a:cs typeface="Open Sans Light" charset="0"/>
              </a:defRPr>
            </a:lvl1pPr>
          </a:lstStyle>
          <a:p>
            <a:r>
              <a:rPr lang="en-US"/>
              <a:t>OpenAIRE-CONNECT Community Call #4 - 17 Apr 2023</a:t>
            </a:r>
            <a:endParaRPr lang="en-US" dirty="0"/>
          </a:p>
        </p:txBody>
      </p:sp>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724879" y="8496329"/>
            <a:ext cx="703862" cy="252000"/>
          </a:xfrm>
          <a:prstGeom prst="rect">
            <a:avLst/>
          </a:prstGeom>
        </p:spPr>
      </p:pic>
      <p:pic>
        <p:nvPicPr>
          <p:cNvPr id="20" name="Picture 1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332936" y="8459262"/>
            <a:ext cx="432001" cy="360000"/>
          </a:xfrm>
          <a:prstGeom prst="rect">
            <a:avLst/>
          </a:prstGeom>
          <a:noFill/>
        </p:spPr>
      </p:pic>
      <p:sp>
        <p:nvSpPr>
          <p:cNvPr id="22"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pic>
        <p:nvPicPr>
          <p:cNvPr id="16" name="Picture 15">
            <a:extLst>
              <a:ext uri="{FF2B5EF4-FFF2-40B4-BE49-F238E27FC236}">
                <a16:creationId xmlns:a16="http://schemas.microsoft.com/office/drawing/2014/main" id="{E7671242-4E5B-A54D-8E9D-30F41C2A3FC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CCABCEDC-3A23-3C48-B13A-B87F0B080C5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79039997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26" y="0"/>
            <a:ext cx="4628417" cy="9155111"/>
          </a:xfrm>
          <a:prstGeom prst="rect">
            <a:avLst/>
          </a:prstGeom>
        </p:spPr>
      </p:pic>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9" name="Rectangle 18"/>
          <p:cNvSpPr/>
          <p:nvPr userDrawn="1"/>
        </p:nvSpPr>
        <p:spPr>
          <a:xfrm>
            <a:off x="-37299" y="11111"/>
            <a:ext cx="4689798" cy="9144000"/>
          </a:xfrm>
          <a:prstGeom prst="rect">
            <a:avLst/>
          </a:prstGeom>
          <a:gradFill>
            <a:gsLst>
              <a:gs pos="8000">
                <a:srgbClr val="3700FF"/>
              </a:gs>
              <a:gs pos="100000">
                <a:srgbClr val="CB00FF">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6200000" flipV="1">
            <a:off x="500296" y="6709973"/>
            <a:ext cx="1933731" cy="2934324"/>
          </a:xfrm>
          <a:prstGeom prst="rect">
            <a:avLst/>
          </a:prstGeom>
        </p:spPr>
      </p:pic>
      <p:sp>
        <p:nvSpPr>
          <p:cNvPr id="45" name="Footer Placeholder 9"/>
          <p:cNvSpPr>
            <a:spLocks noGrp="1"/>
          </p:cNvSpPr>
          <p:nvPr>
            <p:ph type="ftr" sz="quarter" idx="18"/>
          </p:nvPr>
        </p:nvSpPr>
        <p:spPr>
          <a:xfrm>
            <a:off x="7226340" y="8602292"/>
            <a:ext cx="8290521" cy="376237"/>
          </a:xfrm>
        </p:spPr>
        <p:txBody>
          <a:bodyPr>
            <a:normAutofit/>
          </a:bodyPr>
          <a:lstStyle>
            <a:lvl1pPr algn="r">
              <a:defRPr sz="1400" b="0" i="0" spc="0">
                <a:solidFill>
                  <a:schemeClr val="bg1"/>
                </a:solidFill>
                <a:latin typeface="Helvetica" charset="0"/>
                <a:ea typeface="Helvetica" charset="0"/>
                <a:cs typeface="Helvetica" charset="0"/>
              </a:defRPr>
            </a:lvl1pPr>
          </a:lstStyle>
          <a:p>
            <a:r>
              <a:rPr lang="en-US"/>
              <a:t>OpenAIRE-CONNECT Community Call #4 - 17 Apr 2023</a:t>
            </a:r>
            <a:endParaRPr lang="en-US" dirty="0"/>
          </a:p>
        </p:txBody>
      </p:sp>
      <p:sp>
        <p:nvSpPr>
          <p:cNvPr id="20" name="Slide Number Placeholder 2"/>
          <p:cNvSpPr>
            <a:spLocks noGrp="1"/>
          </p:cNvSpPr>
          <p:nvPr>
            <p:ph type="sldNum" sz="quarter" idx="4"/>
          </p:nvPr>
        </p:nvSpPr>
        <p:spPr>
          <a:xfrm>
            <a:off x="15571303" y="8602293"/>
            <a:ext cx="508000" cy="376237"/>
          </a:xfrm>
          <a:prstGeom prst="rect">
            <a:avLst/>
          </a:prstGeom>
        </p:spPr>
        <p:txBody>
          <a:bodyPr vert="horz" lIns="91440" tIns="45720" rIns="91440" bIns="45720" rtlCol="0" anchor="ctr"/>
          <a:lstStyle>
            <a:lvl1pPr algn="r">
              <a:defRPr sz="1600" b="0" i="0">
                <a:solidFill>
                  <a:schemeClr val="bg1"/>
                </a:solidFill>
                <a:latin typeface="Helvetica" charset="0"/>
                <a:ea typeface="Helvetica" charset="0"/>
                <a:cs typeface="Helvetica" charset="0"/>
              </a:defRPr>
            </a:lvl1pPr>
          </a:lstStyle>
          <a:p>
            <a:fld id="{CA77D4BE-F539-D04A-8CB9-4B543B2D7FFD}" type="slidenum">
              <a:rPr lang="en-GB" smtClean="0"/>
              <a:pPr/>
              <a:t>‹#›</a:t>
            </a:fld>
            <a:endParaRPr lang="en-GB"/>
          </a:p>
        </p:txBody>
      </p:sp>
      <p:sp>
        <p:nvSpPr>
          <p:cNvPr id="22" name="Text Placeholder 27">
            <a:extLst>
              <a:ext uri="{FF2B5EF4-FFF2-40B4-BE49-F238E27FC236}">
                <a16:creationId xmlns:a16="http://schemas.microsoft.com/office/drawing/2014/main" id="{769DBBE5-2246-834E-8751-6C7851BD74A7}"/>
              </a:ext>
            </a:extLst>
          </p:cNvPr>
          <p:cNvSpPr>
            <a:spLocks noGrp="1"/>
          </p:cNvSpPr>
          <p:nvPr>
            <p:ph type="body" sz="quarter" idx="11" hasCustomPrompt="1"/>
          </p:nvPr>
        </p:nvSpPr>
        <p:spPr>
          <a:xfrm>
            <a:off x="5488404" y="1900097"/>
            <a:ext cx="10297027" cy="6112925"/>
          </a:xfrm>
          <a:prstGeom prst="rect">
            <a:avLst/>
          </a:prstGeom>
        </p:spPr>
        <p:txBody>
          <a:bodyPr lIns="0" tIns="180000" rIns="0" bIns="0">
            <a:normAutofit/>
          </a:bodyPr>
          <a:lstStyle>
            <a:lvl1pPr marL="395101" indent="-395101">
              <a:lnSpc>
                <a:spcPct val="100000"/>
              </a:lnSpc>
              <a:spcBef>
                <a:spcPts val="800"/>
              </a:spcBef>
              <a:buClr>
                <a:schemeClr val="bg2">
                  <a:lumMod val="50000"/>
                </a:schemeClr>
              </a:buClr>
              <a:buSzPct val="85000"/>
              <a:buFont typeface="Arial" charset="0"/>
              <a:buChar char="•"/>
              <a:defRPr sz="3600" b="1" i="0" spc="-151">
                <a:solidFill>
                  <a:schemeClr val="tx1">
                    <a:lumMod val="65000"/>
                    <a:lumOff val="35000"/>
                  </a:schemeClr>
                </a:solidFill>
                <a:latin typeface="Helvetica" charset="0"/>
                <a:ea typeface="Helvetica" charset="0"/>
                <a:cs typeface="Helvetica" charset="0"/>
              </a:defRPr>
            </a:lvl1pPr>
            <a:lvl2pPr>
              <a:lnSpc>
                <a:spcPct val="100000"/>
              </a:lnSpc>
              <a:spcBef>
                <a:spcPts val="800"/>
              </a:spcBef>
              <a:spcAft>
                <a:spcPts val="0"/>
              </a:spcAft>
              <a:buClr>
                <a:srgbClr val="4687E6"/>
              </a:buClr>
              <a:buSzPct val="85000"/>
              <a:defRPr sz="3200" b="0" i="0" spc="-151">
                <a:solidFill>
                  <a:schemeClr val="tx1">
                    <a:lumMod val="65000"/>
                    <a:lumOff val="35000"/>
                  </a:schemeClr>
                </a:solidFill>
                <a:latin typeface="Helvetica" charset="0"/>
                <a:ea typeface="Helvetica" charset="0"/>
                <a:cs typeface="Helvetica" charset="0"/>
              </a:defRPr>
            </a:lvl2pPr>
            <a:lvl3pPr>
              <a:lnSpc>
                <a:spcPct val="100000"/>
              </a:lnSpc>
              <a:spcBef>
                <a:spcPts val="800"/>
              </a:spcBef>
              <a:buClr>
                <a:schemeClr val="accent6"/>
              </a:buClr>
              <a:buSzPct val="85000"/>
              <a:defRPr sz="2400" b="0" i="0" spc="-51" baseline="0">
                <a:solidFill>
                  <a:schemeClr val="accent2"/>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24" name="Text Placeholder 15">
            <a:extLst>
              <a:ext uri="{FF2B5EF4-FFF2-40B4-BE49-F238E27FC236}">
                <a16:creationId xmlns:a16="http://schemas.microsoft.com/office/drawing/2014/main" id="{CB85FAA0-3655-C242-B2E0-A2305F595EE6}"/>
              </a:ext>
            </a:extLst>
          </p:cNvPr>
          <p:cNvSpPr>
            <a:spLocks noGrp="1"/>
          </p:cNvSpPr>
          <p:nvPr>
            <p:ph type="body" sz="quarter" idx="21" hasCustomPrompt="1"/>
          </p:nvPr>
        </p:nvSpPr>
        <p:spPr>
          <a:xfrm>
            <a:off x="5475705" y="754740"/>
            <a:ext cx="10309726" cy="1145358"/>
          </a:xfrm>
          <a:prstGeom prst="rect">
            <a:avLst/>
          </a:prstGeom>
        </p:spPr>
        <p:txBody>
          <a:bodyPr lIns="0" tIns="0" rIns="0" bIns="0" anchor="ctr" anchorCtr="0">
            <a:normAutofit/>
          </a:bodyPr>
          <a:lstStyle>
            <a:lvl1pPr marL="0" indent="0">
              <a:buNone/>
              <a:defRPr sz="4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pic>
        <p:nvPicPr>
          <p:cNvPr id="12" name="Picture 11">
            <a:extLst>
              <a:ext uri="{FF2B5EF4-FFF2-40B4-BE49-F238E27FC236}">
                <a16:creationId xmlns:a16="http://schemas.microsoft.com/office/drawing/2014/main" id="{360C3DE6-FFF2-804A-9D2D-0B0744C22A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62422" y="8602292"/>
            <a:ext cx="593306" cy="396000"/>
          </a:xfrm>
          <a:prstGeom prst="rect">
            <a:avLst/>
          </a:prstGeom>
        </p:spPr>
      </p:pic>
      <p:pic>
        <p:nvPicPr>
          <p:cNvPr id="14" name="Picture 13">
            <a:extLst>
              <a:ext uri="{FF2B5EF4-FFF2-40B4-BE49-F238E27FC236}">
                <a16:creationId xmlns:a16="http://schemas.microsoft.com/office/drawing/2014/main" id="{56D27360-D0BA-6341-B4DD-C5B222CA996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427434" y="8692292"/>
            <a:ext cx="1209600" cy="288000"/>
          </a:xfrm>
          <a:prstGeom prst="rect">
            <a:avLst/>
          </a:prstGeom>
        </p:spPr>
      </p:pic>
    </p:spTree>
    <p:extLst>
      <p:ext uri="{BB962C8B-B14F-4D97-AF65-F5344CB8AC3E}">
        <p14:creationId xmlns:p14="http://schemas.microsoft.com/office/powerpoint/2010/main" val="115637271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- 3</a:t>
            </a:r>
            <a:r>
              <a:rPr lang="en-US" dirty="0"/>
              <a:t>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933732"/>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933732"/>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933732"/>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Rectangle 41"/>
          <p:cNvSpPr/>
          <p:nvPr userDrawn="1"/>
        </p:nvSpPr>
        <p:spPr>
          <a:xfrm>
            <a:off x="711200" y="7000354"/>
            <a:ext cx="453213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5861934" y="6999710"/>
            <a:ext cx="453213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11012668" y="6999709"/>
            <a:ext cx="4532131"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8" name="Text Placeholder 15"/>
          <p:cNvSpPr>
            <a:spLocks noGrp="1"/>
          </p:cNvSpPr>
          <p:nvPr>
            <p:ph type="body" sz="quarter" idx="27" hasCustomPrompt="1"/>
          </p:nvPr>
        </p:nvSpPr>
        <p:spPr>
          <a:xfrm>
            <a:off x="711201"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49" name="Text Placeholder 25"/>
          <p:cNvSpPr>
            <a:spLocks noGrp="1"/>
          </p:cNvSpPr>
          <p:nvPr>
            <p:ph type="body" sz="quarter" idx="28" hasCustomPrompt="1"/>
          </p:nvPr>
        </p:nvSpPr>
        <p:spPr>
          <a:xfrm>
            <a:off x="711200"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50" name="Text Placeholder 15"/>
          <p:cNvSpPr>
            <a:spLocks noGrp="1"/>
          </p:cNvSpPr>
          <p:nvPr>
            <p:ph type="body" sz="quarter" idx="29" hasCustomPrompt="1"/>
          </p:nvPr>
        </p:nvSpPr>
        <p:spPr>
          <a:xfrm>
            <a:off x="5861934"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5861933"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2</a:t>
            </a:r>
          </a:p>
        </p:txBody>
      </p:sp>
      <p:sp>
        <p:nvSpPr>
          <p:cNvPr id="52" name="Text Placeholder 15"/>
          <p:cNvSpPr>
            <a:spLocks noGrp="1"/>
          </p:cNvSpPr>
          <p:nvPr>
            <p:ph type="body" sz="quarter" idx="31" hasCustomPrompt="1"/>
          </p:nvPr>
        </p:nvSpPr>
        <p:spPr>
          <a:xfrm>
            <a:off x="11012669"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11012668"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3</a:t>
            </a:r>
          </a:p>
        </p:txBody>
      </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OpenAIRE-CONNECT Community Call #4 - 17 Apr 2023</a:t>
            </a:r>
            <a:endParaRPr lang="en-US" dirty="0"/>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5" name="Picture 24">
            <a:extLst>
              <a:ext uri="{FF2B5EF4-FFF2-40B4-BE49-F238E27FC236}">
                <a16:creationId xmlns:a16="http://schemas.microsoft.com/office/drawing/2014/main" id="{105A6F9D-8636-1640-945C-192F9D0F426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EED4897E-B14B-5248-A5A1-62349E8777B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95743671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a:t>
            </a:r>
            <a:r>
              <a:rPr lang="en-US" dirty="0"/>
              <a:t>2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flipV="1">
            <a:off x="13821973" y="-500296"/>
            <a:ext cx="1933731" cy="2934324"/>
          </a:xfrm>
          <a:prstGeom prst="rect">
            <a:avLst/>
          </a:prstGeom>
        </p:spPr>
      </p:pic>
      <p:sp>
        <p:nvSpPr>
          <p:cNvPr id="36" name="Rectangle 35"/>
          <p:cNvSpPr/>
          <p:nvPr userDrawn="1"/>
        </p:nvSpPr>
        <p:spPr>
          <a:xfrm>
            <a:off x="711200" y="1933731"/>
            <a:ext cx="7200000"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8354543" y="1933732"/>
            <a:ext cx="7200000"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711200" y="6999709"/>
            <a:ext cx="7200000"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8354543" y="6999709"/>
            <a:ext cx="7200000"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Text Placeholder 15"/>
          <p:cNvSpPr>
            <a:spLocks noGrp="1"/>
          </p:cNvSpPr>
          <p:nvPr>
            <p:ph type="body" sz="quarter" idx="29" hasCustomPrompt="1"/>
          </p:nvPr>
        </p:nvSpPr>
        <p:spPr>
          <a:xfrm>
            <a:off x="711200" y="3229337"/>
            <a:ext cx="720000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711199" y="2430865"/>
            <a:ext cx="7200000"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52" name="Text Placeholder 15"/>
          <p:cNvSpPr>
            <a:spLocks noGrp="1"/>
          </p:cNvSpPr>
          <p:nvPr>
            <p:ph type="body" sz="quarter" idx="31" hasCustomPrompt="1"/>
          </p:nvPr>
        </p:nvSpPr>
        <p:spPr>
          <a:xfrm>
            <a:off x="8354544" y="3229338"/>
            <a:ext cx="720000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8354543" y="2430866"/>
            <a:ext cx="7200000"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2</a:t>
            </a:r>
          </a:p>
        </p:txBody>
      </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OpenAIRE-CONNECT Community Call #4 - 17 Apr 2023</a:t>
            </a:r>
            <a:endParaRPr lang="en-US" dirty="0"/>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19" name="Picture 18">
            <a:extLst>
              <a:ext uri="{FF2B5EF4-FFF2-40B4-BE49-F238E27FC236}">
                <a16:creationId xmlns:a16="http://schemas.microsoft.com/office/drawing/2014/main" id="{951C3F45-68F9-234D-90D0-D930560E756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277D1D50-FDC8-0446-845D-185131DCA3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22774"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- 6</a:t>
            </a:r>
            <a:r>
              <a:rPr lang="en-US" dirty="0"/>
              <a:t>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760109"/>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760109"/>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760109"/>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OpenAIRE-CONNECT Community Call #4 - 17 Apr 2023</a:t>
            </a:r>
            <a:endParaRPr lang="en-US" dirty="0"/>
          </a:p>
        </p:txBody>
      </p:sp>
      <p:sp>
        <p:nvSpPr>
          <p:cNvPr id="48" name="Text Placeholder 15"/>
          <p:cNvSpPr>
            <a:spLocks noGrp="1"/>
          </p:cNvSpPr>
          <p:nvPr>
            <p:ph type="body" sz="quarter" idx="27" hasCustomPrompt="1"/>
          </p:nvPr>
        </p:nvSpPr>
        <p:spPr>
          <a:xfrm>
            <a:off x="711201"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49" name="Text Placeholder 25"/>
          <p:cNvSpPr>
            <a:spLocks noGrp="1"/>
          </p:cNvSpPr>
          <p:nvPr>
            <p:ph type="body" sz="quarter" idx="28" hasCustomPrompt="1"/>
          </p:nvPr>
        </p:nvSpPr>
        <p:spPr>
          <a:xfrm>
            <a:off x="711200"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23" name="Text Placeholder 15"/>
          <p:cNvSpPr>
            <a:spLocks noGrp="1"/>
          </p:cNvSpPr>
          <p:nvPr>
            <p:ph type="body" sz="quarter" idx="29" hasCustomPrompt="1"/>
          </p:nvPr>
        </p:nvSpPr>
        <p:spPr>
          <a:xfrm>
            <a:off x="5861935"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4" name="Text Placeholder 25"/>
          <p:cNvSpPr>
            <a:spLocks noGrp="1"/>
          </p:cNvSpPr>
          <p:nvPr>
            <p:ph type="body" sz="quarter" idx="30" hasCustomPrompt="1"/>
          </p:nvPr>
        </p:nvSpPr>
        <p:spPr>
          <a:xfrm>
            <a:off x="5861934"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2</a:t>
            </a:r>
            <a:endParaRPr lang="en-US" dirty="0"/>
          </a:p>
        </p:txBody>
      </p:sp>
      <p:sp>
        <p:nvSpPr>
          <p:cNvPr id="25" name="Text Placeholder 15"/>
          <p:cNvSpPr>
            <a:spLocks noGrp="1"/>
          </p:cNvSpPr>
          <p:nvPr>
            <p:ph type="body" sz="quarter" idx="31" hasCustomPrompt="1"/>
          </p:nvPr>
        </p:nvSpPr>
        <p:spPr>
          <a:xfrm>
            <a:off x="11005306"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6" name="Text Placeholder 25"/>
          <p:cNvSpPr>
            <a:spLocks noGrp="1"/>
          </p:cNvSpPr>
          <p:nvPr>
            <p:ph type="body" sz="quarter" idx="32" hasCustomPrompt="1"/>
          </p:nvPr>
        </p:nvSpPr>
        <p:spPr>
          <a:xfrm>
            <a:off x="11005305"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3</a:t>
            </a:r>
            <a:endParaRPr lang="en-US" dirty="0"/>
          </a:p>
        </p:txBody>
      </p:sp>
      <p:sp>
        <p:nvSpPr>
          <p:cNvPr id="45" name="Rectangle 44"/>
          <p:cNvSpPr/>
          <p:nvPr userDrawn="1"/>
        </p:nvSpPr>
        <p:spPr>
          <a:xfrm>
            <a:off x="711200" y="4841820"/>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Rectangle 45"/>
          <p:cNvSpPr/>
          <p:nvPr userDrawn="1"/>
        </p:nvSpPr>
        <p:spPr>
          <a:xfrm>
            <a:off x="5861934" y="4841820"/>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7" name="Rectangle 46"/>
          <p:cNvSpPr/>
          <p:nvPr userDrawn="1"/>
        </p:nvSpPr>
        <p:spPr>
          <a:xfrm>
            <a:off x="11012668" y="4714453"/>
            <a:ext cx="4532131" cy="434734"/>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charset="0"/>
              <a:ea typeface="Helvetica" charset="0"/>
              <a:cs typeface="Helvetica" charset="0"/>
              <a:sym typeface="Helvetica Light"/>
            </a:endParaRPr>
          </a:p>
        </p:txBody>
      </p:sp>
      <p:sp>
        <p:nvSpPr>
          <p:cNvPr id="57" name="Text Placeholder 15"/>
          <p:cNvSpPr>
            <a:spLocks noGrp="1"/>
          </p:cNvSpPr>
          <p:nvPr>
            <p:ph type="body" sz="quarter" idx="33" hasCustomPrompt="1"/>
          </p:nvPr>
        </p:nvSpPr>
        <p:spPr>
          <a:xfrm>
            <a:off x="711201"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58" name="Text Placeholder 25"/>
          <p:cNvSpPr>
            <a:spLocks noGrp="1"/>
          </p:cNvSpPr>
          <p:nvPr>
            <p:ph type="body" sz="quarter" idx="34" hasCustomPrompt="1"/>
          </p:nvPr>
        </p:nvSpPr>
        <p:spPr>
          <a:xfrm>
            <a:off x="711200"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4</a:t>
            </a:r>
            <a:endParaRPr lang="en-US" dirty="0"/>
          </a:p>
        </p:txBody>
      </p:sp>
      <p:sp>
        <p:nvSpPr>
          <p:cNvPr id="59" name="Text Placeholder 15"/>
          <p:cNvSpPr>
            <a:spLocks noGrp="1"/>
          </p:cNvSpPr>
          <p:nvPr>
            <p:ph type="body" sz="quarter" idx="35" hasCustomPrompt="1"/>
          </p:nvPr>
        </p:nvSpPr>
        <p:spPr>
          <a:xfrm>
            <a:off x="5861935"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0" name="Text Placeholder 25"/>
          <p:cNvSpPr>
            <a:spLocks noGrp="1"/>
          </p:cNvSpPr>
          <p:nvPr>
            <p:ph type="body" sz="quarter" idx="36" hasCustomPrompt="1"/>
          </p:nvPr>
        </p:nvSpPr>
        <p:spPr>
          <a:xfrm>
            <a:off x="5861934"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5</a:t>
            </a:r>
            <a:endParaRPr lang="en-US" dirty="0"/>
          </a:p>
        </p:txBody>
      </p:sp>
      <p:sp>
        <p:nvSpPr>
          <p:cNvPr id="61" name="Text Placeholder 15"/>
          <p:cNvSpPr>
            <a:spLocks noGrp="1"/>
          </p:cNvSpPr>
          <p:nvPr>
            <p:ph type="body" sz="quarter" idx="37" hasCustomPrompt="1"/>
          </p:nvPr>
        </p:nvSpPr>
        <p:spPr>
          <a:xfrm>
            <a:off x="11005306"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2" name="Text Placeholder 25"/>
          <p:cNvSpPr>
            <a:spLocks noGrp="1"/>
          </p:cNvSpPr>
          <p:nvPr>
            <p:ph type="body" sz="quarter" idx="38" hasCustomPrompt="1"/>
          </p:nvPr>
        </p:nvSpPr>
        <p:spPr>
          <a:xfrm>
            <a:off x="11005305"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6</a:t>
            </a:r>
            <a:endParaRPr lang="en-US" dirty="0"/>
          </a:p>
        </p:txBody>
      </p:sp>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pic>
        <p:nvPicPr>
          <p:cNvPr id="29" name="Picture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sp>
        <p:nvSpPr>
          <p:cNvPr id="30"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32" name="Picture 31">
            <a:extLst>
              <a:ext uri="{FF2B5EF4-FFF2-40B4-BE49-F238E27FC236}">
                <a16:creationId xmlns:a16="http://schemas.microsoft.com/office/drawing/2014/main" id="{610C44F2-C35F-D847-A1E7-C437C998599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34" name="Picture 33" descr="Logo&#10;&#10;Description automatically generated with medium confidence">
            <a:extLst>
              <a:ext uri="{FF2B5EF4-FFF2-40B4-BE49-F238E27FC236}">
                <a16:creationId xmlns:a16="http://schemas.microsoft.com/office/drawing/2014/main" id="{A19AB374-F079-9A4E-9B95-454E192398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211901628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61515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13" name="Text Placeholder 15"/>
          <p:cNvSpPr>
            <a:spLocks noGrp="1"/>
          </p:cNvSpPr>
          <p:nvPr>
            <p:ph type="body" sz="quarter" idx="24" hasCustomPrompt="1"/>
          </p:nvPr>
        </p:nvSpPr>
        <p:spPr>
          <a:xfrm>
            <a:off x="1240407" y="4309135"/>
            <a:ext cx="3119156"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12244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475952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47677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8331081"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8339301"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2" name="Text Placeholder 15"/>
          <p:cNvSpPr>
            <a:spLocks noGrp="1"/>
          </p:cNvSpPr>
          <p:nvPr>
            <p:ph type="body" sz="quarter" idx="30" hasCustomPrompt="1"/>
          </p:nvPr>
        </p:nvSpPr>
        <p:spPr>
          <a:xfrm>
            <a:off x="1184294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4</a:t>
            </a:r>
          </a:p>
        </p:txBody>
      </p:sp>
      <p:sp>
        <p:nvSpPr>
          <p:cNvPr id="23" name="Text Placeholder 15"/>
          <p:cNvSpPr>
            <a:spLocks noGrp="1"/>
          </p:cNvSpPr>
          <p:nvPr>
            <p:ph type="body" sz="quarter" idx="31" hasCustomPrompt="1"/>
          </p:nvPr>
        </p:nvSpPr>
        <p:spPr>
          <a:xfrm>
            <a:off x="1185116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a:t>Ε</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
        <p:nvSpPr>
          <p:cNvPr id="24" name="Picture Placeholder 34"/>
          <p:cNvSpPr>
            <a:spLocks noGrp="1" noChangeAspect="1"/>
          </p:cNvSpPr>
          <p:nvPr>
            <p:ph type="pic" sz="quarter" idx="32" hasCustomPrompt="1"/>
          </p:nvPr>
        </p:nvSpPr>
        <p:spPr>
          <a:xfrm>
            <a:off x="515845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25" name="Picture Placeholder 34"/>
          <p:cNvSpPr>
            <a:spLocks noGrp="1" noChangeAspect="1"/>
          </p:cNvSpPr>
          <p:nvPr>
            <p:ph type="pic" sz="quarter" idx="33" hasCustomPrompt="1"/>
          </p:nvPr>
        </p:nvSpPr>
        <p:spPr>
          <a:xfrm>
            <a:off x="873001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26" name="Picture Placeholder 34"/>
          <p:cNvSpPr>
            <a:spLocks noGrp="1" noChangeAspect="1"/>
          </p:cNvSpPr>
          <p:nvPr>
            <p:ph type="pic" sz="quarter" idx="34" hasCustomPrompt="1"/>
          </p:nvPr>
        </p:nvSpPr>
        <p:spPr>
          <a:xfrm>
            <a:off x="1224187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4 </a:t>
            </a:r>
            <a:r>
              <a:rPr lang="en-US" dirty="0"/>
              <a:t>Images</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OpenAIRE-CONNECT Community Call #4 - 17 Apr 2023</a:t>
            </a:r>
            <a:endParaRPr lang="en-US" dirty="0"/>
          </a:p>
        </p:txBody>
      </p:sp>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8" name="Picture 27">
            <a:extLst>
              <a:ext uri="{FF2B5EF4-FFF2-40B4-BE49-F238E27FC236}">
                <a16:creationId xmlns:a16="http://schemas.microsoft.com/office/drawing/2014/main" id="{37306B66-8CFE-3D41-956B-0A5A18131B4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31" name="Picture 30" descr="Logo&#10;&#10;Description automatically generated with medium confidence">
            <a:extLst>
              <a:ext uri="{FF2B5EF4-FFF2-40B4-BE49-F238E27FC236}">
                <a16:creationId xmlns:a16="http://schemas.microsoft.com/office/drawing/2014/main" id="{90750FFD-4519-0744-B6BA-8FF2647950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39363457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3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752148"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dirty="0"/>
              <a:t>Insert Photo</a:t>
            </a:r>
          </a:p>
        </p:txBody>
      </p:sp>
      <p:sp>
        <p:nvSpPr>
          <p:cNvPr id="13" name="Text Placeholder 15"/>
          <p:cNvSpPr>
            <a:spLocks noGrp="1"/>
          </p:cNvSpPr>
          <p:nvPr>
            <p:ph type="body" sz="quarter" idx="24" hasCustomPrompt="1"/>
          </p:nvPr>
        </p:nvSpPr>
        <p:spPr>
          <a:xfrm>
            <a:off x="833301" y="4637371"/>
            <a:ext cx="4392000" cy="507490"/>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825319" y="5147071"/>
            <a:ext cx="4392000" cy="2597964"/>
          </a:xfrm>
          <a:prstGeom prst="rect">
            <a:avLst/>
          </a:prstGeom>
        </p:spPr>
        <p:txBody>
          <a:bodyPr lIns="0" tIns="72000" rIns="0" bIns="0" numCol="1" spcCol="450000" anchor="t" anchorCtr="0">
            <a:normAutofit/>
          </a:bodyPr>
          <a:lstStyle>
            <a:lvl1pPr marL="0" indent="0" algn="ctr">
              <a:buNone/>
              <a:defRPr sz="28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6018490" y="4637371"/>
            <a:ext cx="439200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6018490" y="5147071"/>
            <a:ext cx="439200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11124998" y="4637371"/>
            <a:ext cx="439200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11124998" y="5147071"/>
            <a:ext cx="439200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4" name="Picture Placeholder 34"/>
          <p:cNvSpPr>
            <a:spLocks noGrp="1" noChangeAspect="1"/>
          </p:cNvSpPr>
          <p:nvPr>
            <p:ph type="pic" sz="quarter" idx="32" hasCustomPrompt="1"/>
          </p:nvPr>
        </p:nvSpPr>
        <p:spPr>
          <a:xfrm>
            <a:off x="6938369"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25" name="Picture Placeholder 34"/>
          <p:cNvSpPr>
            <a:spLocks noGrp="1" noChangeAspect="1"/>
          </p:cNvSpPr>
          <p:nvPr>
            <p:ph type="pic" sz="quarter" idx="33" hasCustomPrompt="1"/>
          </p:nvPr>
        </p:nvSpPr>
        <p:spPr>
          <a:xfrm>
            <a:off x="12044877"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a:t>
            </a:r>
            <a:r>
              <a:rPr lang="en-US" dirty="0"/>
              <a:t>3</a:t>
            </a:r>
            <a:r>
              <a:rPr lang="el-GR" dirty="0"/>
              <a:t> </a:t>
            </a:r>
            <a:r>
              <a:rPr lang="en-US" dirty="0"/>
              <a:t>Images</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OpenAIRE-CONNECT Community Call #4 - 17 Apr 2023</a:t>
            </a:r>
            <a:endParaRPr lang="en-US" dirty="0"/>
          </a:p>
        </p:txBody>
      </p:sp>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2" name="Picture 21">
            <a:extLst>
              <a:ext uri="{FF2B5EF4-FFF2-40B4-BE49-F238E27FC236}">
                <a16:creationId xmlns:a16="http://schemas.microsoft.com/office/drawing/2014/main" id="{294DEBD5-9AAF-9A48-A9B3-3618D77E1F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11B19B99-C1F7-834C-BF20-15B5DBCB89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Photos - List">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93988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14" name="Text Placeholder 15"/>
          <p:cNvSpPr>
            <a:spLocks noGrp="1"/>
          </p:cNvSpPr>
          <p:nvPr>
            <p:ph type="body" sz="quarter" idx="25" hasCustomPrompt="1"/>
          </p:nvPr>
        </p:nvSpPr>
        <p:spPr>
          <a:xfrm>
            <a:off x="68508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27" name="Text Placeholder 25"/>
          <p:cNvSpPr>
            <a:spLocks noGrp="1"/>
          </p:cNvSpPr>
          <p:nvPr>
            <p:ph type="body" sz="quarter" idx="10" hasCustomPrompt="1"/>
          </p:nvPr>
        </p:nvSpPr>
        <p:spPr>
          <a:xfrm>
            <a:off x="711199" y="453133"/>
            <a:ext cx="14752577" cy="10073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5 </a:t>
            </a:r>
            <a:r>
              <a:rPr lang="en-US" dirty="0"/>
              <a:t>Images</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sp>
        <p:nvSpPr>
          <p:cNvPr id="32" name="Picture Placeholder 34"/>
          <p:cNvSpPr>
            <a:spLocks noGrp="1" noChangeAspect="1"/>
          </p:cNvSpPr>
          <p:nvPr>
            <p:ph type="pic" sz="quarter" idx="32" hasCustomPrompt="1"/>
          </p:nvPr>
        </p:nvSpPr>
        <p:spPr>
          <a:xfrm>
            <a:off x="403032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34" name="Picture Placeholder 34"/>
          <p:cNvSpPr>
            <a:spLocks noGrp="1" noChangeAspect="1"/>
          </p:cNvSpPr>
          <p:nvPr>
            <p:ph type="pic" sz="quarter" idx="33" hasCustomPrompt="1"/>
          </p:nvPr>
        </p:nvSpPr>
        <p:spPr>
          <a:xfrm>
            <a:off x="7120613"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35" name="Picture Placeholder 34"/>
          <p:cNvSpPr>
            <a:spLocks noGrp="1" noChangeAspect="1"/>
          </p:cNvSpPr>
          <p:nvPr>
            <p:ph type="pic" sz="quarter" idx="34" hasCustomPrompt="1"/>
          </p:nvPr>
        </p:nvSpPr>
        <p:spPr>
          <a:xfrm>
            <a:off x="10216766"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36" name="Picture Placeholder 34"/>
          <p:cNvSpPr>
            <a:spLocks noGrp="1" noChangeAspect="1"/>
          </p:cNvSpPr>
          <p:nvPr>
            <p:ph type="pic" sz="quarter" idx="35" hasCustomPrompt="1"/>
          </p:nvPr>
        </p:nvSpPr>
        <p:spPr>
          <a:xfrm>
            <a:off x="13301345" y="1869051"/>
            <a:ext cx="1919357"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38" name="Text Placeholder 15"/>
          <p:cNvSpPr>
            <a:spLocks noGrp="1"/>
          </p:cNvSpPr>
          <p:nvPr>
            <p:ph type="body" sz="quarter" idx="36" hasCustomPrompt="1"/>
          </p:nvPr>
        </p:nvSpPr>
        <p:spPr>
          <a:xfrm>
            <a:off x="377552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39" name="Text Placeholder 15"/>
          <p:cNvSpPr>
            <a:spLocks noGrp="1"/>
          </p:cNvSpPr>
          <p:nvPr>
            <p:ph type="body" sz="quarter" idx="37" hasCustomPrompt="1"/>
          </p:nvPr>
        </p:nvSpPr>
        <p:spPr>
          <a:xfrm>
            <a:off x="687753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0" name="Text Placeholder 15"/>
          <p:cNvSpPr>
            <a:spLocks noGrp="1"/>
          </p:cNvSpPr>
          <p:nvPr>
            <p:ph type="body" sz="quarter" idx="38" hasCustomPrompt="1"/>
          </p:nvPr>
        </p:nvSpPr>
        <p:spPr>
          <a:xfrm>
            <a:off x="996797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1" name="Text Placeholder 15"/>
          <p:cNvSpPr>
            <a:spLocks noGrp="1"/>
          </p:cNvSpPr>
          <p:nvPr>
            <p:ph type="body" sz="quarter" idx="39" hasCustomPrompt="1"/>
          </p:nvPr>
        </p:nvSpPr>
        <p:spPr>
          <a:xfrm>
            <a:off x="1305841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cxnSp>
        <p:nvCxnSpPr>
          <p:cNvPr id="6" name="Straight Connector 5"/>
          <p:cNvCxnSpPr/>
          <p:nvPr userDrawn="1"/>
        </p:nvCxnSpPr>
        <p:spPr>
          <a:xfrm>
            <a:off x="3483980"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p:cNvCxnSpPr/>
          <p:nvPr userDrawn="1"/>
        </p:nvCxnSpPr>
        <p:spPr>
          <a:xfrm>
            <a:off x="657442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p:cNvCxnSpPr/>
          <p:nvPr userDrawn="1"/>
        </p:nvCxnSpPr>
        <p:spPr>
          <a:xfrm>
            <a:off x="966486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p:cNvCxnSpPr/>
          <p:nvPr userDrawn="1"/>
        </p:nvCxnSpPr>
        <p:spPr>
          <a:xfrm>
            <a:off x="1277845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49"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23"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24" name="Picture 23">
            <a:extLst>
              <a:ext uri="{FF2B5EF4-FFF2-40B4-BE49-F238E27FC236}">
                <a16:creationId xmlns:a16="http://schemas.microsoft.com/office/drawing/2014/main" id="{93C91CDB-D420-1541-8625-7F556FCF073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93BA3C04-FE31-9E4F-ACF0-AA024D8E3C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103744699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 Photos - Text">
    <p:spTree>
      <p:nvGrpSpPr>
        <p:cNvPr id="1" name=""/>
        <p:cNvGrpSpPr/>
        <p:nvPr/>
      </p:nvGrpSpPr>
      <p:grpSpPr>
        <a:xfrm>
          <a:off x="0" y="0"/>
          <a:ext cx="0" cy="0"/>
          <a:chOff x="0" y="0"/>
          <a:chExt cx="0" cy="0"/>
        </a:xfrm>
      </p:grpSpPr>
      <p:sp>
        <p:nvSpPr>
          <p:cNvPr id="56" name="Rectangle 55"/>
          <p:cNvSpPr/>
          <p:nvPr userDrawn="1"/>
        </p:nvSpPr>
        <p:spPr>
          <a:xfrm>
            <a:off x="0" y="0"/>
            <a:ext cx="16256000" cy="9144000"/>
          </a:xfrm>
          <a:prstGeom prst="rect">
            <a:avLst/>
          </a:prstGeom>
          <a:gradFill>
            <a:gsLst>
              <a:gs pos="32000">
                <a:srgbClr val="3700FF"/>
              </a:gs>
              <a:gs pos="100000">
                <a:srgbClr val="CB00FF"/>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Picture Placeholder 34"/>
          <p:cNvSpPr>
            <a:spLocks noGrp="1" noChangeAspect="1"/>
          </p:cNvSpPr>
          <p:nvPr>
            <p:ph type="pic" sz="quarter" idx="15" hasCustomPrompt="1"/>
          </p:nvPr>
        </p:nvSpPr>
        <p:spPr>
          <a:xfrm>
            <a:off x="741412"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13" name="Text Placeholder 15"/>
          <p:cNvSpPr>
            <a:spLocks noGrp="1"/>
          </p:cNvSpPr>
          <p:nvPr>
            <p:ph type="body" sz="quarter" idx="24" hasCustomPrompt="1"/>
          </p:nvPr>
        </p:nvSpPr>
        <p:spPr>
          <a:xfrm>
            <a:off x="2314936" y="1912398"/>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2314936" y="2327637"/>
            <a:ext cx="5312780" cy="113727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27" name="Text Placeholder 25"/>
          <p:cNvSpPr>
            <a:spLocks noGrp="1"/>
          </p:cNvSpPr>
          <p:nvPr>
            <p:ph type="body" sz="quarter" idx="10" hasCustomPrompt="1"/>
          </p:nvPr>
        </p:nvSpPr>
        <p:spPr>
          <a:xfrm>
            <a:off x="711199" y="524933"/>
            <a:ext cx="14303103" cy="935567"/>
          </a:xfrm>
          <a:prstGeom prst="rect">
            <a:avLst/>
          </a:prstGeom>
        </p:spPr>
        <p:txBody>
          <a:bodyPr wrap="square" lIns="0" tIns="0" rIns="0" bIns="0" anchor="ctr" anchorCtr="0">
            <a:normAutofit/>
          </a:bodyPr>
          <a:lstStyle>
            <a:lvl1pPr marL="0" indent="0" algn="l">
              <a:lnSpc>
                <a:spcPct val="85000"/>
              </a:lnSpc>
              <a:spcBef>
                <a:spcPts val="0"/>
              </a:spcBef>
              <a:buNone/>
              <a:defRPr sz="4400" b="1" i="0" spc="-150" baseline="0">
                <a:solidFill>
                  <a:schemeClr val="bg1"/>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6 </a:t>
            </a:r>
            <a:r>
              <a:rPr lang="en-US" dirty="0"/>
              <a:t>Images,</a:t>
            </a:r>
            <a:r>
              <a:rPr lang="el-GR" dirty="0"/>
              <a:t> </a:t>
            </a:r>
            <a:r>
              <a:rPr lang="en-US" dirty="0"/>
              <a:t>2 Columns</a:t>
            </a:r>
          </a:p>
        </p:txBody>
      </p:sp>
      <p:sp>
        <p:nvSpPr>
          <p:cNvPr id="28" name="Rectangle 27"/>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Picture Placeholder 34"/>
          <p:cNvSpPr>
            <a:spLocks noGrp="1" noChangeAspect="1"/>
          </p:cNvSpPr>
          <p:nvPr>
            <p:ph type="pic" sz="quarter" idx="26" hasCustomPrompt="1"/>
          </p:nvPr>
        </p:nvSpPr>
        <p:spPr>
          <a:xfrm>
            <a:off x="741412"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42" name="Text Placeholder 15"/>
          <p:cNvSpPr>
            <a:spLocks noGrp="1"/>
          </p:cNvSpPr>
          <p:nvPr>
            <p:ph type="body" sz="quarter" idx="27" hasCustomPrompt="1"/>
          </p:nvPr>
        </p:nvSpPr>
        <p:spPr>
          <a:xfrm>
            <a:off x="2314936"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43" name="Text Placeholder 15"/>
          <p:cNvSpPr>
            <a:spLocks noGrp="1"/>
          </p:cNvSpPr>
          <p:nvPr>
            <p:ph type="body" sz="quarter" idx="28" hasCustomPrompt="1"/>
          </p:nvPr>
        </p:nvSpPr>
        <p:spPr>
          <a:xfrm>
            <a:off x="2314936" y="4332048"/>
            <a:ext cx="5312780" cy="109850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4" name="Picture Placeholder 34"/>
          <p:cNvSpPr>
            <a:spLocks noGrp="1" noChangeAspect="1"/>
          </p:cNvSpPr>
          <p:nvPr>
            <p:ph type="pic" sz="quarter" idx="29" hasCustomPrompt="1"/>
          </p:nvPr>
        </p:nvSpPr>
        <p:spPr>
          <a:xfrm>
            <a:off x="741412"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45" name="Text Placeholder 15"/>
          <p:cNvSpPr>
            <a:spLocks noGrp="1"/>
          </p:cNvSpPr>
          <p:nvPr>
            <p:ph type="body" sz="quarter" idx="30" hasCustomPrompt="1"/>
          </p:nvPr>
        </p:nvSpPr>
        <p:spPr>
          <a:xfrm>
            <a:off x="2314936"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46" name="Text Placeholder 15"/>
          <p:cNvSpPr>
            <a:spLocks noGrp="1"/>
          </p:cNvSpPr>
          <p:nvPr>
            <p:ph type="body" sz="quarter" idx="31" hasCustomPrompt="1"/>
          </p:nvPr>
        </p:nvSpPr>
        <p:spPr>
          <a:xfrm>
            <a:off x="2314936" y="6309802"/>
            <a:ext cx="5312780" cy="110699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7" name="Picture Placeholder 34"/>
          <p:cNvSpPr>
            <a:spLocks noGrp="1" noChangeAspect="1"/>
          </p:cNvSpPr>
          <p:nvPr>
            <p:ph type="pic" sz="quarter" idx="32" hasCustomPrompt="1"/>
          </p:nvPr>
        </p:nvSpPr>
        <p:spPr>
          <a:xfrm>
            <a:off x="8128000"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48" name="Text Placeholder 15"/>
          <p:cNvSpPr>
            <a:spLocks noGrp="1"/>
          </p:cNvSpPr>
          <p:nvPr>
            <p:ph type="body" sz="quarter" idx="33" hasCustomPrompt="1"/>
          </p:nvPr>
        </p:nvSpPr>
        <p:spPr>
          <a:xfrm>
            <a:off x="9701524" y="1912398"/>
            <a:ext cx="5312779" cy="415239"/>
          </a:xfrm>
          <a:prstGeom prst="rect">
            <a:avLst/>
          </a:prstGeom>
        </p:spPr>
        <p:txBody>
          <a:bodyPr lIns="0" tIns="0" rIns="0" bIns="0" anchor="t" anchorCtr="0">
            <a:normAutofit/>
          </a:bodyPr>
          <a:lstStyle>
            <a:lvl1pPr marL="0" indent="0" algn="l">
              <a:buNone/>
              <a:defRPr sz="28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4</a:t>
            </a:r>
          </a:p>
        </p:txBody>
      </p:sp>
      <p:sp>
        <p:nvSpPr>
          <p:cNvPr id="49" name="Text Placeholder 15"/>
          <p:cNvSpPr>
            <a:spLocks noGrp="1"/>
          </p:cNvSpPr>
          <p:nvPr>
            <p:ph type="body" sz="quarter" idx="34" hasCustomPrompt="1"/>
          </p:nvPr>
        </p:nvSpPr>
        <p:spPr>
          <a:xfrm>
            <a:off x="9701524" y="2327637"/>
            <a:ext cx="5312780" cy="113727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0" name="Picture Placeholder 34"/>
          <p:cNvSpPr>
            <a:spLocks noGrp="1" noChangeAspect="1"/>
          </p:cNvSpPr>
          <p:nvPr>
            <p:ph type="pic" sz="quarter" idx="35" hasCustomPrompt="1"/>
          </p:nvPr>
        </p:nvSpPr>
        <p:spPr>
          <a:xfrm>
            <a:off x="8128000"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51" name="Text Placeholder 15"/>
          <p:cNvSpPr>
            <a:spLocks noGrp="1"/>
          </p:cNvSpPr>
          <p:nvPr>
            <p:ph type="body" sz="quarter" idx="36" hasCustomPrompt="1"/>
          </p:nvPr>
        </p:nvSpPr>
        <p:spPr>
          <a:xfrm>
            <a:off x="9701524"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5</a:t>
            </a:r>
          </a:p>
        </p:txBody>
      </p:sp>
      <p:sp>
        <p:nvSpPr>
          <p:cNvPr id="52" name="Text Placeholder 15"/>
          <p:cNvSpPr>
            <a:spLocks noGrp="1"/>
          </p:cNvSpPr>
          <p:nvPr>
            <p:ph type="body" sz="quarter" idx="37" hasCustomPrompt="1"/>
          </p:nvPr>
        </p:nvSpPr>
        <p:spPr>
          <a:xfrm>
            <a:off x="9701524" y="4332048"/>
            <a:ext cx="5312780" cy="109850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3" name="Picture Placeholder 34"/>
          <p:cNvSpPr>
            <a:spLocks noGrp="1" noChangeAspect="1"/>
          </p:cNvSpPr>
          <p:nvPr>
            <p:ph type="pic" sz="quarter" idx="38" hasCustomPrompt="1"/>
          </p:nvPr>
        </p:nvSpPr>
        <p:spPr>
          <a:xfrm>
            <a:off x="8128000"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54" name="Text Placeholder 15"/>
          <p:cNvSpPr>
            <a:spLocks noGrp="1"/>
          </p:cNvSpPr>
          <p:nvPr>
            <p:ph type="body" sz="quarter" idx="39" hasCustomPrompt="1"/>
          </p:nvPr>
        </p:nvSpPr>
        <p:spPr>
          <a:xfrm>
            <a:off x="9701524"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6</a:t>
            </a:r>
          </a:p>
        </p:txBody>
      </p:sp>
      <p:sp>
        <p:nvSpPr>
          <p:cNvPr id="55" name="Text Placeholder 15"/>
          <p:cNvSpPr>
            <a:spLocks noGrp="1"/>
          </p:cNvSpPr>
          <p:nvPr>
            <p:ph type="body" sz="quarter" idx="40" hasCustomPrompt="1"/>
          </p:nvPr>
        </p:nvSpPr>
        <p:spPr>
          <a:xfrm>
            <a:off x="9701524" y="6309802"/>
            <a:ext cx="5312780" cy="109485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30"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31"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32" name="Picture 31">
            <a:extLst>
              <a:ext uri="{FF2B5EF4-FFF2-40B4-BE49-F238E27FC236}">
                <a16:creationId xmlns:a16="http://schemas.microsoft.com/office/drawing/2014/main" id="{F534CB9E-0AB9-BD44-AB55-42620DAC33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33" name="Picture 32" descr="Logo&#10;&#10;Description automatically generated with medium confidence">
            <a:extLst>
              <a:ext uri="{FF2B5EF4-FFF2-40B4-BE49-F238E27FC236}">
                <a16:creationId xmlns:a16="http://schemas.microsoft.com/office/drawing/2014/main" id="{7D22B826-8E23-7A42-9AD2-0AFDC02F0F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114344924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flipV="1">
            <a:off x="13821973" y="-500296"/>
            <a:ext cx="1933731" cy="2934324"/>
          </a:xfrm>
          <a:prstGeom prst="rect">
            <a:avLst/>
          </a:prstGeom>
        </p:spPr>
      </p:pic>
      <p:sp>
        <p:nvSpPr>
          <p:cNvPr id="3" name="Picture Placeholder 2"/>
          <p:cNvSpPr>
            <a:spLocks noGrp="1"/>
          </p:cNvSpPr>
          <p:nvPr>
            <p:ph type="pic" sz="quarter" idx="26"/>
          </p:nvPr>
        </p:nvSpPr>
        <p:spPr>
          <a:xfrm>
            <a:off x="8128000" y="792164"/>
            <a:ext cx="8128000" cy="7405150"/>
          </a:xfrm>
          <a:prstGeom prst="rect">
            <a:avLst/>
          </a:prstGeom>
        </p:spPr>
        <p:txBody>
          <a:bodyPr/>
          <a:lstStyle/>
          <a:p>
            <a:r>
              <a:rPr lang="en-US"/>
              <a:t>Drag picture to placeholder or click icon to add</a:t>
            </a:r>
            <a:endParaRPr lang="en-GB"/>
          </a:p>
        </p:txBody>
      </p:sp>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sp>
        <p:nvSpPr>
          <p:cNvPr id="25"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26"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4" name="Picture 13">
            <a:extLst>
              <a:ext uri="{FF2B5EF4-FFF2-40B4-BE49-F238E27FC236}">
                <a16:creationId xmlns:a16="http://schemas.microsoft.com/office/drawing/2014/main" id="{C3957A41-49BB-CD45-B7AE-6C47AB7591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id="{0F0961C3-406B-F54E-9EF9-7C7293466C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183621546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mage Right - Text">
    <p:spTree>
      <p:nvGrpSpPr>
        <p:cNvPr id="1" name=""/>
        <p:cNvGrpSpPr/>
        <p:nvPr/>
      </p:nvGrpSpPr>
      <p:grpSpPr>
        <a:xfrm>
          <a:off x="0" y="0"/>
          <a:ext cx="0" cy="0"/>
          <a:chOff x="0" y="0"/>
          <a:chExt cx="0" cy="0"/>
        </a:xfrm>
      </p:grpSpPr>
      <p:sp>
        <p:nvSpPr>
          <p:cNvPr id="13" name="Picture Placeholder 2"/>
          <p:cNvSpPr>
            <a:spLocks noGrp="1"/>
          </p:cNvSpPr>
          <p:nvPr>
            <p:ph type="pic" sz="quarter" idx="26"/>
          </p:nvPr>
        </p:nvSpPr>
        <p:spPr>
          <a:xfrm>
            <a:off x="8128000" y="792164"/>
            <a:ext cx="8128000" cy="7405150"/>
          </a:xfrm>
          <a:prstGeom prst="rect">
            <a:avLst/>
          </a:prstGeom>
        </p:spPr>
        <p:txBody>
          <a:bodyPr/>
          <a:lstStyle/>
          <a:p>
            <a:r>
              <a:rPr lang="en-US"/>
              <a:t>Drag picture to placeholder or click icon to add</a:t>
            </a:r>
            <a:endParaRPr lang="en-GB"/>
          </a:p>
        </p:txBody>
      </p:sp>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flipV="1">
            <a:off x="13821973" y="-500296"/>
            <a:ext cx="1933731" cy="2934324"/>
          </a:xfrm>
          <a:prstGeom prst="rect">
            <a:avLst/>
          </a:prstGeom>
        </p:spPr>
      </p:pic>
      <p:sp>
        <p:nvSpPr>
          <p:cNvPr id="10" name="Rounded Rectangle 9"/>
          <p:cNvSpPr/>
          <p:nvPr userDrawn="1"/>
        </p:nvSpPr>
        <p:spPr>
          <a:xfrm>
            <a:off x="8921831" y="6031940"/>
            <a:ext cx="8968799" cy="1616977"/>
          </a:xfrm>
          <a:prstGeom prst="roundRect">
            <a:avLst>
              <a:gd name="adj" fmla="val 50000"/>
            </a:avLst>
          </a:prstGeom>
          <a:solidFill>
            <a:srgbClr val="CB00FF"/>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Text Placeholder 15"/>
          <p:cNvSpPr>
            <a:spLocks noGrp="1"/>
          </p:cNvSpPr>
          <p:nvPr>
            <p:ph type="body" sz="quarter" idx="23" hasCustomPrompt="1"/>
          </p:nvPr>
        </p:nvSpPr>
        <p:spPr>
          <a:xfrm>
            <a:off x="9593704" y="6162363"/>
            <a:ext cx="6355830" cy="1250066"/>
          </a:xfrm>
          <a:prstGeom prst="rect">
            <a:avLst/>
          </a:prstGeom>
        </p:spPr>
        <p:txBody>
          <a:bodyPr lIns="0" tIns="0" rIns="0" bIns="0" anchor="ctr" anchorCtr="0">
            <a:normAutofit/>
          </a:bodyPr>
          <a:lstStyle>
            <a:lvl1pPr marL="0" indent="0">
              <a:lnSpc>
                <a:spcPct val="100000"/>
              </a:lnSpc>
              <a:buNone/>
              <a:defRPr sz="4400" b="1" i="1" spc="-300" baseline="0">
                <a:solidFill>
                  <a:schemeClr val="bg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aenean</a:t>
            </a:r>
            <a:r>
              <a:rPr lang="en-US" dirty="0"/>
              <a:t> </a:t>
            </a:r>
            <a:r>
              <a:rPr lang="en-US" dirty="0" err="1"/>
              <a:t>commodo</a:t>
            </a:r>
            <a:r>
              <a:rPr lang="en-US" dirty="0"/>
              <a:t>.</a:t>
            </a:r>
          </a:p>
        </p:txBody>
      </p: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OpenAIRE-CONNECT Community Call #4 - 17 Apr 2023</a:t>
            </a:r>
            <a:endParaRPr lang="en-US" dirty="0"/>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4" name="Picture 13">
            <a:extLst>
              <a:ext uri="{FF2B5EF4-FFF2-40B4-BE49-F238E27FC236}">
                <a16:creationId xmlns:a16="http://schemas.microsoft.com/office/drawing/2014/main" id="{A9E3001A-D182-EE41-BFE1-0185A327120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8D41A0D9-9937-D241-B84B-E6329F6C87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27235743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390" y="2732109"/>
            <a:ext cx="4272997" cy="6409496"/>
          </a:xfrm>
          <a:prstGeom prst="rect">
            <a:avLst/>
          </a:prstGeom>
        </p:spPr>
      </p:pic>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8140700" y="710160"/>
            <a:ext cx="0" cy="1079500"/>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41" name="Footer Placeholder 9"/>
          <p:cNvSpPr>
            <a:spLocks noGrp="1"/>
          </p:cNvSpPr>
          <p:nvPr>
            <p:ph type="ftr" sz="quarter" idx="18"/>
          </p:nvPr>
        </p:nvSpPr>
        <p:spPr>
          <a:xfrm>
            <a:off x="4831589" y="8416031"/>
            <a:ext cx="6593411" cy="376237"/>
          </a:xfrm>
        </p:spPr>
        <p:txBody>
          <a:bodyPr>
            <a:normAutofit/>
          </a:bodyPr>
          <a:lstStyle>
            <a:lvl1pPr algn="ctr">
              <a:defRPr sz="1400" b="0" i="0" spc="0">
                <a:solidFill>
                  <a:schemeClr val="bg2">
                    <a:lumMod val="50000"/>
                  </a:schemeClr>
                </a:solidFill>
                <a:latin typeface="+mn-lt"/>
                <a:ea typeface="Open Sans" charset="0"/>
                <a:cs typeface="Open Sans" charset="0"/>
              </a:defRPr>
            </a:lvl1pPr>
          </a:lstStyle>
          <a:p>
            <a:r>
              <a:rPr lang="en-US"/>
              <a:t>OpenAIRE-CONNECT Community Call #4 - 17 Apr 2023</a:t>
            </a:r>
            <a:endParaRPr lang="en-US" dirty="0"/>
          </a:p>
        </p:txBody>
      </p:sp>
      <p:pic>
        <p:nvPicPr>
          <p:cNvPr id="51" name="Picture 5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12044383" y="-14990"/>
            <a:ext cx="4272997" cy="6409496"/>
          </a:xfrm>
          <a:prstGeom prst="rect">
            <a:avLst/>
          </a:prstGeom>
        </p:spPr>
      </p:pic>
      <p:pic>
        <p:nvPicPr>
          <p:cNvPr id="24" name="Picture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724879" y="8496329"/>
            <a:ext cx="703862" cy="252000"/>
          </a:xfrm>
          <a:prstGeom prst="rect">
            <a:avLst/>
          </a:prstGeom>
        </p:spPr>
      </p:pic>
      <p:pic>
        <p:nvPicPr>
          <p:cNvPr id="25" name="Picture 2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332936" y="8459262"/>
            <a:ext cx="432001" cy="360000"/>
          </a:xfrm>
          <a:prstGeom prst="rect">
            <a:avLst/>
          </a:prstGeom>
          <a:noFill/>
        </p:spPr>
      </p:pic>
      <p:sp>
        <p:nvSpPr>
          <p:cNvPr id="26"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pic>
        <p:nvPicPr>
          <p:cNvPr id="17" name="Picture 16">
            <a:extLst>
              <a:ext uri="{FF2B5EF4-FFF2-40B4-BE49-F238E27FC236}">
                <a16:creationId xmlns:a16="http://schemas.microsoft.com/office/drawing/2014/main" id="{3259EE8B-A676-0644-8385-B54B8AA94AD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B13B5843-6FC8-2A4F-A930-22998D9482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1441286705"/>
      </p:ext>
    </p:extLst>
  </p:cSld>
  <p:clrMapOvr>
    <a:masterClrMapping/>
  </p:clrMapOvr>
  <p:transition spd="med"/>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9552"/>
          </a:xfrm>
          <a:prstGeom prst="rect">
            <a:avLst/>
          </a:prstGeom>
        </p:spPr>
      </p:pic>
      <p:sp>
        <p:nvSpPr>
          <p:cNvPr id="4" name="TextBox 3"/>
          <p:cNvSpPr txBox="1"/>
          <p:nvPr userDrawn="1"/>
        </p:nvSpPr>
        <p:spPr>
          <a:xfrm>
            <a:off x="3327400" y="2766348"/>
            <a:ext cx="9689458" cy="350393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73" rtl="0" fontAlgn="auto" latinLnBrk="0" hangingPunct="0">
              <a:lnSpc>
                <a:spcPct val="100000"/>
              </a:lnSpc>
              <a:spcBef>
                <a:spcPts val="0"/>
              </a:spcBef>
              <a:spcAft>
                <a:spcPts val="0"/>
              </a:spcAft>
              <a:buClrTx/>
              <a:buSzTx/>
              <a:buFontTx/>
              <a:buNone/>
              <a:tabLst/>
            </a:pPr>
            <a:r>
              <a:rPr kumimoji="0" lang="en-US" sz="13000" b="1" i="0" u="none" strike="noStrike" cap="none" spc="-300" normalizeH="0" baseline="0" dirty="0">
                <a:ln>
                  <a:noFill/>
                </a:ln>
                <a:solidFill>
                  <a:srgbClr val="CB00FF"/>
                </a:solidFill>
                <a:effectLst/>
                <a:uFillTx/>
                <a:latin typeface="Open Sans Semibold" charset="0"/>
                <a:ea typeface="Open Sans Semibold" charset="0"/>
                <a:cs typeface="Open Sans Semibold" charset="0"/>
                <a:sym typeface="Helvetica Light"/>
              </a:rPr>
              <a:t>Thank you!</a:t>
            </a:r>
          </a:p>
        </p:txBody>
      </p:sp>
      <p:sp>
        <p:nvSpPr>
          <p:cNvPr id="10" name="Text Placeholder 39"/>
          <p:cNvSpPr>
            <a:spLocks noGrp="1"/>
          </p:cNvSpPr>
          <p:nvPr>
            <p:ph type="body" sz="quarter" idx="16" hasCustomPrompt="1"/>
          </p:nvPr>
        </p:nvSpPr>
        <p:spPr>
          <a:xfrm>
            <a:off x="4176060" y="6130977"/>
            <a:ext cx="7901640" cy="521325"/>
          </a:xfrm>
          <a:prstGeom prst="rect">
            <a:avLst/>
          </a:prstGeom>
          <a:noFill/>
          <a:ln>
            <a:noFill/>
          </a:ln>
        </p:spPr>
        <p:txBody>
          <a:bodyPr vert="horz" wrap="square" lIns="0" tIns="0" rIns="0" bIns="0" anchor="b" anchorCtr="1">
            <a:noAutofit/>
          </a:bodyPr>
          <a:lstStyle>
            <a:lvl1pPr marL="0" indent="0" algn="r">
              <a:buNone/>
              <a:defRPr sz="4000" b="1" i="0" spc="-151">
                <a:solidFill>
                  <a:srgbClr val="2D3293"/>
                </a:solidFill>
                <a:latin typeface="Open Sans" charset="0"/>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11" name="Text Placeholder 39"/>
          <p:cNvSpPr>
            <a:spLocks noGrp="1"/>
          </p:cNvSpPr>
          <p:nvPr>
            <p:ph type="body" sz="quarter" idx="17" hasCustomPrompt="1"/>
          </p:nvPr>
        </p:nvSpPr>
        <p:spPr>
          <a:xfrm>
            <a:off x="4176060" y="6652302"/>
            <a:ext cx="7901640" cy="1517337"/>
          </a:xfrm>
          <a:prstGeom prst="rect">
            <a:avLst/>
          </a:prstGeom>
          <a:noFill/>
          <a:ln>
            <a:noFill/>
          </a:ln>
        </p:spPr>
        <p:txBody>
          <a:bodyPr vert="horz" wrap="square" lIns="0" tIns="108000" rIns="0" bIns="0" anchor="t" anchorCtr="1">
            <a:normAutofit/>
          </a:bodyPr>
          <a:lstStyle>
            <a:lvl1pPr marL="0" indent="0" algn="ctr">
              <a:buNone/>
              <a:defRPr sz="3200" b="0" i="0" spc="-150">
                <a:solidFill>
                  <a:schemeClr val="accent2"/>
                </a:solidFill>
                <a:latin typeface="Open Sans" charset="0"/>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Contact Information</a:t>
            </a:r>
          </a:p>
        </p:txBody>
      </p:sp>
      <p:pic>
        <p:nvPicPr>
          <p:cNvPr id="8" name="Picture 7">
            <a:extLst>
              <a:ext uri="{FF2B5EF4-FFF2-40B4-BE49-F238E27FC236}">
                <a16:creationId xmlns:a16="http://schemas.microsoft.com/office/drawing/2014/main" id="{B12181AB-A0D5-5240-B81A-818837BA9D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77000" y="8365231"/>
            <a:ext cx="702000" cy="468000"/>
          </a:xfrm>
          <a:prstGeom prst="rect">
            <a:avLst/>
          </a:prstGeom>
        </p:spPr>
      </p:pic>
    </p:spTree>
    <p:extLst>
      <p:ext uri="{BB962C8B-B14F-4D97-AF65-F5344CB8AC3E}">
        <p14:creationId xmlns:p14="http://schemas.microsoft.com/office/powerpoint/2010/main" val="31832399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D32F2C-61AB-4F53-974F-EF55F3B927E7}"/>
              </a:ext>
            </a:extLst>
          </p:cNvPr>
          <p:cNvSpPr/>
          <p:nvPr userDrawn="1"/>
        </p:nvSpPr>
        <p:spPr>
          <a:xfrm>
            <a:off x="0" y="0"/>
            <a:ext cx="16256000" cy="9144000"/>
          </a:xfrm>
          <a:prstGeom prst="rect">
            <a:avLst/>
          </a:prstGeom>
          <a:gradFill flip="none" rotWithShape="1">
            <a:gsLst>
              <a:gs pos="0">
                <a:schemeClr val="accent1">
                  <a:alpha val="20000"/>
                </a:schemeClr>
              </a:gs>
              <a:gs pos="100000">
                <a:schemeClr val="accent3">
                  <a:alpha val="2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grpSp>
        <p:nvGrpSpPr>
          <p:cNvPr id="22" name="Group 21">
            <a:extLst>
              <a:ext uri="{FF2B5EF4-FFF2-40B4-BE49-F238E27FC236}">
                <a16:creationId xmlns:a16="http://schemas.microsoft.com/office/drawing/2014/main" id="{C937F504-2D2E-46CE-A49B-2BC7B5136AD3}"/>
              </a:ext>
            </a:extLst>
          </p:cNvPr>
          <p:cNvGrpSpPr/>
          <p:nvPr userDrawn="1"/>
        </p:nvGrpSpPr>
        <p:grpSpPr>
          <a:xfrm>
            <a:off x="305246" y="278086"/>
            <a:ext cx="985485" cy="8587829"/>
            <a:chOff x="421439" y="107680"/>
            <a:chExt cx="739114" cy="6440872"/>
          </a:xfrm>
        </p:grpSpPr>
        <p:grpSp>
          <p:nvGrpSpPr>
            <p:cNvPr id="3" name="Graphic 185">
              <a:extLst>
                <a:ext uri="{FF2B5EF4-FFF2-40B4-BE49-F238E27FC236}">
                  <a16:creationId xmlns:a16="http://schemas.microsoft.com/office/drawing/2014/main" id="{1FABB2BA-A497-49F2-95AF-BAAE2DC8E3ED}"/>
                </a:ext>
              </a:extLst>
            </p:cNvPr>
            <p:cNvGrpSpPr/>
            <p:nvPr userDrawn="1"/>
          </p:nvGrpSpPr>
          <p:grpSpPr>
            <a:xfrm rot="16200000">
              <a:off x="-806454" y="1368607"/>
              <a:ext cx="3227934" cy="706080"/>
              <a:chOff x="1526131" y="3355119"/>
              <a:chExt cx="1693505" cy="370438"/>
            </a:xfrm>
            <a:solidFill>
              <a:srgbClr val="FFFFFF">
                <a:alpha val="14000"/>
              </a:srgbClr>
            </a:solidFill>
          </p:grpSpPr>
          <p:sp>
            <p:nvSpPr>
              <p:cNvPr id="4" name="Freeform: Shape 3">
                <a:extLst>
                  <a:ext uri="{FF2B5EF4-FFF2-40B4-BE49-F238E27FC236}">
                    <a16:creationId xmlns:a16="http://schemas.microsoft.com/office/drawing/2014/main" id="{4C90A1D4-00F2-4CC5-B5CA-AE0F61E1B893}"/>
                  </a:ext>
                </a:extLst>
              </p:cNvPr>
              <p:cNvSpPr/>
              <p:nvPr/>
            </p:nvSpPr>
            <p:spPr>
              <a:xfrm>
                <a:off x="3003006" y="3378949"/>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4267"/>
              </a:p>
            </p:txBody>
          </p:sp>
          <p:sp>
            <p:nvSpPr>
              <p:cNvPr id="5" name="Freeform: Shape 4">
                <a:extLst>
                  <a:ext uri="{FF2B5EF4-FFF2-40B4-BE49-F238E27FC236}">
                    <a16:creationId xmlns:a16="http://schemas.microsoft.com/office/drawing/2014/main" id="{DACC894D-85E2-4828-AB79-8A1CE3FB7AD3}"/>
                  </a:ext>
                </a:extLst>
              </p:cNvPr>
              <p:cNvSpPr/>
              <p:nvPr/>
            </p:nvSpPr>
            <p:spPr>
              <a:xfrm>
                <a:off x="2792875" y="3374616"/>
                <a:ext cx="216630" cy="346608"/>
              </a:xfrm>
              <a:custGeom>
                <a:avLst/>
                <a:gdLst>
                  <a:gd name="connsiteX0" fmla="*/ 170596 w 216630"/>
                  <a:gd name="connsiteY0" fmla="*/ 330902 h 346608"/>
                  <a:gd name="connsiteX1" fmla="*/ 142434 w 216630"/>
                  <a:gd name="connsiteY1" fmla="*/ 317905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4267"/>
              </a:p>
            </p:txBody>
          </p:sp>
          <p:sp>
            <p:nvSpPr>
              <p:cNvPr id="6" name="Freeform: Shape 5">
                <a:extLst>
                  <a:ext uri="{FF2B5EF4-FFF2-40B4-BE49-F238E27FC236}">
                    <a16:creationId xmlns:a16="http://schemas.microsoft.com/office/drawing/2014/main" id="{0849AFD7-4687-4443-8ED6-AF1EAD0D1DB6}"/>
                  </a:ext>
                </a:extLst>
              </p:cNvPr>
              <p:cNvSpPr/>
              <p:nvPr/>
            </p:nvSpPr>
            <p:spPr>
              <a:xfrm>
                <a:off x="2582744" y="3370284"/>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0093" y="328736"/>
                      <a:pt x="179261" y="333069"/>
                      <a:pt x="170596" y="333069"/>
                    </a:cubicBezTo>
                    <a:close/>
                  </a:path>
                </a:pathLst>
              </a:custGeom>
              <a:grpFill/>
              <a:ln w="9525" cap="flat">
                <a:noFill/>
                <a:prstDash val="solid"/>
                <a:miter/>
              </a:ln>
            </p:spPr>
            <p:txBody>
              <a:bodyPr rtlCol="0" anchor="ctr"/>
              <a:lstStyle/>
              <a:p>
                <a:endParaRPr lang="en-US" sz="4267"/>
              </a:p>
            </p:txBody>
          </p:sp>
          <p:sp>
            <p:nvSpPr>
              <p:cNvPr id="7" name="Freeform: Shape 6">
                <a:extLst>
                  <a:ext uri="{FF2B5EF4-FFF2-40B4-BE49-F238E27FC236}">
                    <a16:creationId xmlns:a16="http://schemas.microsoft.com/office/drawing/2014/main" id="{90458CDE-2F49-4C4D-8F30-25B682BD6C2F}"/>
                  </a:ext>
                </a:extLst>
              </p:cNvPr>
              <p:cNvSpPr/>
              <p:nvPr/>
            </p:nvSpPr>
            <p:spPr>
              <a:xfrm>
                <a:off x="2370446" y="3368117"/>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0268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0268"/>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4267"/>
              </a:p>
            </p:txBody>
          </p:sp>
          <p:sp>
            <p:nvSpPr>
              <p:cNvPr id="8" name="Freeform: Shape 7">
                <a:extLst>
                  <a:ext uri="{FF2B5EF4-FFF2-40B4-BE49-F238E27FC236}">
                    <a16:creationId xmlns:a16="http://schemas.microsoft.com/office/drawing/2014/main" id="{CD70904D-1276-47FC-B0B4-D9FB455440B5}"/>
                  </a:ext>
                </a:extLst>
              </p:cNvPr>
              <p:cNvSpPr/>
              <p:nvPr/>
            </p:nvSpPr>
            <p:spPr>
              <a:xfrm>
                <a:off x="2158406" y="3363785"/>
                <a:ext cx="216630" cy="346608"/>
              </a:xfrm>
              <a:custGeom>
                <a:avLst/>
                <a:gdLst>
                  <a:gd name="connsiteX0" fmla="*/ 172505 w 216630"/>
                  <a:gd name="connsiteY0" fmla="*/ 330902 h 346608"/>
                  <a:gd name="connsiteX1" fmla="*/ 144343 w 216630"/>
                  <a:gd name="connsiteY1" fmla="*/ 317905 h 346608"/>
                  <a:gd name="connsiteX2" fmla="*/ 27363 w 216630"/>
                  <a:gd name="connsiteY2" fmla="*/ 200924 h 346608"/>
                  <a:gd name="connsiteX3" fmla="*/ 29529 w 216630"/>
                  <a:gd name="connsiteY3" fmla="*/ 142434 h 346608"/>
                  <a:gd name="connsiteX4" fmla="*/ 148676 w 216630"/>
                  <a:gd name="connsiteY4" fmla="*/ 27620 h 346608"/>
                  <a:gd name="connsiteX5" fmla="*/ 207166 w 216630"/>
                  <a:gd name="connsiteY5" fmla="*/ 27620 h 346608"/>
                  <a:gd name="connsiteX6" fmla="*/ 207166 w 216630"/>
                  <a:gd name="connsiteY6" fmla="*/ 86110 h 346608"/>
                  <a:gd name="connsiteX7" fmla="*/ 118348 w 216630"/>
                  <a:gd name="connsiteY7" fmla="*/ 172762 h 346608"/>
                  <a:gd name="connsiteX8" fmla="*/ 205000 w 216630"/>
                  <a:gd name="connsiteY8" fmla="*/ 261581 h 346608"/>
                  <a:gd name="connsiteX9" fmla="*/ 205000 w 216630"/>
                  <a:gd name="connsiteY9" fmla="*/ 320071 h 346608"/>
                  <a:gd name="connsiteX10" fmla="*/ 172505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2505" y="330902"/>
                    </a:moveTo>
                    <a:cubicBezTo>
                      <a:pt x="161674" y="330902"/>
                      <a:pt x="150842" y="326570"/>
                      <a:pt x="144343" y="317905"/>
                    </a:cubicBezTo>
                    <a:lnTo>
                      <a:pt x="27363" y="200924"/>
                    </a:lnTo>
                    <a:cubicBezTo>
                      <a:pt x="12199" y="183594"/>
                      <a:pt x="12199" y="157598"/>
                      <a:pt x="29529" y="142434"/>
                    </a:cubicBezTo>
                    <a:lnTo>
                      <a:pt x="148676" y="27620"/>
                    </a:lnTo>
                    <a:cubicBezTo>
                      <a:pt x="163840" y="12456"/>
                      <a:pt x="189836" y="12456"/>
                      <a:pt x="207166" y="27620"/>
                    </a:cubicBezTo>
                    <a:cubicBezTo>
                      <a:pt x="222330" y="42784"/>
                      <a:pt x="222330" y="68780"/>
                      <a:pt x="207166" y="86110"/>
                    </a:cubicBezTo>
                    <a:lnTo>
                      <a:pt x="118348" y="172762"/>
                    </a:lnTo>
                    <a:lnTo>
                      <a:pt x="205000" y="261581"/>
                    </a:lnTo>
                    <a:cubicBezTo>
                      <a:pt x="220164" y="276745"/>
                      <a:pt x="220164" y="302740"/>
                      <a:pt x="205000" y="320071"/>
                    </a:cubicBezTo>
                    <a:cubicBezTo>
                      <a:pt x="192002" y="328736"/>
                      <a:pt x="183337" y="330902"/>
                      <a:pt x="172505" y="330902"/>
                    </a:cubicBezTo>
                    <a:close/>
                  </a:path>
                </a:pathLst>
              </a:custGeom>
              <a:grpFill/>
              <a:ln w="9525" cap="flat">
                <a:noFill/>
                <a:prstDash val="solid"/>
                <a:miter/>
              </a:ln>
            </p:spPr>
            <p:txBody>
              <a:bodyPr rtlCol="0" anchor="ctr"/>
              <a:lstStyle/>
              <a:p>
                <a:endParaRPr lang="en-US" sz="4267"/>
              </a:p>
            </p:txBody>
          </p:sp>
          <p:sp>
            <p:nvSpPr>
              <p:cNvPr id="9" name="Freeform: Shape 8">
                <a:extLst>
                  <a:ext uri="{FF2B5EF4-FFF2-40B4-BE49-F238E27FC236}">
                    <a16:creationId xmlns:a16="http://schemas.microsoft.com/office/drawing/2014/main" id="{675AAC2F-F5B2-467B-8D92-F1562C6F9BA3}"/>
                  </a:ext>
                </a:extLst>
              </p:cNvPr>
              <p:cNvSpPr/>
              <p:nvPr/>
            </p:nvSpPr>
            <p:spPr>
              <a:xfrm>
                <a:off x="1948559" y="3361618"/>
                <a:ext cx="216630" cy="346608"/>
              </a:xfrm>
              <a:custGeom>
                <a:avLst/>
                <a:gdLst>
                  <a:gd name="connsiteX0" fmla="*/ 172221 w 216630"/>
                  <a:gd name="connsiteY0" fmla="*/ 330902 h 346608"/>
                  <a:gd name="connsiteX1" fmla="*/ 144059 w 216630"/>
                  <a:gd name="connsiteY1" fmla="*/ 317905 h 346608"/>
                  <a:gd name="connsiteX2" fmla="*/ 27079 w 216630"/>
                  <a:gd name="connsiteY2" fmla="*/ 198758 h 346608"/>
                  <a:gd name="connsiteX3" fmla="*/ 16247 w 216630"/>
                  <a:gd name="connsiteY3" fmla="*/ 170596 h 346608"/>
                  <a:gd name="connsiteX4" fmla="*/ 29245 w 216630"/>
                  <a:gd name="connsiteY4" fmla="*/ 142434 h 346608"/>
                  <a:gd name="connsiteX5" fmla="*/ 148392 w 216630"/>
                  <a:gd name="connsiteY5" fmla="*/ 27620 h 346608"/>
                  <a:gd name="connsiteX6" fmla="*/ 206882 w 216630"/>
                  <a:gd name="connsiteY6" fmla="*/ 27620 h 346608"/>
                  <a:gd name="connsiteX7" fmla="*/ 206882 w 216630"/>
                  <a:gd name="connsiteY7" fmla="*/ 86110 h 346608"/>
                  <a:gd name="connsiteX8" fmla="*/ 118063 w 216630"/>
                  <a:gd name="connsiteY8" fmla="*/ 172762 h 346608"/>
                  <a:gd name="connsiteX9" fmla="*/ 204715 w 216630"/>
                  <a:gd name="connsiteY9" fmla="*/ 261581 h 346608"/>
                  <a:gd name="connsiteX10" fmla="*/ 204715 w 216630"/>
                  <a:gd name="connsiteY10" fmla="*/ 320071 h 346608"/>
                  <a:gd name="connsiteX11" fmla="*/ 172221 w 216630"/>
                  <a:gd name="connsiteY11"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46608">
                    <a:moveTo>
                      <a:pt x="172221" y="330902"/>
                    </a:moveTo>
                    <a:cubicBezTo>
                      <a:pt x="161389" y="330902"/>
                      <a:pt x="150558" y="326570"/>
                      <a:pt x="144059" y="317905"/>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0886" y="330902"/>
                      <a:pt x="172221" y="330902"/>
                    </a:cubicBezTo>
                    <a:close/>
                  </a:path>
                </a:pathLst>
              </a:custGeom>
              <a:grpFill/>
              <a:ln w="9525" cap="flat">
                <a:noFill/>
                <a:prstDash val="solid"/>
                <a:miter/>
              </a:ln>
            </p:spPr>
            <p:txBody>
              <a:bodyPr rtlCol="0" anchor="ctr"/>
              <a:lstStyle/>
              <a:p>
                <a:endParaRPr lang="en-US" sz="4267"/>
              </a:p>
            </p:txBody>
          </p:sp>
          <p:sp>
            <p:nvSpPr>
              <p:cNvPr id="10" name="Freeform: Shape 9">
                <a:extLst>
                  <a:ext uri="{FF2B5EF4-FFF2-40B4-BE49-F238E27FC236}">
                    <a16:creationId xmlns:a16="http://schemas.microsoft.com/office/drawing/2014/main" id="{1BFA2C24-587B-4F9C-BCEE-D8D801C0F512}"/>
                  </a:ext>
                </a:extLst>
              </p:cNvPr>
              <p:cNvSpPr/>
              <p:nvPr/>
            </p:nvSpPr>
            <p:spPr>
              <a:xfrm>
                <a:off x="1737887" y="3355119"/>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8736"/>
                      <a:pt x="181428" y="333069"/>
                      <a:pt x="170596" y="333069"/>
                    </a:cubicBezTo>
                    <a:close/>
                  </a:path>
                </a:pathLst>
              </a:custGeom>
              <a:grpFill/>
              <a:ln w="9525" cap="flat">
                <a:noFill/>
                <a:prstDash val="solid"/>
                <a:miter/>
              </a:ln>
            </p:spPr>
            <p:txBody>
              <a:bodyPr rtlCol="0" anchor="ctr"/>
              <a:lstStyle/>
              <a:p>
                <a:endParaRPr lang="en-US" sz="4267"/>
              </a:p>
            </p:txBody>
          </p:sp>
          <p:sp>
            <p:nvSpPr>
              <p:cNvPr id="11" name="Freeform: Shape 10">
                <a:extLst>
                  <a:ext uri="{FF2B5EF4-FFF2-40B4-BE49-F238E27FC236}">
                    <a16:creationId xmlns:a16="http://schemas.microsoft.com/office/drawing/2014/main" id="{4D42D3FF-42CC-43FE-B6DE-C9FFC1730DD2}"/>
                  </a:ext>
                </a:extLst>
              </p:cNvPr>
              <p:cNvSpPr/>
              <p:nvPr/>
            </p:nvSpPr>
            <p:spPr>
              <a:xfrm>
                <a:off x="1526131" y="3355119"/>
                <a:ext cx="216630" cy="324945"/>
              </a:xfrm>
              <a:custGeom>
                <a:avLst/>
                <a:gdLst>
                  <a:gd name="connsiteX0" fmla="*/ 172221 w 216630"/>
                  <a:gd name="connsiteY0" fmla="*/ 328736 h 324945"/>
                  <a:gd name="connsiteX1" fmla="*/ 144059 w 216630"/>
                  <a:gd name="connsiteY1" fmla="*/ 315738 h 324945"/>
                  <a:gd name="connsiteX2" fmla="*/ 27079 w 216630"/>
                  <a:gd name="connsiteY2" fmla="*/ 198758 h 324945"/>
                  <a:gd name="connsiteX3" fmla="*/ 16247 w 216630"/>
                  <a:gd name="connsiteY3" fmla="*/ 170596 h 324945"/>
                  <a:gd name="connsiteX4" fmla="*/ 29245 w 216630"/>
                  <a:gd name="connsiteY4" fmla="*/ 142434 h 324945"/>
                  <a:gd name="connsiteX5" fmla="*/ 148392 w 216630"/>
                  <a:gd name="connsiteY5" fmla="*/ 27620 h 324945"/>
                  <a:gd name="connsiteX6" fmla="*/ 206882 w 216630"/>
                  <a:gd name="connsiteY6" fmla="*/ 27620 h 324945"/>
                  <a:gd name="connsiteX7" fmla="*/ 206882 w 216630"/>
                  <a:gd name="connsiteY7" fmla="*/ 86110 h 324945"/>
                  <a:gd name="connsiteX8" fmla="*/ 118063 w 216630"/>
                  <a:gd name="connsiteY8" fmla="*/ 172762 h 324945"/>
                  <a:gd name="connsiteX9" fmla="*/ 204715 w 216630"/>
                  <a:gd name="connsiteY9" fmla="*/ 261581 h 324945"/>
                  <a:gd name="connsiteX10" fmla="*/ 204715 w 216630"/>
                  <a:gd name="connsiteY10" fmla="*/ 320071 h 324945"/>
                  <a:gd name="connsiteX11" fmla="*/ 172221 w 216630"/>
                  <a:gd name="connsiteY11" fmla="*/ 328736 h 32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24945">
                    <a:moveTo>
                      <a:pt x="172221" y="328736"/>
                    </a:moveTo>
                    <a:cubicBezTo>
                      <a:pt x="161389" y="328736"/>
                      <a:pt x="150558" y="324403"/>
                      <a:pt x="144059" y="315738"/>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3052" y="328736"/>
                      <a:pt x="172221" y="328736"/>
                    </a:cubicBezTo>
                    <a:close/>
                  </a:path>
                </a:pathLst>
              </a:custGeom>
              <a:grpFill/>
              <a:ln w="9525" cap="flat">
                <a:noFill/>
                <a:prstDash val="solid"/>
                <a:miter/>
              </a:ln>
            </p:spPr>
            <p:txBody>
              <a:bodyPr rtlCol="0" anchor="ctr"/>
              <a:lstStyle/>
              <a:p>
                <a:endParaRPr lang="en-US" sz="4267"/>
              </a:p>
            </p:txBody>
          </p:sp>
        </p:grpSp>
        <p:grpSp>
          <p:nvGrpSpPr>
            <p:cNvPr id="13" name="Graphic 185">
              <a:extLst>
                <a:ext uri="{FF2B5EF4-FFF2-40B4-BE49-F238E27FC236}">
                  <a16:creationId xmlns:a16="http://schemas.microsoft.com/office/drawing/2014/main" id="{7D1826FF-7D88-4DAC-9EBB-050FEBDFF8E6}"/>
                </a:ext>
              </a:extLst>
            </p:cNvPr>
            <p:cNvGrpSpPr/>
            <p:nvPr userDrawn="1"/>
          </p:nvGrpSpPr>
          <p:grpSpPr>
            <a:xfrm rot="16200000">
              <a:off x="-839488" y="4581545"/>
              <a:ext cx="3227934" cy="706080"/>
              <a:chOff x="1526131" y="3355119"/>
              <a:chExt cx="1693505" cy="370438"/>
            </a:xfrm>
            <a:solidFill>
              <a:srgbClr val="FFFFFF">
                <a:alpha val="14000"/>
              </a:srgbClr>
            </a:solidFill>
          </p:grpSpPr>
          <p:sp>
            <p:nvSpPr>
              <p:cNvPr id="14" name="Freeform: Shape 13">
                <a:extLst>
                  <a:ext uri="{FF2B5EF4-FFF2-40B4-BE49-F238E27FC236}">
                    <a16:creationId xmlns:a16="http://schemas.microsoft.com/office/drawing/2014/main" id="{4AB8E7C8-46B1-40E3-881C-C529318E1177}"/>
                  </a:ext>
                </a:extLst>
              </p:cNvPr>
              <p:cNvSpPr/>
              <p:nvPr/>
            </p:nvSpPr>
            <p:spPr>
              <a:xfrm>
                <a:off x="3003006" y="3378949"/>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4267"/>
              </a:p>
            </p:txBody>
          </p:sp>
          <p:sp>
            <p:nvSpPr>
              <p:cNvPr id="15" name="Freeform: Shape 14">
                <a:extLst>
                  <a:ext uri="{FF2B5EF4-FFF2-40B4-BE49-F238E27FC236}">
                    <a16:creationId xmlns:a16="http://schemas.microsoft.com/office/drawing/2014/main" id="{BFE9E40D-B9CE-455B-B71C-1ACFD7FFDEAF}"/>
                  </a:ext>
                </a:extLst>
              </p:cNvPr>
              <p:cNvSpPr/>
              <p:nvPr/>
            </p:nvSpPr>
            <p:spPr>
              <a:xfrm>
                <a:off x="2792875" y="3374616"/>
                <a:ext cx="216630" cy="346608"/>
              </a:xfrm>
              <a:custGeom>
                <a:avLst/>
                <a:gdLst>
                  <a:gd name="connsiteX0" fmla="*/ 170596 w 216630"/>
                  <a:gd name="connsiteY0" fmla="*/ 330902 h 346608"/>
                  <a:gd name="connsiteX1" fmla="*/ 142434 w 216630"/>
                  <a:gd name="connsiteY1" fmla="*/ 317905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4267"/>
              </a:p>
            </p:txBody>
          </p:sp>
          <p:sp>
            <p:nvSpPr>
              <p:cNvPr id="16" name="Freeform: Shape 15">
                <a:extLst>
                  <a:ext uri="{FF2B5EF4-FFF2-40B4-BE49-F238E27FC236}">
                    <a16:creationId xmlns:a16="http://schemas.microsoft.com/office/drawing/2014/main" id="{3B2FA1E4-7DEE-4B2C-9E4E-6367BFDF050A}"/>
                  </a:ext>
                </a:extLst>
              </p:cNvPr>
              <p:cNvSpPr/>
              <p:nvPr/>
            </p:nvSpPr>
            <p:spPr>
              <a:xfrm>
                <a:off x="2582744" y="3370284"/>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0093" y="328736"/>
                      <a:pt x="179261" y="333069"/>
                      <a:pt x="170596" y="333069"/>
                    </a:cubicBezTo>
                    <a:close/>
                  </a:path>
                </a:pathLst>
              </a:custGeom>
              <a:grpFill/>
              <a:ln w="9525" cap="flat">
                <a:noFill/>
                <a:prstDash val="solid"/>
                <a:miter/>
              </a:ln>
            </p:spPr>
            <p:txBody>
              <a:bodyPr rtlCol="0" anchor="ctr"/>
              <a:lstStyle/>
              <a:p>
                <a:endParaRPr lang="en-US" sz="4267"/>
              </a:p>
            </p:txBody>
          </p:sp>
          <p:sp>
            <p:nvSpPr>
              <p:cNvPr id="17" name="Freeform: Shape 16">
                <a:extLst>
                  <a:ext uri="{FF2B5EF4-FFF2-40B4-BE49-F238E27FC236}">
                    <a16:creationId xmlns:a16="http://schemas.microsoft.com/office/drawing/2014/main" id="{0193450B-9F65-4BA5-99EC-AFD98F319BEC}"/>
                  </a:ext>
                </a:extLst>
              </p:cNvPr>
              <p:cNvSpPr/>
              <p:nvPr/>
            </p:nvSpPr>
            <p:spPr>
              <a:xfrm>
                <a:off x="2370446" y="3368117"/>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0268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0268"/>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4267"/>
              </a:p>
            </p:txBody>
          </p:sp>
          <p:sp>
            <p:nvSpPr>
              <p:cNvPr id="18" name="Freeform: Shape 17">
                <a:extLst>
                  <a:ext uri="{FF2B5EF4-FFF2-40B4-BE49-F238E27FC236}">
                    <a16:creationId xmlns:a16="http://schemas.microsoft.com/office/drawing/2014/main" id="{33E3D787-18EB-4756-A0A2-CC5B5B4D3F23}"/>
                  </a:ext>
                </a:extLst>
              </p:cNvPr>
              <p:cNvSpPr/>
              <p:nvPr/>
            </p:nvSpPr>
            <p:spPr>
              <a:xfrm>
                <a:off x="2158406" y="3363785"/>
                <a:ext cx="216630" cy="346608"/>
              </a:xfrm>
              <a:custGeom>
                <a:avLst/>
                <a:gdLst>
                  <a:gd name="connsiteX0" fmla="*/ 172505 w 216630"/>
                  <a:gd name="connsiteY0" fmla="*/ 330902 h 346608"/>
                  <a:gd name="connsiteX1" fmla="*/ 144343 w 216630"/>
                  <a:gd name="connsiteY1" fmla="*/ 317905 h 346608"/>
                  <a:gd name="connsiteX2" fmla="*/ 27363 w 216630"/>
                  <a:gd name="connsiteY2" fmla="*/ 200924 h 346608"/>
                  <a:gd name="connsiteX3" fmla="*/ 29529 w 216630"/>
                  <a:gd name="connsiteY3" fmla="*/ 142434 h 346608"/>
                  <a:gd name="connsiteX4" fmla="*/ 148676 w 216630"/>
                  <a:gd name="connsiteY4" fmla="*/ 27620 h 346608"/>
                  <a:gd name="connsiteX5" fmla="*/ 207166 w 216630"/>
                  <a:gd name="connsiteY5" fmla="*/ 27620 h 346608"/>
                  <a:gd name="connsiteX6" fmla="*/ 207166 w 216630"/>
                  <a:gd name="connsiteY6" fmla="*/ 86110 h 346608"/>
                  <a:gd name="connsiteX7" fmla="*/ 118348 w 216630"/>
                  <a:gd name="connsiteY7" fmla="*/ 172762 h 346608"/>
                  <a:gd name="connsiteX8" fmla="*/ 205000 w 216630"/>
                  <a:gd name="connsiteY8" fmla="*/ 261581 h 346608"/>
                  <a:gd name="connsiteX9" fmla="*/ 205000 w 216630"/>
                  <a:gd name="connsiteY9" fmla="*/ 320071 h 346608"/>
                  <a:gd name="connsiteX10" fmla="*/ 172505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2505" y="330902"/>
                    </a:moveTo>
                    <a:cubicBezTo>
                      <a:pt x="161674" y="330902"/>
                      <a:pt x="150842" y="326570"/>
                      <a:pt x="144343" y="317905"/>
                    </a:cubicBezTo>
                    <a:lnTo>
                      <a:pt x="27363" y="200924"/>
                    </a:lnTo>
                    <a:cubicBezTo>
                      <a:pt x="12199" y="183594"/>
                      <a:pt x="12199" y="157598"/>
                      <a:pt x="29529" y="142434"/>
                    </a:cubicBezTo>
                    <a:lnTo>
                      <a:pt x="148676" y="27620"/>
                    </a:lnTo>
                    <a:cubicBezTo>
                      <a:pt x="163840" y="12456"/>
                      <a:pt x="189836" y="12456"/>
                      <a:pt x="207166" y="27620"/>
                    </a:cubicBezTo>
                    <a:cubicBezTo>
                      <a:pt x="222330" y="42784"/>
                      <a:pt x="222330" y="68780"/>
                      <a:pt x="207166" y="86110"/>
                    </a:cubicBezTo>
                    <a:lnTo>
                      <a:pt x="118348" y="172762"/>
                    </a:lnTo>
                    <a:lnTo>
                      <a:pt x="205000" y="261581"/>
                    </a:lnTo>
                    <a:cubicBezTo>
                      <a:pt x="220164" y="276745"/>
                      <a:pt x="220164" y="302740"/>
                      <a:pt x="205000" y="320071"/>
                    </a:cubicBezTo>
                    <a:cubicBezTo>
                      <a:pt x="192002" y="328736"/>
                      <a:pt x="183337" y="330902"/>
                      <a:pt x="172505" y="330902"/>
                    </a:cubicBezTo>
                    <a:close/>
                  </a:path>
                </a:pathLst>
              </a:custGeom>
              <a:grpFill/>
              <a:ln w="9525" cap="flat">
                <a:noFill/>
                <a:prstDash val="solid"/>
                <a:miter/>
              </a:ln>
            </p:spPr>
            <p:txBody>
              <a:bodyPr rtlCol="0" anchor="ctr"/>
              <a:lstStyle/>
              <a:p>
                <a:endParaRPr lang="en-US" sz="4267"/>
              </a:p>
            </p:txBody>
          </p:sp>
          <p:sp>
            <p:nvSpPr>
              <p:cNvPr id="19" name="Freeform: Shape 18">
                <a:extLst>
                  <a:ext uri="{FF2B5EF4-FFF2-40B4-BE49-F238E27FC236}">
                    <a16:creationId xmlns:a16="http://schemas.microsoft.com/office/drawing/2014/main" id="{C0DEBA89-C7C5-4703-AF5D-2E0F9E6C471B}"/>
                  </a:ext>
                </a:extLst>
              </p:cNvPr>
              <p:cNvSpPr/>
              <p:nvPr/>
            </p:nvSpPr>
            <p:spPr>
              <a:xfrm>
                <a:off x="1948559" y="3361618"/>
                <a:ext cx="216630" cy="346608"/>
              </a:xfrm>
              <a:custGeom>
                <a:avLst/>
                <a:gdLst>
                  <a:gd name="connsiteX0" fmla="*/ 172221 w 216630"/>
                  <a:gd name="connsiteY0" fmla="*/ 330902 h 346608"/>
                  <a:gd name="connsiteX1" fmla="*/ 144059 w 216630"/>
                  <a:gd name="connsiteY1" fmla="*/ 317905 h 346608"/>
                  <a:gd name="connsiteX2" fmla="*/ 27079 w 216630"/>
                  <a:gd name="connsiteY2" fmla="*/ 198758 h 346608"/>
                  <a:gd name="connsiteX3" fmla="*/ 16247 w 216630"/>
                  <a:gd name="connsiteY3" fmla="*/ 170596 h 346608"/>
                  <a:gd name="connsiteX4" fmla="*/ 29245 w 216630"/>
                  <a:gd name="connsiteY4" fmla="*/ 142434 h 346608"/>
                  <a:gd name="connsiteX5" fmla="*/ 148392 w 216630"/>
                  <a:gd name="connsiteY5" fmla="*/ 27620 h 346608"/>
                  <a:gd name="connsiteX6" fmla="*/ 206882 w 216630"/>
                  <a:gd name="connsiteY6" fmla="*/ 27620 h 346608"/>
                  <a:gd name="connsiteX7" fmla="*/ 206882 w 216630"/>
                  <a:gd name="connsiteY7" fmla="*/ 86110 h 346608"/>
                  <a:gd name="connsiteX8" fmla="*/ 118063 w 216630"/>
                  <a:gd name="connsiteY8" fmla="*/ 172762 h 346608"/>
                  <a:gd name="connsiteX9" fmla="*/ 204715 w 216630"/>
                  <a:gd name="connsiteY9" fmla="*/ 261581 h 346608"/>
                  <a:gd name="connsiteX10" fmla="*/ 204715 w 216630"/>
                  <a:gd name="connsiteY10" fmla="*/ 320071 h 346608"/>
                  <a:gd name="connsiteX11" fmla="*/ 172221 w 216630"/>
                  <a:gd name="connsiteY11"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46608">
                    <a:moveTo>
                      <a:pt x="172221" y="330902"/>
                    </a:moveTo>
                    <a:cubicBezTo>
                      <a:pt x="161389" y="330902"/>
                      <a:pt x="150558" y="326570"/>
                      <a:pt x="144059" y="317905"/>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0886" y="330902"/>
                      <a:pt x="172221" y="330902"/>
                    </a:cubicBezTo>
                    <a:close/>
                  </a:path>
                </a:pathLst>
              </a:custGeom>
              <a:grpFill/>
              <a:ln w="9525" cap="flat">
                <a:noFill/>
                <a:prstDash val="solid"/>
                <a:miter/>
              </a:ln>
            </p:spPr>
            <p:txBody>
              <a:bodyPr rtlCol="0" anchor="ctr"/>
              <a:lstStyle/>
              <a:p>
                <a:endParaRPr lang="en-US" sz="4267"/>
              </a:p>
            </p:txBody>
          </p:sp>
          <p:sp>
            <p:nvSpPr>
              <p:cNvPr id="20" name="Freeform: Shape 19">
                <a:extLst>
                  <a:ext uri="{FF2B5EF4-FFF2-40B4-BE49-F238E27FC236}">
                    <a16:creationId xmlns:a16="http://schemas.microsoft.com/office/drawing/2014/main" id="{0551AD23-CDFC-45EA-B2B4-6028084B2575}"/>
                  </a:ext>
                </a:extLst>
              </p:cNvPr>
              <p:cNvSpPr/>
              <p:nvPr/>
            </p:nvSpPr>
            <p:spPr>
              <a:xfrm>
                <a:off x="1737887" y="3355119"/>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8736"/>
                      <a:pt x="181428" y="333069"/>
                      <a:pt x="170596" y="333069"/>
                    </a:cubicBezTo>
                    <a:close/>
                  </a:path>
                </a:pathLst>
              </a:custGeom>
              <a:grpFill/>
              <a:ln w="9525" cap="flat">
                <a:noFill/>
                <a:prstDash val="solid"/>
                <a:miter/>
              </a:ln>
            </p:spPr>
            <p:txBody>
              <a:bodyPr rtlCol="0" anchor="ctr"/>
              <a:lstStyle/>
              <a:p>
                <a:endParaRPr lang="en-US" sz="4267"/>
              </a:p>
            </p:txBody>
          </p:sp>
          <p:sp>
            <p:nvSpPr>
              <p:cNvPr id="21" name="Freeform: Shape 20">
                <a:extLst>
                  <a:ext uri="{FF2B5EF4-FFF2-40B4-BE49-F238E27FC236}">
                    <a16:creationId xmlns:a16="http://schemas.microsoft.com/office/drawing/2014/main" id="{7FC2A356-DE41-4F44-9E81-CBF9D5BAAD1B}"/>
                  </a:ext>
                </a:extLst>
              </p:cNvPr>
              <p:cNvSpPr/>
              <p:nvPr/>
            </p:nvSpPr>
            <p:spPr>
              <a:xfrm>
                <a:off x="1526131" y="3355119"/>
                <a:ext cx="216630" cy="324945"/>
              </a:xfrm>
              <a:custGeom>
                <a:avLst/>
                <a:gdLst>
                  <a:gd name="connsiteX0" fmla="*/ 172221 w 216630"/>
                  <a:gd name="connsiteY0" fmla="*/ 328736 h 324945"/>
                  <a:gd name="connsiteX1" fmla="*/ 144059 w 216630"/>
                  <a:gd name="connsiteY1" fmla="*/ 315738 h 324945"/>
                  <a:gd name="connsiteX2" fmla="*/ 27079 w 216630"/>
                  <a:gd name="connsiteY2" fmla="*/ 198758 h 324945"/>
                  <a:gd name="connsiteX3" fmla="*/ 16247 w 216630"/>
                  <a:gd name="connsiteY3" fmla="*/ 170596 h 324945"/>
                  <a:gd name="connsiteX4" fmla="*/ 29245 w 216630"/>
                  <a:gd name="connsiteY4" fmla="*/ 142434 h 324945"/>
                  <a:gd name="connsiteX5" fmla="*/ 148392 w 216630"/>
                  <a:gd name="connsiteY5" fmla="*/ 27620 h 324945"/>
                  <a:gd name="connsiteX6" fmla="*/ 206882 w 216630"/>
                  <a:gd name="connsiteY6" fmla="*/ 27620 h 324945"/>
                  <a:gd name="connsiteX7" fmla="*/ 206882 w 216630"/>
                  <a:gd name="connsiteY7" fmla="*/ 86110 h 324945"/>
                  <a:gd name="connsiteX8" fmla="*/ 118063 w 216630"/>
                  <a:gd name="connsiteY8" fmla="*/ 172762 h 324945"/>
                  <a:gd name="connsiteX9" fmla="*/ 204715 w 216630"/>
                  <a:gd name="connsiteY9" fmla="*/ 261581 h 324945"/>
                  <a:gd name="connsiteX10" fmla="*/ 204715 w 216630"/>
                  <a:gd name="connsiteY10" fmla="*/ 320071 h 324945"/>
                  <a:gd name="connsiteX11" fmla="*/ 172221 w 216630"/>
                  <a:gd name="connsiteY11" fmla="*/ 328736 h 32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24945">
                    <a:moveTo>
                      <a:pt x="172221" y="328736"/>
                    </a:moveTo>
                    <a:cubicBezTo>
                      <a:pt x="161389" y="328736"/>
                      <a:pt x="150558" y="324403"/>
                      <a:pt x="144059" y="315738"/>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3052" y="328736"/>
                      <a:pt x="172221" y="328736"/>
                    </a:cubicBezTo>
                    <a:close/>
                  </a:path>
                </a:pathLst>
              </a:custGeom>
              <a:grpFill/>
              <a:ln w="9525" cap="flat">
                <a:noFill/>
                <a:prstDash val="solid"/>
                <a:miter/>
              </a:ln>
            </p:spPr>
            <p:txBody>
              <a:bodyPr rtlCol="0" anchor="ctr"/>
              <a:lstStyle/>
              <a:p>
                <a:endParaRPr lang="en-US" sz="4267"/>
              </a:p>
            </p:txBody>
          </p:sp>
        </p:grpSp>
      </p:grpSp>
    </p:spTree>
    <p:extLst>
      <p:ext uri="{BB962C8B-B14F-4D97-AF65-F5344CB8AC3E}">
        <p14:creationId xmlns:p14="http://schemas.microsoft.com/office/powerpoint/2010/main" val="2329273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_1" type="tx">
  <p:cSld name="TITLE_1">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185334" y="1532466"/>
            <a:ext cx="13885333" cy="3098802"/>
          </a:xfrm>
          <a:prstGeom prst="rect">
            <a:avLst/>
          </a:prstGeom>
          <a:noFill/>
          <a:ln>
            <a:noFill/>
          </a:ln>
        </p:spPr>
        <p:txBody>
          <a:bodyPr spcFirstLastPara="1" wrap="square" lIns="19050" tIns="19050" rIns="19050" bIns="19050" anchor="b" anchorCtr="0">
            <a:normAutofit/>
          </a:bodyPr>
          <a:lstStyle>
            <a:lvl1pPr lvl="0" algn="ctr">
              <a:lnSpc>
                <a:spcPct val="100000"/>
              </a:lnSpc>
              <a:spcBef>
                <a:spcPts val="0"/>
              </a:spcBef>
              <a:spcAft>
                <a:spcPts val="0"/>
              </a:spcAft>
              <a:buClr>
                <a:srgbClr val="FC6C6C"/>
              </a:buClr>
              <a:buSzPts val="500"/>
              <a:buFont typeface="Arial"/>
              <a:buNone/>
              <a:defRPr sz="889"/>
            </a:lvl1pPr>
            <a:lvl2pPr lvl="1" algn="l">
              <a:lnSpc>
                <a:spcPct val="100000"/>
              </a:lnSpc>
              <a:spcBef>
                <a:spcPts val="0"/>
              </a:spcBef>
              <a:spcAft>
                <a:spcPts val="0"/>
              </a:spcAft>
              <a:buClr>
                <a:srgbClr val="FC6C6C"/>
              </a:buClr>
              <a:buSzPts val="1800"/>
              <a:buNone/>
              <a:defRPr/>
            </a:lvl2pPr>
            <a:lvl3pPr lvl="2" algn="l">
              <a:lnSpc>
                <a:spcPct val="100000"/>
              </a:lnSpc>
              <a:spcBef>
                <a:spcPts val="0"/>
              </a:spcBef>
              <a:spcAft>
                <a:spcPts val="0"/>
              </a:spcAft>
              <a:buClr>
                <a:srgbClr val="FC6C6C"/>
              </a:buClr>
              <a:buSzPts val="1800"/>
              <a:buNone/>
              <a:defRPr/>
            </a:lvl3pPr>
            <a:lvl4pPr lvl="3" algn="l">
              <a:lnSpc>
                <a:spcPct val="100000"/>
              </a:lnSpc>
              <a:spcBef>
                <a:spcPts val="0"/>
              </a:spcBef>
              <a:spcAft>
                <a:spcPts val="0"/>
              </a:spcAft>
              <a:buClr>
                <a:srgbClr val="FC6C6C"/>
              </a:buClr>
              <a:buSzPts val="1800"/>
              <a:buNone/>
              <a:defRPr/>
            </a:lvl4pPr>
            <a:lvl5pPr lvl="4" algn="l">
              <a:lnSpc>
                <a:spcPct val="100000"/>
              </a:lnSpc>
              <a:spcBef>
                <a:spcPts val="0"/>
              </a:spcBef>
              <a:spcAft>
                <a:spcPts val="0"/>
              </a:spcAft>
              <a:buClr>
                <a:srgbClr val="FC6C6C"/>
              </a:buClr>
              <a:buSzPts val="1800"/>
              <a:buNone/>
              <a:defRPr/>
            </a:lvl5pPr>
            <a:lvl6pPr lvl="5" algn="l">
              <a:lnSpc>
                <a:spcPct val="100000"/>
              </a:lnSpc>
              <a:spcBef>
                <a:spcPts val="0"/>
              </a:spcBef>
              <a:spcAft>
                <a:spcPts val="0"/>
              </a:spcAft>
              <a:buClr>
                <a:srgbClr val="FC6C6C"/>
              </a:buClr>
              <a:buSzPts val="1800"/>
              <a:buNone/>
              <a:defRPr/>
            </a:lvl6pPr>
            <a:lvl7pPr lvl="6" algn="l">
              <a:lnSpc>
                <a:spcPct val="100000"/>
              </a:lnSpc>
              <a:spcBef>
                <a:spcPts val="0"/>
              </a:spcBef>
              <a:spcAft>
                <a:spcPts val="0"/>
              </a:spcAft>
              <a:buClr>
                <a:srgbClr val="FC6C6C"/>
              </a:buClr>
              <a:buSzPts val="1800"/>
              <a:buNone/>
              <a:defRPr/>
            </a:lvl7pPr>
            <a:lvl8pPr lvl="7" algn="l">
              <a:lnSpc>
                <a:spcPct val="100000"/>
              </a:lnSpc>
              <a:spcBef>
                <a:spcPts val="0"/>
              </a:spcBef>
              <a:spcAft>
                <a:spcPts val="0"/>
              </a:spcAft>
              <a:buClr>
                <a:srgbClr val="FC6C6C"/>
              </a:buClr>
              <a:buSzPts val="1800"/>
              <a:buNone/>
              <a:defRPr/>
            </a:lvl8pPr>
            <a:lvl9pPr lvl="8" algn="l">
              <a:lnSpc>
                <a:spcPct val="100000"/>
              </a:lnSpc>
              <a:spcBef>
                <a:spcPts val="0"/>
              </a:spcBef>
              <a:spcAft>
                <a:spcPts val="0"/>
              </a:spcAft>
              <a:buClr>
                <a:srgbClr val="FC6C6C"/>
              </a:buClr>
              <a:buSzPts val="1800"/>
              <a:buNone/>
              <a:defRPr/>
            </a:lvl9pPr>
          </a:lstStyle>
          <a:p>
            <a:endParaRPr/>
          </a:p>
        </p:txBody>
      </p:sp>
      <p:sp>
        <p:nvSpPr>
          <p:cNvPr id="11" name="Google Shape;11;p2"/>
          <p:cNvSpPr txBox="1">
            <a:spLocks noGrp="1"/>
          </p:cNvSpPr>
          <p:nvPr>
            <p:ph type="body" idx="1"/>
          </p:nvPr>
        </p:nvSpPr>
        <p:spPr>
          <a:xfrm>
            <a:off x="1185334" y="4715935"/>
            <a:ext cx="13885333" cy="1058334"/>
          </a:xfrm>
          <a:prstGeom prst="rect">
            <a:avLst/>
          </a:prstGeom>
          <a:noFill/>
          <a:ln>
            <a:noFill/>
          </a:ln>
        </p:spPr>
        <p:txBody>
          <a:bodyPr spcFirstLastPara="1" wrap="square" lIns="19050" tIns="19050" rIns="19050" bIns="19050" anchor="t" anchorCtr="0">
            <a:normAutofit/>
          </a:bodyPr>
          <a:lstStyle>
            <a:lvl1pPr marL="812810" lvl="0" indent="-406405" algn="ctr">
              <a:lnSpc>
                <a:spcPct val="100000"/>
              </a:lnSpc>
              <a:spcBef>
                <a:spcPts val="0"/>
              </a:spcBef>
              <a:spcAft>
                <a:spcPts val="0"/>
              </a:spcAft>
              <a:buClr>
                <a:srgbClr val="FFFFFF"/>
              </a:buClr>
              <a:buSzPts val="2000"/>
              <a:buFont typeface="Arial"/>
              <a:buNone/>
              <a:defRPr sz="3556"/>
            </a:lvl1pPr>
            <a:lvl2pPr marL="1625620" lvl="1" indent="-406405" algn="ctr">
              <a:lnSpc>
                <a:spcPct val="100000"/>
              </a:lnSpc>
              <a:spcBef>
                <a:spcPts val="0"/>
              </a:spcBef>
              <a:spcAft>
                <a:spcPts val="0"/>
              </a:spcAft>
              <a:buClr>
                <a:srgbClr val="FFFFFF"/>
              </a:buClr>
              <a:buSzPts val="2000"/>
              <a:buFont typeface="Arial"/>
              <a:buNone/>
              <a:defRPr sz="3556"/>
            </a:lvl2pPr>
            <a:lvl3pPr marL="2438430" lvl="2" indent="-406405" algn="ctr">
              <a:lnSpc>
                <a:spcPct val="100000"/>
              </a:lnSpc>
              <a:spcBef>
                <a:spcPts val="0"/>
              </a:spcBef>
              <a:spcAft>
                <a:spcPts val="0"/>
              </a:spcAft>
              <a:buClr>
                <a:srgbClr val="FFFFFF"/>
              </a:buClr>
              <a:buSzPts val="2000"/>
              <a:buFont typeface="Arial"/>
              <a:buNone/>
              <a:defRPr sz="3556"/>
            </a:lvl3pPr>
            <a:lvl4pPr marL="3251241" lvl="3" indent="-406405" algn="ctr">
              <a:lnSpc>
                <a:spcPct val="100000"/>
              </a:lnSpc>
              <a:spcBef>
                <a:spcPts val="0"/>
              </a:spcBef>
              <a:spcAft>
                <a:spcPts val="0"/>
              </a:spcAft>
              <a:buClr>
                <a:srgbClr val="FFFFFF"/>
              </a:buClr>
              <a:buSzPts val="2000"/>
              <a:buFont typeface="Arial"/>
              <a:buNone/>
              <a:defRPr sz="3556"/>
            </a:lvl4pPr>
            <a:lvl5pPr marL="4064051" lvl="4" indent="-406405" algn="ctr">
              <a:lnSpc>
                <a:spcPct val="100000"/>
              </a:lnSpc>
              <a:spcBef>
                <a:spcPts val="0"/>
              </a:spcBef>
              <a:spcAft>
                <a:spcPts val="0"/>
              </a:spcAft>
              <a:buClr>
                <a:srgbClr val="FFFFFF"/>
              </a:buClr>
              <a:buSzPts val="2000"/>
              <a:buFont typeface="Arial"/>
              <a:buNone/>
              <a:defRPr sz="3556"/>
            </a:lvl5pPr>
            <a:lvl6pPr marL="4876861" lvl="5" indent="-609608" algn="l">
              <a:lnSpc>
                <a:spcPct val="115000"/>
              </a:lnSpc>
              <a:spcBef>
                <a:spcPts val="0"/>
              </a:spcBef>
              <a:spcAft>
                <a:spcPts val="0"/>
              </a:spcAft>
              <a:buSzPts val="1800"/>
              <a:buChar char="●"/>
              <a:defRPr/>
            </a:lvl6pPr>
            <a:lvl7pPr marL="5689671" lvl="6" indent="-609608" algn="l">
              <a:lnSpc>
                <a:spcPct val="115000"/>
              </a:lnSpc>
              <a:spcBef>
                <a:spcPts val="0"/>
              </a:spcBef>
              <a:spcAft>
                <a:spcPts val="0"/>
              </a:spcAft>
              <a:buSzPts val="1800"/>
              <a:buChar char="●"/>
              <a:defRPr/>
            </a:lvl7pPr>
            <a:lvl8pPr marL="6502481" lvl="7" indent="-609608" algn="l">
              <a:lnSpc>
                <a:spcPct val="115000"/>
              </a:lnSpc>
              <a:spcBef>
                <a:spcPts val="0"/>
              </a:spcBef>
              <a:spcAft>
                <a:spcPts val="0"/>
              </a:spcAft>
              <a:buSzPts val="1800"/>
              <a:buChar char="●"/>
              <a:defRPr/>
            </a:lvl8pPr>
            <a:lvl9pPr marL="7315291" lvl="8" indent="-609608" algn="l">
              <a:lnSpc>
                <a:spcPct val="115000"/>
              </a:lnSpc>
              <a:spcBef>
                <a:spcPts val="0"/>
              </a:spcBef>
              <a:spcAft>
                <a:spcPts val="0"/>
              </a:spcAft>
              <a:buSzPts val="1800"/>
              <a:buChar char="●"/>
              <a:defRPr/>
            </a:lvl9pPr>
          </a:lstStyle>
          <a:p>
            <a:endParaRPr/>
          </a:p>
        </p:txBody>
      </p:sp>
      <p:sp>
        <p:nvSpPr>
          <p:cNvPr id="12" name="Google Shape;12;p2"/>
          <p:cNvSpPr txBox="1">
            <a:spLocks noGrp="1"/>
          </p:cNvSpPr>
          <p:nvPr>
            <p:ph type="sldNum" idx="12"/>
          </p:nvPr>
        </p:nvSpPr>
        <p:spPr>
          <a:xfrm>
            <a:off x="6994879" y="8720668"/>
            <a:ext cx="2257780" cy="284693"/>
          </a:xfrm>
          <a:prstGeom prst="rect">
            <a:avLst/>
          </a:prstGeom>
          <a:noFill/>
          <a:ln>
            <a:noFill/>
          </a:ln>
        </p:spPr>
        <p:txBody>
          <a:bodyPr spcFirstLastPara="1" wrap="square" lIns="19050" tIns="19050" rIns="19050" bIns="19050" anchor="t" anchorCtr="0">
            <a:spAutoFit/>
          </a:bodyPr>
          <a:lstStyle>
            <a:lvl1pPr marL="0" marR="0" lvl="0"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0777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1_Title Slide">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B61104C-677B-6F43-85D7-55027E972F6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2"/>
            <a:ext cx="7130180" cy="698952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a:extLst>
              <a:ext uri="{FF2B5EF4-FFF2-40B4-BE49-F238E27FC236}">
                <a16:creationId xmlns:a16="http://schemas.microsoft.com/office/drawing/2014/main" id="{3D135A81-65C3-1044-ADDD-43EF917C31C1}"/>
              </a:ext>
            </a:extLst>
          </p:cNvPr>
          <p:cNvSpPr>
            <a:spLocks noGrp="1"/>
          </p:cNvSpPr>
          <p:nvPr>
            <p:ph type="body" sz="quarter" idx="18" hasCustomPrompt="1"/>
          </p:nvPr>
        </p:nvSpPr>
        <p:spPr>
          <a:xfrm>
            <a:off x="4258849" y="3226679"/>
            <a:ext cx="10221239" cy="2675467"/>
          </a:xfrm>
        </p:spPr>
        <p:txBody>
          <a:bodyPr>
            <a:noAutofit/>
          </a:bodyPr>
          <a:lstStyle>
            <a:lvl1pPr marL="0" indent="0">
              <a:buNone/>
              <a:defRPr sz="10666" b="1" cap="none" baseline="0">
                <a:solidFill>
                  <a:schemeClr val="bg2">
                    <a:lumMod val="75000"/>
                  </a:schemeClr>
                </a:solidFill>
                <a:latin typeface="+mn-lt"/>
                <a:ea typeface="Helvetica Neue" panose="02000503000000020004" pitchFamily="2" charset="0"/>
                <a:cs typeface="Helvetica Neue" panose="02000503000000020004" pitchFamily="2" charset="0"/>
              </a:defRPr>
            </a:lvl1pPr>
          </a:lstStyle>
          <a:p>
            <a:pPr lvl="0"/>
            <a:r>
              <a:rPr lang="en-GB" dirty="0"/>
              <a:t>Title</a:t>
            </a:r>
          </a:p>
        </p:txBody>
      </p:sp>
      <p:sp>
        <p:nvSpPr>
          <p:cNvPr id="9" name="Text Placeholder 11">
            <a:extLst>
              <a:ext uri="{FF2B5EF4-FFF2-40B4-BE49-F238E27FC236}">
                <a16:creationId xmlns:a16="http://schemas.microsoft.com/office/drawing/2014/main" id="{DD5BEB8A-43C3-3E48-81C9-CBB779AEE9F3}"/>
              </a:ext>
            </a:extLst>
          </p:cNvPr>
          <p:cNvSpPr>
            <a:spLocks noGrp="1"/>
          </p:cNvSpPr>
          <p:nvPr>
            <p:ph type="body" sz="quarter" idx="19"/>
          </p:nvPr>
        </p:nvSpPr>
        <p:spPr>
          <a:xfrm>
            <a:off x="4258849" y="6245026"/>
            <a:ext cx="10354849" cy="1318196"/>
          </a:xfrm>
        </p:spPr>
        <p:txBody>
          <a:bodyPr/>
          <a:lstStyle>
            <a:lvl1pPr marL="0" indent="0">
              <a:buNone/>
              <a:defRPr b="1" i="0">
                <a:solidFill>
                  <a:srgbClr val="5A6770"/>
                </a:solidFill>
                <a:latin typeface="+mn-lt"/>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0" name="Text Placeholder 11">
            <a:extLst>
              <a:ext uri="{FF2B5EF4-FFF2-40B4-BE49-F238E27FC236}">
                <a16:creationId xmlns:a16="http://schemas.microsoft.com/office/drawing/2014/main" id="{12D0491A-DF8C-EF4F-B9C3-9FCD6BB7E6A2}"/>
              </a:ext>
            </a:extLst>
          </p:cNvPr>
          <p:cNvSpPr>
            <a:spLocks noGrp="1"/>
          </p:cNvSpPr>
          <p:nvPr>
            <p:ph type="body" sz="quarter" idx="20" hasCustomPrompt="1"/>
          </p:nvPr>
        </p:nvSpPr>
        <p:spPr>
          <a:xfrm>
            <a:off x="11235765" y="218486"/>
            <a:ext cx="4728275" cy="1100921"/>
          </a:xfrm>
        </p:spPr>
        <p:txBody>
          <a:bodyPr>
            <a:normAutofit/>
          </a:bodyPr>
          <a:lstStyle>
            <a:lvl1pPr marL="0" indent="0" algn="r">
              <a:buNone/>
              <a:defRPr sz="2133" b="1" i="0">
                <a:solidFill>
                  <a:schemeClr val="bg2">
                    <a:lumMod val="75000"/>
                  </a:schemeClr>
                </a:solidFill>
                <a:latin typeface="+mj-lt"/>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itle 1">
            <a:extLst>
              <a:ext uri="{FF2B5EF4-FFF2-40B4-BE49-F238E27FC236}">
                <a16:creationId xmlns:a16="http://schemas.microsoft.com/office/drawing/2014/main" id="{658EDEE1-8AC4-F347-B6FF-158E4DE04315}"/>
              </a:ext>
            </a:extLst>
          </p:cNvPr>
          <p:cNvSpPr txBox="1">
            <a:spLocks noChangeAspect="1"/>
          </p:cNvSpPr>
          <p:nvPr userDrawn="1"/>
        </p:nvSpPr>
        <p:spPr>
          <a:xfrm>
            <a:off x="12813819" y="8548903"/>
            <a:ext cx="1968781" cy="328231"/>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2133" b="1" i="0" spc="0" baseline="0">
                <a:solidFill>
                  <a:schemeClr val="tx1"/>
                </a:solidFill>
                <a:latin typeface="+mj-lt"/>
                <a:ea typeface="Open Sans" charset="0"/>
                <a:cs typeface="Open Sans" charset="0"/>
              </a:rPr>
              <a:t>@</a:t>
            </a:r>
            <a:r>
              <a:rPr lang="en-US" sz="2133" b="1" i="0" spc="0" baseline="0" err="1">
                <a:solidFill>
                  <a:schemeClr val="tx1"/>
                </a:solidFill>
                <a:latin typeface="+mj-lt"/>
                <a:ea typeface="Open Sans" charset="0"/>
                <a:cs typeface="Open Sans" charset="0"/>
              </a:rPr>
              <a:t>openaire_eu</a:t>
            </a:r>
            <a:endParaRPr lang="en-US" sz="2133" b="1" i="0" spc="0" baseline="0">
              <a:solidFill>
                <a:schemeClr val="tx1"/>
              </a:solidFill>
              <a:latin typeface="+mj-lt"/>
              <a:ea typeface="Open Sans" charset="0"/>
              <a:cs typeface="Open Sans" charset="0"/>
            </a:endParaRPr>
          </a:p>
        </p:txBody>
      </p:sp>
      <p:pic>
        <p:nvPicPr>
          <p:cNvPr id="12" name="Graphic 11">
            <a:extLst>
              <a:ext uri="{FF2B5EF4-FFF2-40B4-BE49-F238E27FC236}">
                <a16:creationId xmlns:a16="http://schemas.microsoft.com/office/drawing/2014/main" id="{73C9E1DF-CE37-7A49-A3B7-C4A4EF7A047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299067" y="8497017"/>
            <a:ext cx="432000" cy="432000"/>
          </a:xfrm>
          <a:prstGeom prst="rect">
            <a:avLst/>
          </a:prstGeom>
        </p:spPr>
      </p:pic>
      <p:sp>
        <p:nvSpPr>
          <p:cNvPr id="13" name="바닥글 개체 틀 3">
            <a:extLst>
              <a:ext uri="{FF2B5EF4-FFF2-40B4-BE49-F238E27FC236}">
                <a16:creationId xmlns:a16="http://schemas.microsoft.com/office/drawing/2014/main" id="{B2B41314-E0AF-BF4C-93F3-F23FEA860474}"/>
              </a:ext>
            </a:extLst>
          </p:cNvPr>
          <p:cNvSpPr>
            <a:spLocks noGrp="1"/>
          </p:cNvSpPr>
          <p:nvPr>
            <p:ph type="ftr" sz="quarter" idx="11"/>
          </p:nvPr>
        </p:nvSpPr>
        <p:spPr>
          <a:xfrm>
            <a:off x="4258847" y="8471607"/>
            <a:ext cx="8166972" cy="657220"/>
          </a:xfrm>
        </p:spPr>
        <p:txBody>
          <a:bodyPr/>
          <a:lstStyle/>
          <a:p>
            <a:r>
              <a:rPr lang="en-GB" altLang="ko-KR"/>
              <a:t>OpenAIRE-CONNECT Community Call #4 - 17 Apr 2023</a:t>
            </a:r>
            <a:endParaRPr lang="ko-KR" altLang="en-US"/>
          </a:p>
        </p:txBody>
      </p:sp>
      <p:pic>
        <p:nvPicPr>
          <p:cNvPr id="14" name="Picture 2">
            <a:extLst>
              <a:ext uri="{FF2B5EF4-FFF2-40B4-BE49-F238E27FC236}">
                <a16:creationId xmlns:a16="http://schemas.microsoft.com/office/drawing/2014/main" id="{64AE2ADF-8610-C24E-A43C-7742771DA71A}"/>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304651" y="8575629"/>
            <a:ext cx="546260" cy="3639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097CC0C-8552-B046-B7F6-F930B5523D8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2597819" y="8565517"/>
            <a:ext cx="432000" cy="359999"/>
          </a:xfrm>
          <a:prstGeom prst="rect">
            <a:avLst/>
          </a:prstGeom>
        </p:spPr>
      </p:pic>
      <p:pic>
        <p:nvPicPr>
          <p:cNvPr id="16" name="Picture 15">
            <a:extLst>
              <a:ext uri="{FF2B5EF4-FFF2-40B4-BE49-F238E27FC236}">
                <a16:creationId xmlns:a16="http://schemas.microsoft.com/office/drawing/2014/main" id="{31B7AED5-BAC3-4D4A-BD2F-8D627ED172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7492" y="8471607"/>
            <a:ext cx="1613677" cy="576000"/>
          </a:xfrm>
          <a:prstGeom prst="rect">
            <a:avLst/>
          </a:prstGeom>
        </p:spPr>
      </p:pic>
    </p:spTree>
    <p:extLst>
      <p:ext uri="{BB962C8B-B14F-4D97-AF65-F5344CB8AC3E}">
        <p14:creationId xmlns:p14="http://schemas.microsoft.com/office/powerpoint/2010/main" val="4024845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_1_light_background">
    <p:bg>
      <p:bgRef idx="1001">
        <a:schemeClr val="bg1"/>
      </p:bgRef>
    </p:bg>
    <p:spTree>
      <p:nvGrpSpPr>
        <p:cNvPr id="1" name=""/>
        <p:cNvGrpSpPr/>
        <p:nvPr/>
      </p:nvGrpSpPr>
      <p:grpSpPr>
        <a:xfrm>
          <a:off x="0" y="0"/>
          <a:ext cx="0" cy="0"/>
          <a:chOff x="0" y="0"/>
          <a:chExt cx="0" cy="0"/>
        </a:xfrm>
      </p:grpSpPr>
      <p:sp>
        <p:nvSpPr>
          <p:cNvPr id="10" name="그림 개체 틀 9"/>
          <p:cNvSpPr>
            <a:spLocks noGrp="1"/>
          </p:cNvSpPr>
          <p:nvPr>
            <p:ph type="pic" sz="quarter" idx="16"/>
          </p:nvPr>
        </p:nvSpPr>
        <p:spPr>
          <a:xfrm>
            <a:off x="385372" y="0"/>
            <a:ext cx="9977829" cy="9144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6387548" y="2"/>
            <a:ext cx="5366304" cy="4491476"/>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a16="http://schemas.microsoft.com/office/drawing/2014/main" id="{C167E905-9829-3A48-B64E-3F05C83C529D}"/>
              </a:ext>
            </a:extLst>
          </p:cNvPr>
          <p:cNvSpPr>
            <a:spLocks noGrp="1"/>
          </p:cNvSpPr>
          <p:nvPr>
            <p:ph type="body" sz="quarter" idx="18" hasCustomPrompt="1"/>
          </p:nvPr>
        </p:nvSpPr>
        <p:spPr>
          <a:xfrm>
            <a:off x="3437467" y="4999656"/>
            <a:ext cx="12293600" cy="2675467"/>
          </a:xfrm>
        </p:spPr>
        <p:txBody>
          <a:bodyPr>
            <a:noAutofit/>
          </a:bodyPr>
          <a:lstStyle>
            <a:lvl1pPr marL="0" indent="0" algn="r">
              <a:buNone/>
              <a:defRPr sz="10666" b="1">
                <a:solidFill>
                  <a:schemeClr val="bg2"/>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72020A61-98B8-4D42-B44D-28436F578240}"/>
              </a:ext>
            </a:extLst>
          </p:cNvPr>
          <p:cNvSpPr>
            <a:spLocks noGrp="1"/>
          </p:cNvSpPr>
          <p:nvPr>
            <p:ph type="body" sz="quarter" idx="19"/>
          </p:nvPr>
        </p:nvSpPr>
        <p:spPr>
          <a:xfrm>
            <a:off x="8348134" y="4051300"/>
            <a:ext cx="7382933" cy="694267"/>
          </a:xfrm>
        </p:spPr>
        <p:txBody>
          <a:bodyPr/>
          <a:lstStyle>
            <a:lvl1pPr marL="0" indent="0" algn="r">
              <a:buNone/>
              <a:defRPr b="0" i="0">
                <a:solidFill>
                  <a:schemeClr val="accent3">
                    <a:lumMod val="75000"/>
                  </a:schemeClr>
                </a:solidFill>
                <a:latin typeface="+mn-lt"/>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a16="http://schemas.microsoft.com/office/drawing/2014/main" id="{EEB0AF54-F642-CC4C-A853-9CACB1646C6C}"/>
              </a:ext>
            </a:extLst>
          </p:cNvPr>
          <p:cNvSpPr>
            <a:spLocks noGrp="1"/>
          </p:cNvSpPr>
          <p:nvPr>
            <p:ph type="body" sz="quarter" idx="20" hasCustomPrompt="1"/>
          </p:nvPr>
        </p:nvSpPr>
        <p:spPr>
          <a:xfrm>
            <a:off x="8348134" y="2750820"/>
            <a:ext cx="7382933" cy="694267"/>
          </a:xfrm>
        </p:spPr>
        <p:txBody>
          <a:bodyPr>
            <a:normAutofit/>
          </a:bodyPr>
          <a:lstStyle>
            <a:lvl1pPr marL="0" indent="0" algn="r">
              <a:buNone/>
              <a:defRPr sz="2133" b="0" i="0">
                <a:solidFill>
                  <a:schemeClr val="accent6"/>
                </a:solidFill>
                <a:latin typeface="+mj-lt"/>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a16="http://schemas.microsoft.com/office/drawing/2014/main" id="{59D6FC93-08E4-3643-8D34-1D4297EB1D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779748" y="278323"/>
            <a:ext cx="432000" cy="359999"/>
          </a:xfrm>
          <a:prstGeom prst="rect">
            <a:avLst/>
          </a:prstGeom>
        </p:spPr>
      </p:pic>
      <p:sp>
        <p:nvSpPr>
          <p:cNvPr id="15" name="Title 1">
            <a:extLst>
              <a:ext uri="{FF2B5EF4-FFF2-40B4-BE49-F238E27FC236}">
                <a16:creationId xmlns:a16="http://schemas.microsoft.com/office/drawing/2014/main" id="{F1C04362-43E0-8443-9DD7-E8C7838A0A0B}"/>
              </a:ext>
            </a:extLst>
          </p:cNvPr>
          <p:cNvSpPr txBox="1">
            <a:spLocks noChangeAspect="1"/>
          </p:cNvSpPr>
          <p:nvPr userDrawn="1"/>
        </p:nvSpPr>
        <p:spPr>
          <a:xfrm>
            <a:off x="13901847" y="242524"/>
            <a:ext cx="1968781" cy="328231"/>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2133" b="1" i="0" spc="0" baseline="0">
                <a:solidFill>
                  <a:schemeClr val="tx1"/>
                </a:solidFill>
                <a:latin typeface="+mj-lt"/>
                <a:ea typeface="Open Sans" charset="0"/>
                <a:cs typeface="Open Sans" charset="0"/>
              </a:rPr>
              <a:t>@</a:t>
            </a:r>
            <a:r>
              <a:rPr lang="en-US" sz="2133" b="1" i="0" spc="0" baseline="0" err="1">
                <a:solidFill>
                  <a:schemeClr val="tx1"/>
                </a:solidFill>
                <a:latin typeface="+mj-lt"/>
                <a:ea typeface="Open Sans" charset="0"/>
                <a:cs typeface="Open Sans" charset="0"/>
              </a:rPr>
              <a:t>openaire_eu</a:t>
            </a:r>
            <a:endParaRPr lang="en-US" sz="2133" b="1" i="0" spc="0" baseline="0">
              <a:solidFill>
                <a:schemeClr val="tx1"/>
              </a:solidFill>
              <a:latin typeface="+mj-lt"/>
              <a:ea typeface="Open Sans" charset="0"/>
              <a:cs typeface="Open Sans" charset="0"/>
            </a:endParaRPr>
          </a:p>
        </p:txBody>
      </p:sp>
      <p:pic>
        <p:nvPicPr>
          <p:cNvPr id="16" name="Graphic 15">
            <a:extLst>
              <a:ext uri="{FF2B5EF4-FFF2-40B4-BE49-F238E27FC236}">
                <a16:creationId xmlns:a16="http://schemas.microsoft.com/office/drawing/2014/main" id="{5DA24E07-433B-D04F-80AA-B81E631A66B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299067" y="8497017"/>
            <a:ext cx="432000" cy="432000"/>
          </a:xfrm>
          <a:prstGeom prst="rect">
            <a:avLst/>
          </a:prstGeom>
        </p:spPr>
      </p:pic>
      <p:sp>
        <p:nvSpPr>
          <p:cNvPr id="4" name="바닥글 개체 틀 3"/>
          <p:cNvSpPr>
            <a:spLocks noGrp="1"/>
          </p:cNvSpPr>
          <p:nvPr>
            <p:ph type="ftr" sz="quarter" idx="11"/>
          </p:nvPr>
        </p:nvSpPr>
        <p:spPr>
          <a:xfrm>
            <a:off x="2454051" y="8475134"/>
            <a:ext cx="12476973" cy="486833"/>
          </a:xfrm>
        </p:spPr>
        <p:txBody>
          <a:bodyPr/>
          <a:lstStyle/>
          <a:p>
            <a:r>
              <a:rPr lang="en-GB" altLang="ko-KR"/>
              <a:t>OpenAIRE-CONNECT Community Call #4 - 17 Apr 2023</a:t>
            </a:r>
            <a:endParaRPr lang="ko-KR" altLang="en-US"/>
          </a:p>
        </p:txBody>
      </p:sp>
      <p:pic>
        <p:nvPicPr>
          <p:cNvPr id="18" name="Picture 17">
            <a:extLst>
              <a:ext uri="{FF2B5EF4-FFF2-40B4-BE49-F238E27FC236}">
                <a16:creationId xmlns:a16="http://schemas.microsoft.com/office/drawing/2014/main" id="{3F26B505-CC0E-A247-B5EB-95E9D392609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54704" y="8473017"/>
            <a:ext cx="1344731" cy="480000"/>
          </a:xfrm>
          <a:prstGeom prst="rect">
            <a:avLst/>
          </a:prstGeom>
        </p:spPr>
      </p:pic>
    </p:spTree>
    <p:extLst>
      <p:ext uri="{BB962C8B-B14F-4D97-AF65-F5344CB8AC3E}">
        <p14:creationId xmlns:p14="http://schemas.microsoft.com/office/powerpoint/2010/main" val="377300481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_1_graded_background">
    <p:bg>
      <p:bgPr>
        <a:gradFill>
          <a:gsLst>
            <a:gs pos="0">
              <a:schemeClr val="accent2"/>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10" name="그림 개체 틀 9"/>
          <p:cNvSpPr>
            <a:spLocks noGrp="1"/>
          </p:cNvSpPr>
          <p:nvPr>
            <p:ph type="pic" sz="quarter" idx="16"/>
          </p:nvPr>
        </p:nvSpPr>
        <p:spPr>
          <a:xfrm>
            <a:off x="385372" y="0"/>
            <a:ext cx="9977829" cy="9144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6387548" y="2"/>
            <a:ext cx="5366304" cy="4491476"/>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a16="http://schemas.microsoft.com/office/drawing/2014/main" id="{C167E905-9829-3A48-B64E-3F05C83C529D}"/>
              </a:ext>
            </a:extLst>
          </p:cNvPr>
          <p:cNvSpPr>
            <a:spLocks noGrp="1"/>
          </p:cNvSpPr>
          <p:nvPr>
            <p:ph type="body" sz="quarter" idx="18" hasCustomPrompt="1"/>
          </p:nvPr>
        </p:nvSpPr>
        <p:spPr>
          <a:xfrm>
            <a:off x="3437467" y="4999656"/>
            <a:ext cx="12293600" cy="2675467"/>
          </a:xfrm>
        </p:spPr>
        <p:txBody>
          <a:bodyPr>
            <a:noAutofit/>
          </a:bodyPr>
          <a:lstStyle>
            <a:lvl1pPr marL="0" indent="0" algn="r">
              <a:buNone/>
              <a:defRPr sz="10666" b="1">
                <a:solidFill>
                  <a:schemeClr val="bg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72020A61-98B8-4D42-B44D-28436F578240}"/>
              </a:ext>
            </a:extLst>
          </p:cNvPr>
          <p:cNvSpPr>
            <a:spLocks noGrp="1"/>
          </p:cNvSpPr>
          <p:nvPr>
            <p:ph type="body" sz="quarter" idx="19"/>
          </p:nvPr>
        </p:nvSpPr>
        <p:spPr>
          <a:xfrm>
            <a:off x="8348134" y="4051300"/>
            <a:ext cx="7382933" cy="694267"/>
          </a:xfrm>
        </p:spPr>
        <p:txBody>
          <a:bodyPr/>
          <a:lstStyle>
            <a:lvl1pPr marL="0" indent="0" algn="r">
              <a:buNone/>
              <a:defRPr b="0" i="0">
                <a:solidFill>
                  <a:schemeClr val="bg1"/>
                </a:solidFill>
                <a:latin typeface="+mn-lt"/>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a16="http://schemas.microsoft.com/office/drawing/2014/main" id="{EEB0AF54-F642-CC4C-A853-9CACB1646C6C}"/>
              </a:ext>
            </a:extLst>
          </p:cNvPr>
          <p:cNvSpPr>
            <a:spLocks noGrp="1"/>
          </p:cNvSpPr>
          <p:nvPr>
            <p:ph type="body" sz="quarter" idx="20" hasCustomPrompt="1"/>
          </p:nvPr>
        </p:nvSpPr>
        <p:spPr>
          <a:xfrm>
            <a:off x="8348134" y="2750820"/>
            <a:ext cx="7382933" cy="694267"/>
          </a:xfrm>
        </p:spPr>
        <p:txBody>
          <a:bodyPr>
            <a:normAutofit/>
          </a:bodyPr>
          <a:lstStyle>
            <a:lvl1pPr marL="0" indent="0" algn="r">
              <a:buNone/>
              <a:defRPr sz="2133" b="0" i="0">
                <a:solidFill>
                  <a:schemeClr val="bg1"/>
                </a:solidFill>
                <a:latin typeface="+mj-lt"/>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a16="http://schemas.microsoft.com/office/drawing/2014/main" id="{59D6FC93-08E4-3643-8D34-1D4297EB1D39}"/>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13779748" y="278323"/>
            <a:ext cx="432000" cy="359999"/>
          </a:xfrm>
          <a:prstGeom prst="rect">
            <a:avLst/>
          </a:prstGeom>
        </p:spPr>
      </p:pic>
      <p:sp>
        <p:nvSpPr>
          <p:cNvPr id="15" name="Title 1">
            <a:extLst>
              <a:ext uri="{FF2B5EF4-FFF2-40B4-BE49-F238E27FC236}">
                <a16:creationId xmlns:a16="http://schemas.microsoft.com/office/drawing/2014/main" id="{F1C04362-43E0-8443-9DD7-E8C7838A0A0B}"/>
              </a:ext>
            </a:extLst>
          </p:cNvPr>
          <p:cNvSpPr txBox="1">
            <a:spLocks noChangeAspect="1"/>
          </p:cNvSpPr>
          <p:nvPr userDrawn="1"/>
        </p:nvSpPr>
        <p:spPr>
          <a:xfrm>
            <a:off x="13901847" y="242524"/>
            <a:ext cx="1968781" cy="328231"/>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2133" b="1" i="0" spc="0" baseline="0" dirty="0">
                <a:solidFill>
                  <a:schemeClr val="bg1"/>
                </a:solidFill>
                <a:latin typeface="+mj-lt"/>
                <a:ea typeface="Open Sans" charset="0"/>
                <a:cs typeface="Open Sans" charset="0"/>
              </a:rPr>
              <a:t>@</a:t>
            </a:r>
            <a:r>
              <a:rPr lang="en-US" sz="2133" b="1" i="0" spc="0" baseline="0" dirty="0" err="1">
                <a:solidFill>
                  <a:schemeClr val="bg1"/>
                </a:solidFill>
                <a:latin typeface="+mj-lt"/>
                <a:ea typeface="Open Sans" charset="0"/>
                <a:cs typeface="Open Sans" charset="0"/>
              </a:rPr>
              <a:t>openaire_eu</a:t>
            </a:r>
            <a:endParaRPr lang="en-US" sz="2133" b="1" i="0" spc="0" baseline="0" dirty="0">
              <a:solidFill>
                <a:schemeClr val="bg1"/>
              </a:solidFill>
              <a:latin typeface="+mj-lt"/>
              <a:ea typeface="Open Sans" charset="0"/>
              <a:cs typeface="Open Sans" charset="0"/>
            </a:endParaRPr>
          </a:p>
        </p:txBody>
      </p:sp>
      <p:pic>
        <p:nvPicPr>
          <p:cNvPr id="16" name="Graphic 15">
            <a:extLst>
              <a:ext uri="{FF2B5EF4-FFF2-40B4-BE49-F238E27FC236}">
                <a16:creationId xmlns:a16="http://schemas.microsoft.com/office/drawing/2014/main" id="{5DA24E07-433B-D04F-80AA-B81E631A66B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299067" y="8497017"/>
            <a:ext cx="432000" cy="432000"/>
          </a:xfrm>
          <a:prstGeom prst="rect">
            <a:avLst/>
          </a:prstGeom>
        </p:spPr>
      </p:pic>
      <p:sp>
        <p:nvSpPr>
          <p:cNvPr id="4" name="바닥글 개체 틀 3"/>
          <p:cNvSpPr>
            <a:spLocks noGrp="1"/>
          </p:cNvSpPr>
          <p:nvPr>
            <p:ph type="ftr" sz="quarter" idx="11"/>
          </p:nvPr>
        </p:nvSpPr>
        <p:spPr>
          <a:xfrm>
            <a:off x="2454051" y="8475134"/>
            <a:ext cx="12476973" cy="486833"/>
          </a:xfrm>
        </p:spPr>
        <p:txBody>
          <a:bodyPr/>
          <a:lstStyle>
            <a:lvl1pPr>
              <a:defRPr>
                <a:solidFill>
                  <a:schemeClr val="bg1"/>
                </a:solidFill>
              </a:defRPr>
            </a:lvl1pPr>
          </a:lstStyle>
          <a:p>
            <a:r>
              <a:rPr lang="en-GB" altLang="ko-KR"/>
              <a:t>OpenAIRE-CONNECT Community Call #4 - 17 Apr 2023</a:t>
            </a:r>
            <a:endParaRPr lang="ko-KR" altLang="en-US"/>
          </a:p>
        </p:txBody>
      </p:sp>
      <p:pic>
        <p:nvPicPr>
          <p:cNvPr id="17" name="Picture 16" descr="A picture containing text, clipart&#10;&#10;Description automatically generated">
            <a:extLst>
              <a:ext uri="{FF2B5EF4-FFF2-40B4-BE49-F238E27FC236}">
                <a16:creationId xmlns:a16="http://schemas.microsoft.com/office/drawing/2014/main" id="{C0673A0C-1FC0-E54B-9883-592EE9645F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2654" y="8421772"/>
            <a:ext cx="1575487" cy="560603"/>
          </a:xfrm>
          <a:prstGeom prst="rect">
            <a:avLst/>
          </a:prstGeom>
        </p:spPr>
      </p:pic>
      <p:pic>
        <p:nvPicPr>
          <p:cNvPr id="19" name="Picture 2">
            <a:extLst>
              <a:ext uri="{FF2B5EF4-FFF2-40B4-BE49-F238E27FC236}">
                <a16:creationId xmlns:a16="http://schemas.microsoft.com/office/drawing/2014/main" id="{4CB902C8-0AEE-4447-98C7-55002BC78D85}"/>
              </a:ext>
            </a:extLst>
          </p:cNvPr>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041693"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83349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_1_with_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a:xfrm>
            <a:off x="3059953" y="8475135"/>
            <a:ext cx="10617284" cy="443024"/>
          </a:xfrm>
        </p:spPr>
        <p:txBody>
          <a:bodyPr/>
          <a:lstStyle/>
          <a:p>
            <a:r>
              <a:rPr lang="en-GB" altLang="ko-KR"/>
              <a:t>OpenAIRE-CONNECT Community Call #4 - 17 Apr 2023</a:t>
            </a:r>
            <a:endParaRPr lang="ko-KR" altLang="en-US"/>
          </a:p>
        </p:txBody>
      </p:sp>
      <p:sp>
        <p:nvSpPr>
          <p:cNvPr id="5" name="슬라이드 번호 개체 틀 4"/>
          <p:cNvSpPr>
            <a:spLocks noGrp="1"/>
          </p:cNvSpPr>
          <p:nvPr>
            <p:ph type="sldNum" sz="quarter" idx="12"/>
          </p:nvPr>
        </p:nvSpPr>
        <p:spPr>
          <a:xfrm>
            <a:off x="15007028" y="8475134"/>
            <a:ext cx="863600" cy="486833"/>
          </a:xfrm>
        </p:spPr>
        <p:txBody>
          <a:bodyPr/>
          <a:lstStyle/>
          <a:p>
            <a:fld id="{BB5D696C-7C4B-4748-AD7A-B30C297BC295}" type="slidenum">
              <a:rPr lang="ko-KR" altLang="en-US" smtClean="0"/>
              <a:t>‹#›</a:t>
            </a:fld>
            <a:endParaRPr lang="ko-KR" altLang="en-US"/>
          </a:p>
        </p:txBody>
      </p:sp>
      <p:sp>
        <p:nvSpPr>
          <p:cNvPr id="10" name="그림 개체 틀 9"/>
          <p:cNvSpPr>
            <a:spLocks noGrp="1"/>
          </p:cNvSpPr>
          <p:nvPr>
            <p:ph type="pic" sz="quarter" idx="16"/>
          </p:nvPr>
        </p:nvSpPr>
        <p:spPr>
          <a:xfrm>
            <a:off x="385372" y="0"/>
            <a:ext cx="9977829" cy="9144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6387548" y="2"/>
            <a:ext cx="5366304" cy="4491476"/>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9" name="Text Placeholder 8">
            <a:extLst>
              <a:ext uri="{FF2B5EF4-FFF2-40B4-BE49-F238E27FC236}">
                <a16:creationId xmlns:a16="http://schemas.microsoft.com/office/drawing/2014/main" id="{80992362-4125-4340-9966-541A34DE2055}"/>
              </a:ext>
            </a:extLst>
          </p:cNvPr>
          <p:cNvSpPr>
            <a:spLocks noGrp="1"/>
          </p:cNvSpPr>
          <p:nvPr>
            <p:ph type="body" sz="quarter" idx="18" hasCustomPrompt="1"/>
          </p:nvPr>
        </p:nvSpPr>
        <p:spPr>
          <a:xfrm>
            <a:off x="3437467" y="4999656"/>
            <a:ext cx="12293600" cy="2675467"/>
          </a:xfrm>
        </p:spPr>
        <p:txBody>
          <a:bodyPr anchor="ctr">
            <a:normAutofit/>
          </a:bodyPr>
          <a:lstStyle>
            <a:lvl1pPr marL="0" indent="0" algn="r">
              <a:buNone/>
              <a:defRPr sz="10666" b="1" cap="all" spc="267" baseline="0">
                <a:solidFill>
                  <a:schemeClr val="bg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33FF3C51-D339-F949-A857-ABE561718528}"/>
              </a:ext>
            </a:extLst>
          </p:cNvPr>
          <p:cNvSpPr>
            <a:spLocks noGrp="1"/>
          </p:cNvSpPr>
          <p:nvPr>
            <p:ph type="body" sz="quarter" idx="19"/>
          </p:nvPr>
        </p:nvSpPr>
        <p:spPr>
          <a:xfrm>
            <a:off x="8348134" y="4051300"/>
            <a:ext cx="7382933" cy="694267"/>
          </a:xfrm>
        </p:spPr>
        <p:txBody>
          <a:bodyPr/>
          <a:lstStyle>
            <a:lvl1pPr marL="0" indent="0" algn="r">
              <a:buNone/>
              <a:defRPr b="0" i="0">
                <a:solidFill>
                  <a:schemeClr val="accent1">
                    <a:lumMod val="10000"/>
                    <a:lumOff val="90000"/>
                  </a:schemeClr>
                </a:solidFill>
                <a:latin typeface="Calibri Light" panose="020F0302020204030204" pitchFamily="34" charset="0"/>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ext Placeholder 11">
            <a:extLst>
              <a:ext uri="{FF2B5EF4-FFF2-40B4-BE49-F238E27FC236}">
                <a16:creationId xmlns:a16="http://schemas.microsoft.com/office/drawing/2014/main" id="{89132107-9BEC-2C42-9E15-081F25E2740E}"/>
              </a:ext>
            </a:extLst>
          </p:cNvPr>
          <p:cNvSpPr>
            <a:spLocks noGrp="1"/>
          </p:cNvSpPr>
          <p:nvPr>
            <p:ph type="body" sz="quarter" idx="20" hasCustomPrompt="1"/>
          </p:nvPr>
        </p:nvSpPr>
        <p:spPr>
          <a:xfrm>
            <a:off x="8348134" y="2750820"/>
            <a:ext cx="7382933" cy="694267"/>
          </a:xfrm>
        </p:spPr>
        <p:txBody>
          <a:bodyPr>
            <a:normAutofit/>
          </a:bodyPr>
          <a:lstStyle>
            <a:lvl1pPr marL="0" indent="0" algn="r">
              <a:buNone/>
              <a:defRPr sz="2133" b="0" i="0">
                <a:solidFill>
                  <a:schemeClr val="accent5"/>
                </a:solidFill>
                <a:latin typeface="+mj-lt"/>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3" name="Picture 12">
            <a:extLst>
              <a:ext uri="{FF2B5EF4-FFF2-40B4-BE49-F238E27FC236}">
                <a16:creationId xmlns:a16="http://schemas.microsoft.com/office/drawing/2014/main" id="{C2829133-341C-E047-91B5-EACB37D02FB4}"/>
              </a:ext>
            </a:extLst>
          </p:cNvPr>
          <p:cNvPicPr>
            <a:picLocks noChangeAspect="1"/>
          </p:cNvPicPr>
          <p:nvPr userDrawn="1"/>
        </p:nvPicPr>
        <p:blipFill>
          <a:blip r:embed="rId3">
            <a:biLevel thresh="50000"/>
            <a:extLst>
              <a:ext uri="{28A0092B-C50C-407E-A947-70E740481C1C}">
                <a14:useLocalDpi xmlns:a14="http://schemas.microsoft.com/office/drawing/2010/main"/>
              </a:ext>
            </a:extLst>
          </a:blip>
          <a:stretch>
            <a:fillRect/>
          </a:stretch>
        </p:blipFill>
        <p:spPr>
          <a:xfrm>
            <a:off x="13542618" y="352557"/>
            <a:ext cx="518401" cy="432000"/>
          </a:xfrm>
          <a:prstGeom prst="rect">
            <a:avLst/>
          </a:prstGeom>
        </p:spPr>
      </p:pic>
      <p:sp>
        <p:nvSpPr>
          <p:cNvPr id="14" name="Title 1">
            <a:extLst>
              <a:ext uri="{FF2B5EF4-FFF2-40B4-BE49-F238E27FC236}">
                <a16:creationId xmlns:a16="http://schemas.microsoft.com/office/drawing/2014/main" id="{EEAE770A-E79A-AE44-A90F-463389D7F8AD}"/>
              </a:ext>
            </a:extLst>
          </p:cNvPr>
          <p:cNvSpPr txBox="1">
            <a:spLocks/>
          </p:cNvSpPr>
          <p:nvPr userDrawn="1"/>
        </p:nvSpPr>
        <p:spPr>
          <a:xfrm>
            <a:off x="13762286" y="352590"/>
            <a:ext cx="1968781" cy="328231"/>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2133" b="1" i="0" spc="0" baseline="0">
                <a:solidFill>
                  <a:schemeClr val="bg1"/>
                </a:solidFill>
                <a:latin typeface="+mj-lt"/>
                <a:ea typeface="Open Sans" charset="0"/>
                <a:cs typeface="Open Sans" charset="0"/>
              </a:rPr>
              <a:t>@</a:t>
            </a:r>
            <a:r>
              <a:rPr lang="en-US" sz="2133" b="1" i="0" spc="0" baseline="0" err="1">
                <a:solidFill>
                  <a:schemeClr val="bg1"/>
                </a:solidFill>
                <a:latin typeface="+mj-lt"/>
                <a:ea typeface="Open Sans" charset="0"/>
                <a:cs typeface="Open Sans" charset="0"/>
              </a:rPr>
              <a:t>openaire_eu</a:t>
            </a:r>
            <a:endParaRPr lang="en-US" sz="2133" b="1" i="0" spc="0" baseline="0">
              <a:solidFill>
                <a:schemeClr val="bg1"/>
              </a:solidFill>
              <a:latin typeface="+mj-lt"/>
              <a:ea typeface="Open Sans" charset="0"/>
              <a:cs typeface="Open Sans" charset="0"/>
            </a:endParaRPr>
          </a:p>
        </p:txBody>
      </p:sp>
      <p:pic>
        <p:nvPicPr>
          <p:cNvPr id="8" name="Graphic 7">
            <a:extLst>
              <a:ext uri="{FF2B5EF4-FFF2-40B4-BE49-F238E27FC236}">
                <a16:creationId xmlns:a16="http://schemas.microsoft.com/office/drawing/2014/main" id="{23252491-6812-394B-8CAD-8676F9FF76A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198123" y="8516096"/>
            <a:ext cx="432000" cy="43200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2EC3170E-1971-D64F-8793-917EDC7D1CC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2654" y="8421772"/>
            <a:ext cx="1575487" cy="560603"/>
          </a:xfrm>
          <a:prstGeom prst="rect">
            <a:avLst/>
          </a:prstGeom>
        </p:spPr>
      </p:pic>
      <p:pic>
        <p:nvPicPr>
          <p:cNvPr id="15" name="Picture 2">
            <a:extLst>
              <a:ext uri="{FF2B5EF4-FFF2-40B4-BE49-F238E27FC236}">
                <a16:creationId xmlns:a16="http://schemas.microsoft.com/office/drawing/2014/main" id="{6B03104E-C377-E744-B319-CB9D49C2EA3E}"/>
              </a:ext>
            </a:extLst>
          </p:cNvPr>
          <p:cNvPicPr>
            <a:picLocks noChangeAspect="1" noChangeArrowheads="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041693"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831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_1_light_backgroun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A9E8FCBD-39E9-554A-A815-3378176BBE8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a16="http://schemas.microsoft.com/office/drawing/2014/main" id="{C167E905-9829-3A48-B64E-3F05C83C529D}"/>
              </a:ext>
            </a:extLst>
          </p:cNvPr>
          <p:cNvSpPr>
            <a:spLocks noGrp="1"/>
          </p:cNvSpPr>
          <p:nvPr>
            <p:ph type="body" sz="quarter" idx="18" hasCustomPrompt="1"/>
          </p:nvPr>
        </p:nvSpPr>
        <p:spPr>
          <a:xfrm>
            <a:off x="1199483" y="2341508"/>
            <a:ext cx="13414216" cy="2675467"/>
          </a:xfrm>
        </p:spPr>
        <p:txBody>
          <a:bodyPr>
            <a:noAutofit/>
          </a:bodyPr>
          <a:lstStyle>
            <a:lvl1pPr marL="0" indent="0">
              <a:buNone/>
              <a:defRPr sz="10666" b="1" cap="none" baseline="0">
                <a:solidFill>
                  <a:schemeClr val="tx1">
                    <a:lumMod val="50000"/>
                  </a:schemeClr>
                </a:solidFill>
                <a:latin typeface="+mn-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72020A61-98B8-4D42-B44D-28436F578240}"/>
              </a:ext>
            </a:extLst>
          </p:cNvPr>
          <p:cNvSpPr>
            <a:spLocks noGrp="1"/>
          </p:cNvSpPr>
          <p:nvPr>
            <p:ph type="body" sz="quarter" idx="19"/>
          </p:nvPr>
        </p:nvSpPr>
        <p:spPr>
          <a:xfrm>
            <a:off x="1199483" y="5195338"/>
            <a:ext cx="13414216" cy="1318196"/>
          </a:xfrm>
        </p:spPr>
        <p:txBody>
          <a:bodyPr/>
          <a:lstStyle>
            <a:lvl1pPr marL="0" indent="0">
              <a:buNone/>
              <a:defRPr b="1" i="0">
                <a:solidFill>
                  <a:srgbClr val="5A6770"/>
                </a:solidFill>
                <a:latin typeface="+mn-lt"/>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a16="http://schemas.microsoft.com/office/drawing/2014/main" id="{EEB0AF54-F642-CC4C-A853-9CACB1646C6C}"/>
              </a:ext>
            </a:extLst>
          </p:cNvPr>
          <p:cNvSpPr>
            <a:spLocks noGrp="1"/>
          </p:cNvSpPr>
          <p:nvPr>
            <p:ph type="body" sz="quarter" idx="20" hasCustomPrompt="1"/>
          </p:nvPr>
        </p:nvSpPr>
        <p:spPr>
          <a:xfrm>
            <a:off x="11908077" y="218486"/>
            <a:ext cx="4055963" cy="1100921"/>
          </a:xfrm>
        </p:spPr>
        <p:txBody>
          <a:bodyPr>
            <a:normAutofit/>
          </a:bodyPr>
          <a:lstStyle>
            <a:lvl1pPr marL="0" indent="0" algn="r">
              <a:buNone/>
              <a:defRPr sz="2133" b="1" i="0">
                <a:solidFill>
                  <a:schemeClr val="bg2">
                    <a:lumMod val="75000"/>
                  </a:schemeClr>
                </a:solidFill>
                <a:latin typeface="+mj-lt"/>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a16="http://schemas.microsoft.com/office/drawing/2014/main" id="{59D6FC93-08E4-3643-8D34-1D4297EB1D3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691720" y="8542677"/>
            <a:ext cx="432000" cy="359999"/>
          </a:xfrm>
          <a:prstGeom prst="rect">
            <a:avLst/>
          </a:prstGeom>
        </p:spPr>
      </p:pic>
      <p:sp>
        <p:nvSpPr>
          <p:cNvPr id="15" name="Title 1">
            <a:extLst>
              <a:ext uri="{FF2B5EF4-FFF2-40B4-BE49-F238E27FC236}">
                <a16:creationId xmlns:a16="http://schemas.microsoft.com/office/drawing/2014/main" id="{F1C04362-43E0-8443-9DD7-E8C7838A0A0B}"/>
              </a:ext>
            </a:extLst>
          </p:cNvPr>
          <p:cNvSpPr txBox="1">
            <a:spLocks noChangeAspect="1"/>
          </p:cNvSpPr>
          <p:nvPr userDrawn="1"/>
        </p:nvSpPr>
        <p:spPr>
          <a:xfrm>
            <a:off x="12813819" y="8548903"/>
            <a:ext cx="1968781" cy="328231"/>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2133" b="1" i="0" spc="0" baseline="0">
                <a:solidFill>
                  <a:schemeClr val="tx1"/>
                </a:solidFill>
                <a:latin typeface="+mj-lt"/>
                <a:ea typeface="Open Sans" charset="0"/>
                <a:cs typeface="Open Sans" charset="0"/>
              </a:rPr>
              <a:t>@</a:t>
            </a:r>
            <a:r>
              <a:rPr lang="en-US" sz="2133" b="1" i="0" spc="0" baseline="0" err="1">
                <a:solidFill>
                  <a:schemeClr val="tx1"/>
                </a:solidFill>
                <a:latin typeface="+mj-lt"/>
                <a:ea typeface="Open Sans" charset="0"/>
                <a:cs typeface="Open Sans" charset="0"/>
              </a:rPr>
              <a:t>openaire_eu</a:t>
            </a:r>
            <a:endParaRPr lang="en-US" sz="2133" b="1" i="0" spc="0" baseline="0">
              <a:solidFill>
                <a:schemeClr val="tx1"/>
              </a:solidFill>
              <a:latin typeface="+mj-lt"/>
              <a:ea typeface="Open Sans" charset="0"/>
              <a:cs typeface="Open Sans" charset="0"/>
            </a:endParaRPr>
          </a:p>
        </p:txBody>
      </p:sp>
      <p:pic>
        <p:nvPicPr>
          <p:cNvPr id="16" name="Graphic 15">
            <a:extLst>
              <a:ext uri="{FF2B5EF4-FFF2-40B4-BE49-F238E27FC236}">
                <a16:creationId xmlns:a16="http://schemas.microsoft.com/office/drawing/2014/main" id="{5DA24E07-433B-D04F-80AA-B81E631A66B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299067" y="8497017"/>
            <a:ext cx="432000" cy="432000"/>
          </a:xfrm>
          <a:prstGeom prst="rect">
            <a:avLst/>
          </a:prstGeom>
        </p:spPr>
      </p:pic>
      <p:sp>
        <p:nvSpPr>
          <p:cNvPr id="4" name="바닥글 개체 틀 3"/>
          <p:cNvSpPr>
            <a:spLocks noGrp="1"/>
          </p:cNvSpPr>
          <p:nvPr>
            <p:ph type="ftr" sz="quarter" idx="11"/>
          </p:nvPr>
        </p:nvSpPr>
        <p:spPr>
          <a:xfrm>
            <a:off x="1442055" y="8471608"/>
            <a:ext cx="10983764" cy="486833"/>
          </a:xfrm>
        </p:spPr>
        <p:txBody>
          <a:bodyPr/>
          <a:lstStyle/>
          <a:p>
            <a:r>
              <a:rPr lang="en-GB" altLang="ko-KR"/>
              <a:t>OpenAIRE-CONNECT Community Call #4 - 17 Apr 2023</a:t>
            </a:r>
            <a:endParaRPr lang="ko-KR" altLang="en-US"/>
          </a:p>
        </p:txBody>
      </p:sp>
      <p:pic>
        <p:nvPicPr>
          <p:cNvPr id="4098" name="Picture 2">
            <a:extLst>
              <a:ext uri="{FF2B5EF4-FFF2-40B4-BE49-F238E27FC236}">
                <a16:creationId xmlns:a16="http://schemas.microsoft.com/office/drawing/2014/main" id="{D8538368-FC53-5E4A-85B3-DF6EF98FE684}"/>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338913" y="8531046"/>
            <a:ext cx="546260" cy="3639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EB81584-D253-8D4F-A6CD-AECC8861A2DF}"/>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291960" y="210330"/>
            <a:ext cx="3504584" cy="125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048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tle Slide_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032000" y="1496484"/>
            <a:ext cx="12192000" cy="3183467"/>
          </a:xfrm>
          <a:noFill/>
        </p:spPr>
        <p:txBody>
          <a:bodyPr anchor="b"/>
          <a:lstStyle>
            <a:lvl1pPr algn="ctr">
              <a:defRPr sz="8000"/>
            </a:lvl1pPr>
          </a:lstStyle>
          <a:p>
            <a:r>
              <a:rPr lang="en-GB" dirty="0"/>
              <a:t>Click to edit Master title style</a:t>
            </a:r>
            <a:endParaRPr lang="en-US" dirty="0"/>
          </a:p>
        </p:txBody>
      </p:sp>
      <p:sp>
        <p:nvSpPr>
          <p:cNvPr id="3" name="Subtitle 2"/>
          <p:cNvSpPr>
            <a:spLocks noGrp="1"/>
          </p:cNvSpPr>
          <p:nvPr>
            <p:ph type="subTitle" idx="1"/>
          </p:nvPr>
        </p:nvSpPr>
        <p:spPr>
          <a:xfrm>
            <a:off x="2032000" y="4802717"/>
            <a:ext cx="12192000" cy="2207683"/>
          </a:xfrm>
          <a:noFill/>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dirty="0"/>
              <a:t>Click to edit Master subtitle style</a:t>
            </a:r>
            <a:endParaRPr lang="en-US" dirty="0"/>
          </a:p>
        </p:txBody>
      </p:sp>
      <p:sp>
        <p:nvSpPr>
          <p:cNvPr id="5" name="Footer Placeholder 4"/>
          <p:cNvSpPr>
            <a:spLocks noGrp="1"/>
          </p:cNvSpPr>
          <p:nvPr>
            <p:ph type="ftr" sz="quarter" idx="11"/>
          </p:nvPr>
        </p:nvSpPr>
        <p:spPr>
          <a:xfrm>
            <a:off x="3187181" y="8514183"/>
            <a:ext cx="11036819" cy="425391"/>
          </a:xfrm>
        </p:spPr>
        <p:txBody>
          <a:bodyPr/>
          <a:lstStyle/>
          <a:p>
            <a:r>
              <a:rPr lang="en-GB" altLang="ko-KR"/>
              <a:t>OpenAIRE-CONNECT Community Call #4 - 17 Apr 2023</a:t>
            </a:r>
            <a:endParaRPr lang="ko-KR" altLang="en-US"/>
          </a:p>
        </p:txBody>
      </p:sp>
      <p:pic>
        <p:nvPicPr>
          <p:cNvPr id="7" name="Picture 6">
            <a:extLst>
              <a:ext uri="{FF2B5EF4-FFF2-40B4-BE49-F238E27FC236}">
                <a16:creationId xmlns:a16="http://schemas.microsoft.com/office/drawing/2014/main" id="{470599DE-688E-C340-80EA-2C72C20FDD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4703" y="8473017"/>
            <a:ext cx="1613677" cy="576000"/>
          </a:xfrm>
          <a:prstGeom prst="rect">
            <a:avLst/>
          </a:prstGeom>
        </p:spPr>
      </p:pic>
      <p:sp>
        <p:nvSpPr>
          <p:cNvPr id="8" name="슬라이드 번호 개체 틀 12">
            <a:extLst>
              <a:ext uri="{FF2B5EF4-FFF2-40B4-BE49-F238E27FC236}">
                <a16:creationId xmlns:a16="http://schemas.microsoft.com/office/drawing/2014/main" id="{C0B06DF9-166D-7643-905F-6076BAE9B350}"/>
              </a:ext>
            </a:extLst>
          </p:cNvPr>
          <p:cNvSpPr txBox="1">
            <a:spLocks/>
          </p:cNvSpPr>
          <p:nvPr userDrawn="1"/>
        </p:nvSpPr>
        <p:spPr>
          <a:xfrm>
            <a:off x="7598957" y="-11417"/>
            <a:ext cx="528000" cy="10464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867" smtClean="0"/>
              <a:pPr/>
              <a:t>‹#›</a:t>
            </a:fld>
            <a:endParaRPr lang="ko-KR" altLang="en-US" sz="1867"/>
          </a:p>
        </p:txBody>
      </p:sp>
      <p:pic>
        <p:nvPicPr>
          <p:cNvPr id="9" name="Picture 2">
            <a:extLst>
              <a:ext uri="{FF2B5EF4-FFF2-40B4-BE49-F238E27FC236}">
                <a16:creationId xmlns:a16="http://schemas.microsoft.com/office/drawing/2014/main" id="{813864CD-731D-F943-9E95-90FED3CD738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304651"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2256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2_Title Slide_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32000" y="1496484"/>
            <a:ext cx="12192000" cy="3183467"/>
          </a:xfrm>
          <a:noFill/>
        </p:spPr>
        <p:txBody>
          <a:bodyPr anchor="b"/>
          <a:lstStyle>
            <a:lvl1pPr algn="ctr">
              <a:defRPr sz="80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2032000" y="4802717"/>
            <a:ext cx="12192000" cy="2207683"/>
          </a:xfrm>
          <a:noFill/>
        </p:spPr>
        <p:txBody>
          <a:bodyPr/>
          <a:lstStyle>
            <a:lvl1pPr marL="0" indent="0" algn="ctr">
              <a:buNone/>
              <a:defRPr sz="32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dirty="0"/>
          </a:p>
        </p:txBody>
      </p:sp>
      <p:sp>
        <p:nvSpPr>
          <p:cNvPr id="5" name="Footer Placeholder 4"/>
          <p:cNvSpPr>
            <a:spLocks noGrp="1"/>
          </p:cNvSpPr>
          <p:nvPr>
            <p:ph type="ftr" sz="quarter" idx="11"/>
          </p:nvPr>
        </p:nvSpPr>
        <p:spPr>
          <a:xfrm>
            <a:off x="3187181" y="8514183"/>
            <a:ext cx="11036819" cy="425391"/>
          </a:xfrm>
        </p:spPr>
        <p:txBody>
          <a:bodyPr/>
          <a:lstStyle/>
          <a:p>
            <a:r>
              <a:rPr lang="en-GB" altLang="ko-KR"/>
              <a:t>OpenAIRE-CONNECT Community Call #4 - 17 Apr 2023</a:t>
            </a:r>
            <a:endParaRPr lang="ko-KR" altLang="en-US"/>
          </a:p>
        </p:txBody>
      </p:sp>
      <p:sp>
        <p:nvSpPr>
          <p:cNvPr id="8" name="슬라이드 번호 개체 틀 12">
            <a:extLst>
              <a:ext uri="{FF2B5EF4-FFF2-40B4-BE49-F238E27FC236}">
                <a16:creationId xmlns:a16="http://schemas.microsoft.com/office/drawing/2014/main" id="{C0B06DF9-166D-7643-905F-6076BAE9B350}"/>
              </a:ext>
            </a:extLst>
          </p:cNvPr>
          <p:cNvSpPr txBox="1">
            <a:spLocks/>
          </p:cNvSpPr>
          <p:nvPr userDrawn="1"/>
        </p:nvSpPr>
        <p:spPr>
          <a:xfrm>
            <a:off x="7598957" y="-11417"/>
            <a:ext cx="528000" cy="10464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867" smtClean="0"/>
              <a:pPr/>
              <a:t>‹#›</a:t>
            </a:fld>
            <a:endParaRPr lang="ko-KR" altLang="en-US" sz="1867"/>
          </a:p>
        </p:txBody>
      </p:sp>
      <p:pic>
        <p:nvPicPr>
          <p:cNvPr id="9" name="Picture 2">
            <a:extLst>
              <a:ext uri="{FF2B5EF4-FFF2-40B4-BE49-F238E27FC236}">
                <a16:creationId xmlns:a16="http://schemas.microsoft.com/office/drawing/2014/main" id="{813864CD-731D-F943-9E95-90FED3CD7389}"/>
              </a:ext>
            </a:extLst>
          </p:cNvPr>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304651" y="8575629"/>
            <a:ext cx="546260" cy="36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a16="http://schemas.microsoft.com/office/drawing/2014/main" id="{989E3DB1-62E7-7C40-A3F4-6D3CDDF6D29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2654" y="8421772"/>
            <a:ext cx="1575487" cy="560603"/>
          </a:xfrm>
          <a:prstGeom prst="rect">
            <a:avLst/>
          </a:prstGeom>
        </p:spPr>
      </p:pic>
    </p:spTree>
    <p:extLst>
      <p:ext uri="{BB962C8B-B14F-4D97-AF65-F5344CB8AC3E}">
        <p14:creationId xmlns:p14="http://schemas.microsoft.com/office/powerpoint/2010/main" val="423055400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a:ext>
            </a:extLst>
          </a:blip>
          <a:srcRect b="-18506"/>
          <a:stretch/>
        </p:blipFill>
        <p:spPr>
          <a:xfrm>
            <a:off x="0" y="0"/>
            <a:ext cx="16256000" cy="10837333"/>
          </a:xfrm>
          <a:prstGeom prst="rect">
            <a:avLst/>
          </a:prstGeom>
        </p:spPr>
      </p:pic>
      <p:sp>
        <p:nvSpPr>
          <p:cNvPr id="27" name="Rectangle 26">
            <a:extLst>
              <a:ext uri="{FF2B5EF4-FFF2-40B4-BE49-F238E27FC236}">
                <a16:creationId xmlns:a16="http://schemas.microsoft.com/office/drawing/2014/main" id="{F613092A-495E-3C41-90A4-A82B48288DDE}"/>
              </a:ext>
            </a:extLst>
          </p:cNvPr>
          <p:cNvSpPr/>
          <p:nvPr userDrawn="1"/>
        </p:nvSpPr>
        <p:spPr>
          <a:xfrm>
            <a:off x="0" y="-56436"/>
            <a:ext cx="16302583" cy="8100000"/>
          </a:xfrm>
          <a:prstGeom prst="rect">
            <a:avLst/>
          </a:prstGeom>
          <a:gradFill flip="none" rotWithShape="1">
            <a:gsLst>
              <a:gs pos="3000">
                <a:srgbClr val="3700FF"/>
              </a:gs>
              <a:gs pos="100000">
                <a:srgbClr val="CB00FF">
                  <a:alpha val="20000"/>
                </a:srgb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chemeClr val="bg1">
                    <a:lumMod val="90000"/>
                  </a:schemeClr>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2400" b="0"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accent3">
                    <a:lumMod val="40000"/>
                    <a:lumOff val="60000"/>
                  </a:schemeClr>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2400" b="0"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000" b="0" i="0" spc="-150">
                <a:solidFill>
                  <a:schemeClr val="accent3">
                    <a:lumMod val="40000"/>
                    <a:lumOff val="60000"/>
                  </a:schemeClr>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8140700" y="710160"/>
            <a:ext cx="0" cy="1079500"/>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0"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5" name="Rectangle 24"/>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Footer Placeholder 9"/>
          <p:cNvSpPr>
            <a:spLocks noGrp="1"/>
          </p:cNvSpPr>
          <p:nvPr>
            <p:ph type="ftr" sz="quarter" idx="18"/>
          </p:nvPr>
        </p:nvSpPr>
        <p:spPr>
          <a:xfrm>
            <a:off x="4831589" y="8416031"/>
            <a:ext cx="6593411" cy="376237"/>
          </a:xfrm>
        </p:spPr>
        <p:txBody>
          <a:bodyPr>
            <a:normAutofit/>
          </a:bodyPr>
          <a:lstStyle>
            <a:lvl1pPr algn="ctr">
              <a:defRPr sz="1400" b="0" i="0" spc="0">
                <a:solidFill>
                  <a:schemeClr val="tx1">
                    <a:lumMod val="50000"/>
                    <a:lumOff val="50000"/>
                  </a:schemeClr>
                </a:solidFill>
                <a:latin typeface="Helvetica" charset="0"/>
                <a:ea typeface="Helvetica" charset="0"/>
                <a:cs typeface="Helvetica" charset="0"/>
              </a:defRPr>
            </a:lvl1pPr>
          </a:lstStyle>
          <a:p>
            <a:r>
              <a:rPr lang="en-US"/>
              <a:t>OpenAIRE-CONNECT Community Call #4 - 17 Apr 2023</a:t>
            </a:r>
            <a:endParaRPr lang="en-US" dirty="0"/>
          </a:p>
        </p:txBody>
      </p:sp>
      <p:pic>
        <p:nvPicPr>
          <p:cNvPr id="43" name="Picture 4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724879" y="8496329"/>
            <a:ext cx="703862" cy="252000"/>
          </a:xfrm>
          <a:prstGeom prst="rect">
            <a:avLst/>
          </a:prstGeom>
        </p:spPr>
      </p:pic>
      <p:pic>
        <p:nvPicPr>
          <p:cNvPr id="46" name="Picture 4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332936" y="8459262"/>
            <a:ext cx="432001" cy="360000"/>
          </a:xfrm>
          <a:prstGeom prst="rect">
            <a:avLst/>
          </a:prstGeom>
          <a:noFill/>
        </p:spPr>
      </p:pic>
      <p:sp>
        <p:nvSpPr>
          <p:cNvPr id="4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pic>
        <p:nvPicPr>
          <p:cNvPr id="21" name="Picture 20">
            <a:extLst>
              <a:ext uri="{FF2B5EF4-FFF2-40B4-BE49-F238E27FC236}">
                <a16:creationId xmlns:a16="http://schemas.microsoft.com/office/drawing/2014/main" id="{F599E20E-81CE-2E43-81FE-42EB8188DE1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F4165C90-8153-284F-B647-BD92A0C0ECE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5C-E000-7546-8990-B800148C8D94}"/>
              </a:ext>
            </a:extLst>
          </p:cNvPr>
          <p:cNvSpPr>
            <a:spLocks noGrp="1"/>
          </p:cNvSpPr>
          <p:nvPr>
            <p:ph type="title"/>
          </p:nvPr>
        </p:nvSpPr>
        <p:spPr>
          <a:xfrm>
            <a:off x="1117600" y="570341"/>
            <a:ext cx="14020800" cy="1767417"/>
          </a:xfrm>
        </p:spPr>
        <p:txBody>
          <a:bodyPr/>
          <a:lstStyle>
            <a:lvl1pPr algn="ctr">
              <a:defRPr b="1">
                <a:latin typeface="+mn-lt"/>
              </a:defRPr>
            </a:lvl1pPr>
          </a:lstStyle>
          <a:p>
            <a:r>
              <a:rPr lang="en-GB" dirty="0"/>
              <a:t>Click to edit Master title style</a:t>
            </a:r>
            <a:endParaRPr lang="en-GR" dirty="0"/>
          </a:p>
        </p:txBody>
      </p:sp>
      <p:sp>
        <p:nvSpPr>
          <p:cNvPr id="3" name="Footer Placeholder 2">
            <a:extLst>
              <a:ext uri="{FF2B5EF4-FFF2-40B4-BE49-F238E27FC236}">
                <a16:creationId xmlns:a16="http://schemas.microsoft.com/office/drawing/2014/main" id="{49EF263F-6A16-1448-8708-950C0FBEEEEB}"/>
              </a:ext>
            </a:extLst>
          </p:cNvPr>
          <p:cNvSpPr>
            <a:spLocks noGrp="1"/>
          </p:cNvSpPr>
          <p:nvPr>
            <p:ph type="ftr" sz="quarter" idx="10"/>
          </p:nvPr>
        </p:nvSpPr>
        <p:spPr>
          <a:xfrm>
            <a:off x="3187181" y="8475135"/>
            <a:ext cx="12049883" cy="464440"/>
          </a:xfrm>
        </p:spPr>
        <p:txBody>
          <a:bodyPr/>
          <a:lstStyle/>
          <a:p>
            <a:r>
              <a:rPr lang="en-GB" altLang="ko-KR"/>
              <a:t>OpenAIRE-CONNECT Community Call #4 - 17 Apr 2023</a:t>
            </a:r>
            <a:endParaRPr lang="ko-KR" altLang="en-US"/>
          </a:p>
        </p:txBody>
      </p:sp>
      <p:sp>
        <p:nvSpPr>
          <p:cNvPr id="6" name="슬라이드 번호 개체 틀 12">
            <a:extLst>
              <a:ext uri="{FF2B5EF4-FFF2-40B4-BE49-F238E27FC236}">
                <a16:creationId xmlns:a16="http://schemas.microsoft.com/office/drawing/2014/main" id="{EADD11F6-2370-274D-85C5-B9665DF43F71}"/>
              </a:ext>
            </a:extLst>
          </p:cNvPr>
          <p:cNvSpPr>
            <a:spLocks noGrp="1"/>
          </p:cNvSpPr>
          <p:nvPr>
            <p:ph type="sldNum" sz="quarter" idx="17"/>
          </p:nvPr>
        </p:nvSpPr>
        <p:spPr>
          <a:xfrm>
            <a:off x="7598957" y="-11417"/>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pic>
        <p:nvPicPr>
          <p:cNvPr id="7" name="Picture 6">
            <a:extLst>
              <a:ext uri="{FF2B5EF4-FFF2-40B4-BE49-F238E27FC236}">
                <a16:creationId xmlns:a16="http://schemas.microsoft.com/office/drawing/2014/main" id="{AD058E6E-99B9-B040-BCE1-143B8DF531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4703" y="8473017"/>
            <a:ext cx="1613677" cy="576000"/>
          </a:xfrm>
          <a:prstGeom prst="rect">
            <a:avLst/>
          </a:prstGeom>
        </p:spPr>
      </p:pic>
      <p:pic>
        <p:nvPicPr>
          <p:cNvPr id="8" name="Picture 2">
            <a:extLst>
              <a:ext uri="{FF2B5EF4-FFF2-40B4-BE49-F238E27FC236}">
                <a16:creationId xmlns:a16="http://schemas.microsoft.com/office/drawing/2014/main" id="{A0FB10B7-04A4-DA42-BA45-CA0CEC132D3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304651" y="8575629"/>
            <a:ext cx="546260" cy="36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0E51385-FD57-D64F-AE9A-96400192FC6F}"/>
              </a:ext>
            </a:extLst>
          </p:cNvPr>
          <p:cNvPicPr>
            <a:picLocks noChangeAspect="1"/>
          </p:cNvPicPr>
          <p:nvPr userDrawn="1"/>
        </p:nvPicPr>
        <p:blipFill rotWithShape="1">
          <a:blip r:embed="rId4" cstate="screen">
            <a:alphaModFix amt="9000"/>
            <a:extLst>
              <a:ext uri="{28A0092B-C50C-407E-A947-70E740481C1C}">
                <a14:useLocalDpi xmlns:a14="http://schemas.microsoft.com/office/drawing/2010/main"/>
              </a:ext>
            </a:extLst>
          </a:blip>
          <a:srcRect/>
          <a:stretch/>
        </p:blipFill>
        <p:spPr>
          <a:xfrm>
            <a:off x="9850616" y="3761651"/>
            <a:ext cx="6405384" cy="5382349"/>
          </a:xfrm>
          <a:prstGeom prst="rect">
            <a:avLst/>
          </a:prstGeom>
        </p:spPr>
      </p:pic>
    </p:spTree>
    <p:extLst>
      <p:ext uri="{BB962C8B-B14F-4D97-AF65-F5344CB8AC3E}">
        <p14:creationId xmlns:p14="http://schemas.microsoft.com/office/powerpoint/2010/main" val="4066244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5C-E000-7546-8990-B800148C8D94}"/>
              </a:ext>
            </a:extLst>
          </p:cNvPr>
          <p:cNvSpPr>
            <a:spLocks noGrp="1"/>
          </p:cNvSpPr>
          <p:nvPr>
            <p:ph type="title"/>
          </p:nvPr>
        </p:nvSpPr>
        <p:spPr>
          <a:xfrm>
            <a:off x="1117600" y="570341"/>
            <a:ext cx="14020800" cy="1767417"/>
          </a:xfrm>
        </p:spPr>
        <p:txBody>
          <a:bodyPr/>
          <a:lstStyle>
            <a:lvl1pPr algn="ctr">
              <a:defRPr b="1"/>
            </a:lvl1pPr>
          </a:lstStyle>
          <a:p>
            <a:r>
              <a:rPr lang="en-GB" dirty="0"/>
              <a:t>Click to edit Master title style</a:t>
            </a:r>
            <a:endParaRPr lang="en-GR" dirty="0"/>
          </a:p>
        </p:txBody>
      </p:sp>
      <p:sp>
        <p:nvSpPr>
          <p:cNvPr id="3" name="Footer Placeholder 2">
            <a:extLst>
              <a:ext uri="{FF2B5EF4-FFF2-40B4-BE49-F238E27FC236}">
                <a16:creationId xmlns:a16="http://schemas.microsoft.com/office/drawing/2014/main" id="{49EF263F-6A16-1448-8708-950C0FBEEEEB}"/>
              </a:ext>
            </a:extLst>
          </p:cNvPr>
          <p:cNvSpPr>
            <a:spLocks noGrp="1"/>
          </p:cNvSpPr>
          <p:nvPr>
            <p:ph type="ftr" sz="quarter" idx="10"/>
          </p:nvPr>
        </p:nvSpPr>
        <p:spPr>
          <a:xfrm>
            <a:off x="3187181" y="8475135"/>
            <a:ext cx="12049883" cy="464440"/>
          </a:xfrm>
        </p:spPr>
        <p:txBody>
          <a:bodyPr/>
          <a:lstStyle/>
          <a:p>
            <a:r>
              <a:rPr lang="en-GB" altLang="ko-KR"/>
              <a:t>OpenAIRE-CONNECT Community Call #4 - 17 Apr 2023</a:t>
            </a:r>
            <a:endParaRPr lang="ko-KR" altLang="en-US"/>
          </a:p>
        </p:txBody>
      </p:sp>
      <p:sp>
        <p:nvSpPr>
          <p:cNvPr id="6" name="슬라이드 번호 개체 틀 12">
            <a:extLst>
              <a:ext uri="{FF2B5EF4-FFF2-40B4-BE49-F238E27FC236}">
                <a16:creationId xmlns:a16="http://schemas.microsoft.com/office/drawing/2014/main" id="{EADD11F6-2370-274D-85C5-B9665DF43F71}"/>
              </a:ext>
            </a:extLst>
          </p:cNvPr>
          <p:cNvSpPr>
            <a:spLocks noGrp="1"/>
          </p:cNvSpPr>
          <p:nvPr>
            <p:ph type="sldNum" sz="quarter" idx="17"/>
          </p:nvPr>
        </p:nvSpPr>
        <p:spPr>
          <a:xfrm>
            <a:off x="7598957" y="-11417"/>
            <a:ext cx="528000" cy="10464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tx1"/>
                </a:solidFill>
                <a:latin typeface="+mj-lt"/>
              </a:defRPr>
            </a:lvl1pPr>
          </a:lstStyle>
          <a:p>
            <a:fld id="{BB5D696C-7C4B-4748-AD7A-B30C297BC295}" type="slidenum">
              <a:rPr lang="ko-KR" altLang="en-US" smtClean="0"/>
              <a:pPr/>
              <a:t>‹#›</a:t>
            </a:fld>
            <a:endParaRPr lang="ko-KR" altLang="en-US"/>
          </a:p>
        </p:txBody>
      </p:sp>
      <p:pic>
        <p:nvPicPr>
          <p:cNvPr id="8" name="Picture 2">
            <a:extLst>
              <a:ext uri="{FF2B5EF4-FFF2-40B4-BE49-F238E27FC236}">
                <a16:creationId xmlns:a16="http://schemas.microsoft.com/office/drawing/2014/main" id="{A0FB10B7-04A4-DA42-BA45-CA0CEC132D3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50651" y="8575629"/>
            <a:ext cx="546260" cy="36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0E51385-FD57-D64F-AE9A-96400192FC6F}"/>
              </a:ext>
            </a:extLst>
          </p:cNvPr>
          <p:cNvPicPr>
            <a:picLocks noChangeAspect="1"/>
          </p:cNvPicPr>
          <p:nvPr userDrawn="1"/>
        </p:nvPicPr>
        <p:blipFill rotWithShape="1">
          <a:blip r:embed="rId3" cstate="screen">
            <a:alphaModFix amt="9000"/>
            <a:extLst>
              <a:ext uri="{28A0092B-C50C-407E-A947-70E740481C1C}">
                <a14:useLocalDpi xmlns:a14="http://schemas.microsoft.com/office/drawing/2010/main"/>
              </a:ext>
            </a:extLst>
          </a:blip>
          <a:srcRect/>
          <a:stretch/>
        </p:blipFill>
        <p:spPr>
          <a:xfrm>
            <a:off x="9850616" y="3761651"/>
            <a:ext cx="6405384" cy="5382349"/>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CFFFCC3-BAD7-A640-B895-36A0AE9168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2654" y="8421772"/>
            <a:ext cx="1575487" cy="560603"/>
          </a:xfrm>
          <a:prstGeom prst="rect">
            <a:avLst/>
          </a:prstGeom>
        </p:spPr>
      </p:pic>
    </p:spTree>
    <p:extLst>
      <p:ext uri="{BB962C8B-B14F-4D97-AF65-F5344CB8AC3E}">
        <p14:creationId xmlns:p14="http://schemas.microsoft.com/office/powerpoint/2010/main" val="2029761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D1C1476C-5420-C544-8BB2-46359A959A44}"/>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rot="8603982">
            <a:off x="10052095" y="2137473"/>
            <a:ext cx="10148448" cy="9006007"/>
          </a:xfrm>
          <a:prstGeom prst="rect">
            <a:avLst/>
          </a:prstGeom>
        </p:spPr>
      </p:pic>
      <p:sp>
        <p:nvSpPr>
          <p:cNvPr id="2" name="Title 1"/>
          <p:cNvSpPr>
            <a:spLocks noGrp="1"/>
          </p:cNvSpPr>
          <p:nvPr>
            <p:ph type="title"/>
          </p:nvPr>
        </p:nvSpPr>
        <p:spPr>
          <a:xfrm>
            <a:off x="1117600" y="908050"/>
            <a:ext cx="14020800" cy="1346201"/>
          </a:xfrm>
        </p:spPr>
        <p:txBody>
          <a:bodyPr/>
          <a:lstStyle>
            <a:lvl1pPr>
              <a:defRPr b="1">
                <a:latin typeface="+mn-lt"/>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a:xfrm>
            <a:off x="3187181" y="8475135"/>
            <a:ext cx="12027948" cy="464440"/>
          </a:xfrm>
        </p:spPr>
        <p:txBody>
          <a:bodyPr/>
          <a:lstStyle/>
          <a:p>
            <a:r>
              <a:rPr lang="en-GB" altLang="ko-KR"/>
              <a:t>OpenAIRE-CONNECT Community Call #4 - 17 Apr 2023</a:t>
            </a:r>
            <a:endParaRPr lang="ko-KR" altLang="en-US"/>
          </a:p>
        </p:txBody>
      </p:sp>
      <p:pic>
        <p:nvPicPr>
          <p:cNvPr id="7" name="Picture 6">
            <a:extLst>
              <a:ext uri="{FF2B5EF4-FFF2-40B4-BE49-F238E27FC236}">
                <a16:creationId xmlns:a16="http://schemas.microsoft.com/office/drawing/2014/main" id="{2A264B6E-1EEB-1F4B-91B0-9AFD7E47BF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4703" y="8473017"/>
            <a:ext cx="1613677" cy="576000"/>
          </a:xfrm>
          <a:prstGeom prst="rect">
            <a:avLst/>
          </a:prstGeom>
        </p:spPr>
      </p:pic>
      <p:pic>
        <p:nvPicPr>
          <p:cNvPr id="8" name="Picture 2">
            <a:extLst>
              <a:ext uri="{FF2B5EF4-FFF2-40B4-BE49-F238E27FC236}">
                <a16:creationId xmlns:a16="http://schemas.microsoft.com/office/drawing/2014/main" id="{6ABA32B5-6817-644A-9BD6-78C9A22371CF}"/>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304651"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
        <p:nvSpPr>
          <p:cNvPr id="9" name="슬라이드 번호 개체 틀 12">
            <a:extLst>
              <a:ext uri="{FF2B5EF4-FFF2-40B4-BE49-F238E27FC236}">
                <a16:creationId xmlns:a16="http://schemas.microsoft.com/office/drawing/2014/main" id="{6166A445-84FF-CC41-BF3B-B08E7F94BB3D}"/>
              </a:ext>
            </a:extLst>
          </p:cNvPr>
          <p:cNvSpPr>
            <a:spLocks noGrp="1"/>
          </p:cNvSpPr>
          <p:nvPr>
            <p:ph type="sldNum" sz="quarter" idx="20"/>
          </p:nvPr>
        </p:nvSpPr>
        <p:spPr>
          <a:xfrm>
            <a:off x="7864000" y="-9620"/>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spTree>
    <p:extLst>
      <p:ext uri="{BB962C8B-B14F-4D97-AF65-F5344CB8AC3E}">
        <p14:creationId xmlns:p14="http://schemas.microsoft.com/office/powerpoint/2010/main" val="6442046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17600" y="908050"/>
            <a:ext cx="14020800" cy="1346201"/>
          </a:xfrm>
        </p:spPr>
        <p:txBody>
          <a:bodyPr/>
          <a:lstStyle>
            <a:lvl1pPr>
              <a:defRPr b="1">
                <a:latin typeface="+mn-lt"/>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a:xfrm>
            <a:off x="2725270" y="8475134"/>
            <a:ext cx="12418132" cy="477884"/>
          </a:xfrm>
        </p:spPr>
        <p:txBody>
          <a:bodyPr/>
          <a:lstStyle/>
          <a:p>
            <a:r>
              <a:rPr lang="en-GB" altLang="ko-KR"/>
              <a:t>OpenAIRE-CONNECT Community Call #4 - 17 Apr 2023</a:t>
            </a:r>
            <a:endParaRPr lang="ko-KR" altLang="en-US"/>
          </a:p>
        </p:txBody>
      </p:sp>
      <p:pic>
        <p:nvPicPr>
          <p:cNvPr id="9" name="Picture 8">
            <a:extLst>
              <a:ext uri="{FF2B5EF4-FFF2-40B4-BE49-F238E27FC236}">
                <a16:creationId xmlns:a16="http://schemas.microsoft.com/office/drawing/2014/main" id="{88B6A899-A694-484F-BA08-D0165E08CCE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12700000" y="-1"/>
            <a:ext cx="3556000" cy="2891367"/>
          </a:xfrm>
          <a:prstGeom prst="rect">
            <a:avLst/>
          </a:prstGeom>
        </p:spPr>
      </p:pic>
      <p:pic>
        <p:nvPicPr>
          <p:cNvPr id="10" name="Picture 9">
            <a:extLst>
              <a:ext uri="{FF2B5EF4-FFF2-40B4-BE49-F238E27FC236}">
                <a16:creationId xmlns:a16="http://schemas.microsoft.com/office/drawing/2014/main" id="{0C901868-4CF2-2A4E-A70A-E59DE8EC76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705" y="8473017"/>
            <a:ext cx="1479204" cy="528000"/>
          </a:xfrm>
          <a:prstGeom prst="rect">
            <a:avLst/>
          </a:prstGeom>
        </p:spPr>
      </p:pic>
      <p:sp>
        <p:nvSpPr>
          <p:cNvPr id="11" name="슬라이드 번호 개체 틀 12">
            <a:extLst>
              <a:ext uri="{FF2B5EF4-FFF2-40B4-BE49-F238E27FC236}">
                <a16:creationId xmlns:a16="http://schemas.microsoft.com/office/drawing/2014/main" id="{80936C99-3244-684C-87F3-E80EC18A53CD}"/>
              </a:ext>
            </a:extLst>
          </p:cNvPr>
          <p:cNvSpPr>
            <a:spLocks noGrp="1"/>
          </p:cNvSpPr>
          <p:nvPr>
            <p:ph type="sldNum" sz="quarter" idx="17"/>
          </p:nvPr>
        </p:nvSpPr>
        <p:spPr>
          <a:xfrm>
            <a:off x="7598957" y="-11417"/>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pic>
        <p:nvPicPr>
          <p:cNvPr id="12" name="Picture 2">
            <a:extLst>
              <a:ext uri="{FF2B5EF4-FFF2-40B4-BE49-F238E27FC236}">
                <a16:creationId xmlns:a16="http://schemas.microsoft.com/office/drawing/2014/main" id="{9B18BF77-D3B5-9844-90F6-209F423B72A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17787"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8193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1D3C46D-D65E-0042-AC32-209BBDF4709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b="1">
                <a:latin typeface="+mn-lt"/>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a:xfrm>
            <a:off x="3012141" y="8475135"/>
            <a:ext cx="12107359" cy="465667"/>
          </a:xfrm>
        </p:spPr>
        <p:txBody>
          <a:bodyPr/>
          <a:lstStyle/>
          <a:p>
            <a:r>
              <a:rPr lang="en-GB" altLang="ko-KR"/>
              <a:t>OpenAIRE-CONNECT Community Call #4 - 17 Apr 2023</a:t>
            </a:r>
            <a:endParaRPr lang="ko-KR" altLang="en-US"/>
          </a:p>
        </p:txBody>
      </p:sp>
      <p:pic>
        <p:nvPicPr>
          <p:cNvPr id="9" name="Picture 8">
            <a:extLst>
              <a:ext uri="{FF2B5EF4-FFF2-40B4-BE49-F238E27FC236}">
                <a16:creationId xmlns:a16="http://schemas.microsoft.com/office/drawing/2014/main" id="{59C50DA4-C002-C740-8F93-83A8B00A1B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705" y="8473017"/>
            <a:ext cx="1479204" cy="528000"/>
          </a:xfrm>
          <a:prstGeom prst="rect">
            <a:avLst/>
          </a:prstGeom>
        </p:spPr>
      </p:pic>
      <p:pic>
        <p:nvPicPr>
          <p:cNvPr id="10" name="Picture 2">
            <a:extLst>
              <a:ext uri="{FF2B5EF4-FFF2-40B4-BE49-F238E27FC236}">
                <a16:creationId xmlns:a16="http://schemas.microsoft.com/office/drawing/2014/main" id="{33B99954-1A2F-1E41-BDB3-C15E7B8AEEB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17787"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
        <p:nvSpPr>
          <p:cNvPr id="11" name="슬라이드 번호 개체 틀 12">
            <a:extLst>
              <a:ext uri="{FF2B5EF4-FFF2-40B4-BE49-F238E27FC236}">
                <a16:creationId xmlns:a16="http://schemas.microsoft.com/office/drawing/2014/main" id="{B1B0FE79-03D3-8A47-9187-A56004845CCD}"/>
              </a:ext>
            </a:extLst>
          </p:cNvPr>
          <p:cNvSpPr>
            <a:spLocks noGrp="1"/>
          </p:cNvSpPr>
          <p:nvPr>
            <p:ph type="sldNum" sz="quarter" idx="20"/>
          </p:nvPr>
        </p:nvSpPr>
        <p:spPr>
          <a:xfrm>
            <a:off x="7864000" y="-9620"/>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spTree>
    <p:extLst>
      <p:ext uri="{BB962C8B-B14F-4D97-AF65-F5344CB8AC3E}">
        <p14:creationId xmlns:p14="http://schemas.microsoft.com/office/powerpoint/2010/main" val="1374852949"/>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9133" y="2279652"/>
            <a:ext cx="14020800" cy="3803649"/>
          </a:xfrm>
        </p:spPr>
        <p:txBody>
          <a:bodyPr anchor="b"/>
          <a:lstStyle>
            <a:lvl1pPr>
              <a:defRPr sz="8000" b="1">
                <a:solidFill>
                  <a:schemeClr val="bg1"/>
                </a:solidFill>
                <a:latin typeface="+mn-lt"/>
              </a:defRPr>
            </a:lvl1pPr>
          </a:lstStyle>
          <a:p>
            <a:r>
              <a:rPr lang="en-GB" dirty="0"/>
              <a:t>Click to edit Master title style</a:t>
            </a:r>
            <a:endParaRPr lang="en-US" dirty="0"/>
          </a:p>
        </p:txBody>
      </p:sp>
      <p:sp>
        <p:nvSpPr>
          <p:cNvPr id="3" name="Text Placeholder 2"/>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dirty="0"/>
              <a:t>Click to edit Master text styles</a:t>
            </a:r>
          </a:p>
        </p:txBody>
      </p:sp>
      <p:sp>
        <p:nvSpPr>
          <p:cNvPr id="5" name="Footer Placeholder 4"/>
          <p:cNvSpPr>
            <a:spLocks noGrp="1"/>
          </p:cNvSpPr>
          <p:nvPr>
            <p:ph type="ftr" sz="quarter" idx="11"/>
          </p:nvPr>
        </p:nvSpPr>
        <p:spPr>
          <a:xfrm>
            <a:off x="1117600" y="8475134"/>
            <a:ext cx="13117384" cy="486833"/>
          </a:xfrm>
        </p:spPr>
        <p:txBody>
          <a:bodyPr/>
          <a:lstStyle/>
          <a:p>
            <a:r>
              <a:rPr lang="en-GB" altLang="ko-KR"/>
              <a:t>OpenAIRE-CONNECT Community Call #4 - 17 Apr 2023</a:t>
            </a:r>
            <a:endParaRPr lang="ko-KR" altLang="en-US"/>
          </a:p>
        </p:txBody>
      </p:sp>
      <p:sp>
        <p:nvSpPr>
          <p:cNvPr id="6" name="Slide Number Placeholder 5"/>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378694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9133" y="2279652"/>
            <a:ext cx="14020800" cy="3803649"/>
          </a:xfrm>
        </p:spPr>
        <p:txBody>
          <a:bodyPr anchor="b">
            <a:normAutofit/>
          </a:bodyPr>
          <a:lstStyle>
            <a:lvl1pPr algn="ctr">
              <a:defRPr sz="10666" b="1" i="0" baseline="0">
                <a:solidFill>
                  <a:schemeClr val="bg1"/>
                </a:solidFill>
                <a:latin typeface="+mn-lt"/>
              </a:defRPr>
            </a:lvl1pPr>
          </a:lstStyle>
          <a:p>
            <a:r>
              <a:rPr lang="en-GB" dirty="0"/>
              <a:t>Click to edit Master title style</a:t>
            </a:r>
            <a:endParaRPr lang="en-US" dirty="0"/>
          </a:p>
        </p:txBody>
      </p:sp>
      <p:pic>
        <p:nvPicPr>
          <p:cNvPr id="9" name="Picture 8" descr="Shape, icon, circle&#10;&#10;Description automatically generated">
            <a:extLst>
              <a:ext uri="{FF2B5EF4-FFF2-40B4-BE49-F238E27FC236}">
                <a16:creationId xmlns:a16="http://schemas.microsoft.com/office/drawing/2014/main" id="{7012A354-264B-014D-8188-C1881643E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flipV="1">
            <a:off x="0" y="-1"/>
            <a:ext cx="3462867" cy="3418215"/>
          </a:xfrm>
          <a:prstGeom prst="rect">
            <a:avLst/>
          </a:prstGeom>
        </p:spPr>
      </p:pic>
      <p:pic>
        <p:nvPicPr>
          <p:cNvPr id="4" name="Picture 2">
            <a:extLst>
              <a:ext uri="{FF2B5EF4-FFF2-40B4-BE49-F238E27FC236}">
                <a16:creationId xmlns:a16="http://schemas.microsoft.com/office/drawing/2014/main" id="{4FC67FCF-83E1-764D-A65C-605108FE6BB6}"/>
              </a:ext>
            </a:extLst>
          </p:cNvPr>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304651" y="8575629"/>
            <a:ext cx="546260" cy="3639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a16="http://schemas.microsoft.com/office/drawing/2014/main" id="{1142D020-A5FC-DC46-814F-77FD46E166D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2654" y="8421772"/>
            <a:ext cx="1575487" cy="560603"/>
          </a:xfrm>
          <a:prstGeom prst="rect">
            <a:avLst/>
          </a:prstGeom>
        </p:spPr>
      </p:pic>
    </p:spTree>
    <p:extLst>
      <p:ext uri="{BB962C8B-B14F-4D97-AF65-F5344CB8AC3E}">
        <p14:creationId xmlns:p14="http://schemas.microsoft.com/office/powerpoint/2010/main" val="2848232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9133" y="2279652"/>
            <a:ext cx="14020800" cy="3803649"/>
          </a:xfrm>
        </p:spPr>
        <p:txBody>
          <a:bodyPr anchor="b">
            <a:normAutofit/>
          </a:bodyPr>
          <a:lstStyle>
            <a:lvl1pPr algn="ctr">
              <a:defRPr sz="10666" b="1" i="0" baseline="0">
                <a:solidFill>
                  <a:schemeClr val="bg1"/>
                </a:solidFill>
                <a:latin typeface="+mn-lt"/>
              </a:defRPr>
            </a:lvl1pPr>
          </a:lstStyle>
          <a:p>
            <a:r>
              <a:rPr lang="en-GB" dirty="0"/>
              <a:t>Click to edit Master title style</a:t>
            </a:r>
            <a:endParaRPr lang="en-US" dirty="0"/>
          </a:p>
        </p:txBody>
      </p:sp>
      <p:pic>
        <p:nvPicPr>
          <p:cNvPr id="4" name="Picture 2">
            <a:extLst>
              <a:ext uri="{FF2B5EF4-FFF2-40B4-BE49-F238E27FC236}">
                <a16:creationId xmlns:a16="http://schemas.microsoft.com/office/drawing/2014/main" id="{D0671062-E2CA-4746-A884-9D88C6355E84}"/>
              </a:ext>
            </a:extLst>
          </p:cNvPr>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304651" y="8575629"/>
            <a:ext cx="546260" cy="3639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a16="http://schemas.microsoft.com/office/drawing/2014/main" id="{40746618-4A55-5B48-9441-FA1AAB2A036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2654" y="8421772"/>
            <a:ext cx="1575487" cy="560603"/>
          </a:xfrm>
          <a:prstGeom prst="rect">
            <a:avLst/>
          </a:prstGeom>
        </p:spPr>
      </p:pic>
      <p:pic>
        <p:nvPicPr>
          <p:cNvPr id="8" name="Picture 7">
            <a:extLst>
              <a:ext uri="{FF2B5EF4-FFF2-40B4-BE49-F238E27FC236}">
                <a16:creationId xmlns:a16="http://schemas.microsoft.com/office/drawing/2014/main" id="{B475555C-D4ED-EE45-8E79-DFFD49E7E63D}"/>
              </a:ext>
            </a:extLst>
          </p:cNvPr>
          <p:cNvPicPr>
            <a:picLocks noChangeAspect="1"/>
          </p:cNvPicPr>
          <p:nvPr userDrawn="1"/>
        </p:nvPicPr>
        <p:blipFill>
          <a:blip r:embed="rId6" cstate="screen">
            <a:alphaModFix amt="35000"/>
            <a:extLst>
              <a:ext uri="{28A0092B-C50C-407E-A947-70E740481C1C}">
                <a14:useLocalDpi xmlns:a14="http://schemas.microsoft.com/office/drawing/2010/main"/>
              </a:ext>
            </a:extLst>
          </a:blip>
          <a:stretch>
            <a:fillRect/>
          </a:stretch>
        </p:blipFill>
        <p:spPr>
          <a:xfrm>
            <a:off x="24933" y="23905"/>
            <a:ext cx="6285400" cy="3216000"/>
          </a:xfrm>
          <a:prstGeom prst="rect">
            <a:avLst/>
          </a:prstGeom>
        </p:spPr>
      </p:pic>
    </p:spTree>
    <p:extLst>
      <p:ext uri="{BB962C8B-B14F-4D97-AF65-F5344CB8AC3E}">
        <p14:creationId xmlns:p14="http://schemas.microsoft.com/office/powerpoint/2010/main" val="21112665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GB" dirty="0"/>
              <a:t>Click to edit Master title style</a:t>
            </a:r>
            <a:endParaRPr lang="en-US" dirty="0"/>
          </a:p>
        </p:txBody>
      </p:sp>
      <p:sp>
        <p:nvSpPr>
          <p:cNvPr id="3" name="Content Placeholder 2"/>
          <p:cNvSpPr>
            <a:spLocks noGrp="1"/>
          </p:cNvSpPr>
          <p:nvPr>
            <p:ph sz="half" idx="1"/>
          </p:nvPr>
        </p:nvSpPr>
        <p:spPr>
          <a:xfrm>
            <a:off x="1117600" y="2434167"/>
            <a:ext cx="6908800" cy="58017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8229600" y="2434167"/>
            <a:ext cx="6908800" cy="58017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7">
            <a:extLst>
              <a:ext uri="{FF2B5EF4-FFF2-40B4-BE49-F238E27FC236}">
                <a16:creationId xmlns:a16="http://schemas.microsoft.com/office/drawing/2014/main" id="{EF55BC14-637D-A944-ACA0-747EFB16CA1F}"/>
              </a:ext>
            </a:extLst>
          </p:cNvPr>
          <p:cNvSpPr>
            <a:spLocks noGrp="1"/>
          </p:cNvSpPr>
          <p:nvPr>
            <p:ph type="ftr" sz="quarter" idx="10"/>
          </p:nvPr>
        </p:nvSpPr>
        <p:spPr/>
        <p:txBody>
          <a:bodyPr/>
          <a:lstStyle/>
          <a:p>
            <a:r>
              <a:rPr lang="en-GB" altLang="ko-KR"/>
              <a:t>OpenAIRE-CONNECT Community Call #4 - 17 Apr 2023</a:t>
            </a:r>
            <a:endParaRPr lang="ko-KR" altLang="en-US"/>
          </a:p>
        </p:txBody>
      </p:sp>
      <p:sp>
        <p:nvSpPr>
          <p:cNvPr id="9" name="Slide Number Placeholder 8">
            <a:extLst>
              <a:ext uri="{FF2B5EF4-FFF2-40B4-BE49-F238E27FC236}">
                <a16:creationId xmlns:a16="http://schemas.microsoft.com/office/drawing/2014/main" id="{E28761B8-0D09-B84F-B7C8-254DF8B3AD8E}"/>
              </a:ext>
            </a:extLst>
          </p:cNvPr>
          <p:cNvSpPr>
            <a:spLocks noGrp="1"/>
          </p:cNvSpPr>
          <p:nvPr>
            <p:ph type="sldNum" sz="quarter" idx="11"/>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15379402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486834"/>
            <a:ext cx="14020800" cy="1767417"/>
          </a:xfrm>
        </p:spPr>
        <p:txBody>
          <a:bodyPr/>
          <a:lstStyle>
            <a:lvl1pPr>
              <a:defRPr b="1"/>
            </a:lvl1pPr>
          </a:lstStyle>
          <a:p>
            <a:r>
              <a:rPr lang="en-GB" dirty="0"/>
              <a:t>Click to edit Master title style</a:t>
            </a:r>
            <a:endParaRPr lang="en-US" dirty="0"/>
          </a:p>
        </p:txBody>
      </p:sp>
      <p:sp>
        <p:nvSpPr>
          <p:cNvPr id="3" name="Text Placeholder 2"/>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dirty="0"/>
              <a:t>Click to edit Master text styles</a:t>
            </a:r>
          </a:p>
        </p:txBody>
      </p:sp>
      <p:sp>
        <p:nvSpPr>
          <p:cNvPr id="4" name="Content Placeholder 3"/>
          <p:cNvSpPr>
            <a:spLocks noGrp="1"/>
          </p:cNvSpPr>
          <p:nvPr>
            <p:ph sz="half" idx="2"/>
          </p:nvPr>
        </p:nvSpPr>
        <p:spPr>
          <a:xfrm>
            <a:off x="1119718" y="3340100"/>
            <a:ext cx="6877049" cy="49127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29600" y="3340100"/>
            <a:ext cx="6910917" cy="4912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Footer Placeholder 9">
            <a:extLst>
              <a:ext uri="{FF2B5EF4-FFF2-40B4-BE49-F238E27FC236}">
                <a16:creationId xmlns:a16="http://schemas.microsoft.com/office/drawing/2014/main" id="{EF9E8124-9BD7-4745-8A51-F4F3A0E88B71}"/>
              </a:ext>
            </a:extLst>
          </p:cNvPr>
          <p:cNvSpPr>
            <a:spLocks noGrp="1"/>
          </p:cNvSpPr>
          <p:nvPr>
            <p:ph type="ftr" sz="quarter" idx="10"/>
          </p:nvPr>
        </p:nvSpPr>
        <p:spPr/>
        <p:txBody>
          <a:bodyPr/>
          <a:lstStyle/>
          <a:p>
            <a:r>
              <a:rPr lang="en-GB" altLang="ko-KR"/>
              <a:t>OpenAIRE-CONNECT Community Call #4 - 17 Apr 2023</a:t>
            </a:r>
            <a:endParaRPr lang="ko-KR" altLang="en-US"/>
          </a:p>
        </p:txBody>
      </p:sp>
      <p:sp>
        <p:nvSpPr>
          <p:cNvPr id="11" name="Slide Number Placeholder 10">
            <a:extLst>
              <a:ext uri="{FF2B5EF4-FFF2-40B4-BE49-F238E27FC236}">
                <a16:creationId xmlns:a16="http://schemas.microsoft.com/office/drawing/2014/main" id="{76B8BE55-9CB9-194D-8FA8-0B1184430400}"/>
              </a:ext>
            </a:extLst>
          </p:cNvPr>
          <p:cNvSpPr>
            <a:spLocks noGrp="1"/>
          </p:cNvSpPr>
          <p:nvPr>
            <p:ph type="sldNum" sz="quarter" idx="11"/>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189588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993692" y="4779"/>
            <a:ext cx="14240879" cy="8021621"/>
          </a:xfrm>
          <a:prstGeom prst="rect">
            <a:avLst/>
          </a:prstGeom>
          <a:effectLst>
            <a:outerShdw blurRad="50800" dist="50800" dir="5400000" algn="ctr" rotWithShape="0">
              <a:schemeClr val="bg1"/>
            </a:outerShdw>
          </a:effectLst>
        </p:spPr>
      </p:pic>
      <p:sp>
        <p:nvSpPr>
          <p:cNvPr id="22" name="Footer Placeholder 9"/>
          <p:cNvSpPr>
            <a:spLocks noGrp="1"/>
          </p:cNvSpPr>
          <p:nvPr>
            <p:ph type="ftr" sz="quarter" idx="18"/>
          </p:nvPr>
        </p:nvSpPr>
        <p:spPr>
          <a:xfrm>
            <a:off x="6580682" y="8416031"/>
            <a:ext cx="7844209"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OpenAIRE-CONNECT Community Call #4 - 17 Apr 2023</a:t>
            </a:r>
            <a:endParaRPr lang="en-US" dirty="0"/>
          </a:p>
        </p:txBody>
      </p:sp>
      <p:pic>
        <p:nvPicPr>
          <p:cNvPr id="23" name="Picture 22"/>
          <p:cNvPicPr>
            <a:picLocks noChangeAspect="1"/>
          </p:cNvPicPr>
          <p:nvPr userDrawn="1"/>
        </p:nvPicPr>
        <p:blipFill>
          <a:blip r:embed="rId3"/>
          <a:stretch>
            <a:fillRect/>
          </a:stretch>
        </p:blipFill>
        <p:spPr>
          <a:xfrm>
            <a:off x="14820956" y="8458973"/>
            <a:ext cx="860081" cy="307930"/>
          </a:xfrm>
          <a:prstGeom prst="rect">
            <a:avLst/>
          </a:prstGeom>
        </p:spPr>
      </p:pic>
      <p:sp>
        <p:nvSpPr>
          <p:cNvPr id="4" name="Text Placeholder 25"/>
          <p:cNvSpPr>
            <a:spLocks noGrp="1"/>
          </p:cNvSpPr>
          <p:nvPr>
            <p:ph type="body" sz="quarter" idx="10" hasCustomPrompt="1"/>
          </p:nvPr>
        </p:nvSpPr>
        <p:spPr>
          <a:xfrm>
            <a:off x="711199" y="558798"/>
            <a:ext cx="11708984" cy="2429131"/>
          </a:xfrm>
          <a:prstGeom prst="rect">
            <a:avLst/>
          </a:prstGeom>
        </p:spPr>
        <p:txBody>
          <a:bodyPr wrap="square" lIns="0" tIns="0" rIns="0" bIns="72000" anchor="b" anchorCtr="0">
            <a:normAutofit/>
          </a:bodyPr>
          <a:lstStyle>
            <a:lvl1pPr marL="0" indent="0" algn="l">
              <a:lnSpc>
                <a:spcPts val="8800"/>
              </a:lnSpc>
              <a:spcBef>
                <a:spcPts val="0"/>
              </a:spcBef>
              <a:buNone/>
              <a:defRPr sz="88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711200" y="3004865"/>
            <a:ext cx="11019436" cy="1351070"/>
          </a:xfrm>
          <a:prstGeom prst="rect">
            <a:avLst/>
          </a:prstGeom>
        </p:spPr>
        <p:txBody>
          <a:bodyPr wrap="square" lIns="0" tIns="72000" rIns="0" bIns="0" anchor="t" anchorCtr="0">
            <a:normAutofit/>
          </a:bodyPr>
          <a:lstStyle>
            <a:lvl1pPr marL="0" indent="0" algn="l">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grpSp>
        <p:nvGrpSpPr>
          <p:cNvPr id="12" name="Group 11"/>
          <p:cNvGrpSpPr/>
          <p:nvPr userDrawn="1"/>
        </p:nvGrpSpPr>
        <p:grpSpPr>
          <a:xfrm>
            <a:off x="13347179" y="972084"/>
            <a:ext cx="2536288" cy="481060"/>
            <a:chOff x="11725043" y="8364911"/>
            <a:chExt cx="2536288" cy="481060"/>
          </a:xfrm>
        </p:grpSpPr>
        <p:pic>
          <p:nvPicPr>
            <p:cNvPr id="14" name="Picture 1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25043" y="8364911"/>
              <a:ext cx="577273" cy="481060"/>
            </a:xfrm>
            <a:prstGeom prst="rect">
              <a:avLst/>
            </a:prstGeom>
          </p:spPr>
        </p:pic>
        <p:sp>
          <p:nvSpPr>
            <p:cNvPr id="15" name="Title 1"/>
            <p:cNvSpPr txBox="1">
              <a:spLocks/>
            </p:cNvSpPr>
            <p:nvPr userDrawn="1"/>
          </p:nvSpPr>
          <p:spPr>
            <a:xfrm>
              <a:off x="12340417" y="8446825"/>
              <a:ext cx="1920914" cy="338554"/>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2200" b="0" i="0" dirty="0">
                  <a:latin typeface="Open Sans" charset="0"/>
                  <a:ea typeface="Open Sans" charset="0"/>
                  <a:cs typeface="Open Sans" charset="0"/>
                </a:rPr>
                <a:t>@</a:t>
              </a:r>
              <a:r>
                <a:rPr lang="en-US" sz="2200" b="1" i="0" dirty="0" err="1">
                  <a:latin typeface="Open Sans" charset="0"/>
                  <a:ea typeface="Open Sans" charset="0"/>
                  <a:cs typeface="Open Sans" charset="0"/>
                </a:rPr>
                <a:t>openaire_eu</a:t>
              </a:r>
              <a:endParaRPr lang="en-US" sz="2200" b="1" i="0" dirty="0">
                <a:latin typeface="Open Sans" charset="0"/>
                <a:ea typeface="Open Sans" charset="0"/>
                <a:cs typeface="Open Sans" charset="0"/>
              </a:endParaRPr>
            </a:p>
          </p:txBody>
        </p:sp>
      </p:grpSp>
      <p:pic>
        <p:nvPicPr>
          <p:cNvPr id="28" name="Picture 2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30200" y="4685283"/>
            <a:ext cx="730941" cy="730941"/>
          </a:xfrm>
          <a:prstGeom prst="rect">
            <a:avLst/>
          </a:prstGeom>
        </p:spPr>
      </p:pic>
      <p:sp>
        <p:nvSpPr>
          <p:cNvPr id="29" name="Text Placeholder 39"/>
          <p:cNvSpPr>
            <a:spLocks noGrp="1"/>
          </p:cNvSpPr>
          <p:nvPr>
            <p:ph type="body" sz="quarter" idx="16" hasCustomPrompt="1"/>
          </p:nvPr>
        </p:nvSpPr>
        <p:spPr>
          <a:xfrm>
            <a:off x="1691236" y="4676880"/>
            <a:ext cx="6865653" cy="382019"/>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30" name="Text Placeholder 39"/>
          <p:cNvSpPr>
            <a:spLocks noGrp="1"/>
          </p:cNvSpPr>
          <p:nvPr>
            <p:ph type="body" sz="quarter" idx="17" hasCustomPrompt="1"/>
          </p:nvPr>
        </p:nvSpPr>
        <p:spPr>
          <a:xfrm>
            <a:off x="1691236" y="5058900"/>
            <a:ext cx="6865654"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17" name="Picture 16">
            <a:extLst>
              <a:ext uri="{FF2B5EF4-FFF2-40B4-BE49-F238E27FC236}">
                <a16:creationId xmlns:a16="http://schemas.microsoft.com/office/drawing/2014/main" id="{D33B8FA3-F2EF-A64D-AC92-9D9172B2296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E7010E6D-7805-E54A-8324-D0A4E6E6899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1022268428"/>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7600" y="536938"/>
            <a:ext cx="14020800" cy="1767417"/>
          </a:xfrm>
        </p:spPr>
        <p:txBody>
          <a:bodyPr/>
          <a:lstStyle>
            <a:lvl1pPr algn="ctr">
              <a:defRPr cap="all" baseline="0"/>
            </a:lvl1pPr>
          </a:lstStyle>
          <a:p>
            <a:r>
              <a:rPr lang="en-GB" dirty="0"/>
              <a:t>Click to edit Master title style</a:t>
            </a:r>
            <a:endParaRPr lang="en-US" dirty="0"/>
          </a:p>
        </p:txBody>
      </p:sp>
      <p:sp>
        <p:nvSpPr>
          <p:cNvPr id="6" name="Footer Placeholder 5">
            <a:extLst>
              <a:ext uri="{FF2B5EF4-FFF2-40B4-BE49-F238E27FC236}">
                <a16:creationId xmlns:a16="http://schemas.microsoft.com/office/drawing/2014/main" id="{548E67E0-9926-4B46-BF2F-522C8ECE8485}"/>
              </a:ext>
            </a:extLst>
          </p:cNvPr>
          <p:cNvSpPr>
            <a:spLocks noGrp="1"/>
          </p:cNvSpPr>
          <p:nvPr>
            <p:ph type="ftr" sz="quarter" idx="10"/>
          </p:nvPr>
        </p:nvSpPr>
        <p:spPr>
          <a:xfrm>
            <a:off x="2856664" y="8475135"/>
            <a:ext cx="12514011" cy="464440"/>
          </a:xfrm>
        </p:spPr>
        <p:txBody>
          <a:bodyPr/>
          <a:lstStyle/>
          <a:p>
            <a:r>
              <a:rPr lang="en-GB" altLang="ko-KR"/>
              <a:t>OpenAIRE-CONNECT Community Call #4 - 17 Apr 2023</a:t>
            </a:r>
            <a:endParaRPr lang="ko-KR" altLang="en-US"/>
          </a:p>
        </p:txBody>
      </p:sp>
      <p:sp>
        <p:nvSpPr>
          <p:cNvPr id="9" name="슬라이드 번호 개체 틀 12">
            <a:extLst>
              <a:ext uri="{FF2B5EF4-FFF2-40B4-BE49-F238E27FC236}">
                <a16:creationId xmlns:a16="http://schemas.microsoft.com/office/drawing/2014/main" id="{F6A5107B-5A49-904B-8FCA-1FC2462E4981}"/>
              </a:ext>
            </a:extLst>
          </p:cNvPr>
          <p:cNvSpPr>
            <a:spLocks noGrp="1"/>
          </p:cNvSpPr>
          <p:nvPr>
            <p:ph type="sldNum" sz="quarter" idx="20"/>
          </p:nvPr>
        </p:nvSpPr>
        <p:spPr>
          <a:xfrm>
            <a:off x="7864000" y="-9620"/>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pic>
        <p:nvPicPr>
          <p:cNvPr id="7" name="Picture 6">
            <a:extLst>
              <a:ext uri="{FF2B5EF4-FFF2-40B4-BE49-F238E27FC236}">
                <a16:creationId xmlns:a16="http://schemas.microsoft.com/office/drawing/2014/main" id="{1D2986CD-F0DA-FF43-8B04-1ECC2FDF40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705" y="8473017"/>
            <a:ext cx="1479204" cy="528000"/>
          </a:xfrm>
          <a:prstGeom prst="rect">
            <a:avLst/>
          </a:prstGeom>
        </p:spPr>
      </p:pic>
      <p:pic>
        <p:nvPicPr>
          <p:cNvPr id="10" name="Picture 2">
            <a:extLst>
              <a:ext uri="{FF2B5EF4-FFF2-40B4-BE49-F238E27FC236}">
                <a16:creationId xmlns:a16="http://schemas.microsoft.com/office/drawing/2014/main" id="{FDA9CC7A-5D7D-8C43-BD21-7B712B545C6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17787"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00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6B0385-FB06-D247-BF1E-BDD07C82DEE3}"/>
              </a:ext>
            </a:extLst>
          </p:cNvPr>
          <p:cNvSpPr>
            <a:spLocks noGrp="1"/>
          </p:cNvSpPr>
          <p:nvPr>
            <p:ph type="ftr" sz="quarter" idx="10"/>
          </p:nvPr>
        </p:nvSpPr>
        <p:spPr>
          <a:xfrm>
            <a:off x="1117600" y="8475134"/>
            <a:ext cx="14013841" cy="486833"/>
          </a:xfrm>
        </p:spPr>
        <p:txBody>
          <a:bodyPr/>
          <a:lstStyle/>
          <a:p>
            <a:r>
              <a:rPr lang="en-GB" altLang="ko-KR"/>
              <a:t>OpenAIRE-CONNECT Community Call #4 - 17 Apr 2023</a:t>
            </a:r>
            <a:endParaRPr lang="ko-KR" altLang="en-US" dirty="0"/>
          </a:p>
        </p:txBody>
      </p:sp>
    </p:spTree>
    <p:extLst>
      <p:ext uri="{BB962C8B-B14F-4D97-AF65-F5344CB8AC3E}">
        <p14:creationId xmlns:p14="http://schemas.microsoft.com/office/powerpoint/2010/main" val="35361641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_1_no_background">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8467" y="-13547"/>
            <a:ext cx="16256000" cy="9144000"/>
          </a:xfrm>
        </p:spPr>
        <p:txBody>
          <a:bodyPr/>
          <a:lstStyle/>
          <a:p>
            <a:endParaRPr lang="ko-KR" altLang="en-US"/>
          </a:p>
        </p:txBody>
      </p:sp>
      <p:sp>
        <p:nvSpPr>
          <p:cNvPr id="10" name="그림 개체 틀 9"/>
          <p:cNvSpPr>
            <a:spLocks noGrp="1"/>
          </p:cNvSpPr>
          <p:nvPr>
            <p:ph type="pic" sz="quarter" idx="16"/>
          </p:nvPr>
        </p:nvSpPr>
        <p:spPr>
          <a:xfrm>
            <a:off x="385372" y="0"/>
            <a:ext cx="9977829" cy="9144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6387548" y="2"/>
            <a:ext cx="5366304" cy="4491476"/>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a16="http://schemas.microsoft.com/office/drawing/2014/main" id="{C167E905-9829-3A48-B64E-3F05C83C529D}"/>
              </a:ext>
            </a:extLst>
          </p:cNvPr>
          <p:cNvSpPr>
            <a:spLocks noGrp="1"/>
          </p:cNvSpPr>
          <p:nvPr>
            <p:ph type="body" sz="quarter" idx="18" hasCustomPrompt="1"/>
          </p:nvPr>
        </p:nvSpPr>
        <p:spPr>
          <a:xfrm>
            <a:off x="3437467" y="4999656"/>
            <a:ext cx="12293600" cy="2675467"/>
          </a:xfrm>
        </p:spPr>
        <p:txBody>
          <a:bodyPr>
            <a:noAutofit/>
          </a:bodyPr>
          <a:lstStyle>
            <a:lvl1pPr marL="0" indent="0">
              <a:buNone/>
              <a:defRPr sz="10666" b="1">
                <a:solidFill>
                  <a:schemeClr val="accent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72020A61-98B8-4D42-B44D-28436F578240}"/>
              </a:ext>
            </a:extLst>
          </p:cNvPr>
          <p:cNvSpPr>
            <a:spLocks noGrp="1"/>
          </p:cNvSpPr>
          <p:nvPr>
            <p:ph type="body" sz="quarter" idx="19"/>
          </p:nvPr>
        </p:nvSpPr>
        <p:spPr>
          <a:xfrm>
            <a:off x="8348134" y="4051300"/>
            <a:ext cx="7382933" cy="694267"/>
          </a:xfrm>
        </p:spPr>
        <p:txBody>
          <a:bodyPr/>
          <a:lstStyle>
            <a:lvl1pPr marL="0" indent="0">
              <a:buNone/>
              <a:defRPr b="0" i="0">
                <a:solidFill>
                  <a:schemeClr val="bg1"/>
                </a:solidFill>
                <a:latin typeface="Calibri Light" panose="020F0302020204030204" pitchFamily="34" charset="0"/>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a16="http://schemas.microsoft.com/office/drawing/2014/main" id="{EEB0AF54-F642-CC4C-A853-9CACB1646C6C}"/>
              </a:ext>
            </a:extLst>
          </p:cNvPr>
          <p:cNvSpPr>
            <a:spLocks noGrp="1"/>
          </p:cNvSpPr>
          <p:nvPr>
            <p:ph type="body" sz="quarter" idx="20" hasCustomPrompt="1"/>
          </p:nvPr>
        </p:nvSpPr>
        <p:spPr>
          <a:xfrm>
            <a:off x="8348134" y="2750820"/>
            <a:ext cx="7382933" cy="694267"/>
          </a:xfrm>
        </p:spPr>
        <p:txBody>
          <a:bodyPr>
            <a:normAutofit/>
          </a:bodyPr>
          <a:lstStyle>
            <a:lvl1pPr marL="0" indent="0" algn="r">
              <a:buNone/>
              <a:defRPr sz="2133" b="0" i="0">
                <a:solidFill>
                  <a:schemeClr val="bg1"/>
                </a:solidFill>
                <a:latin typeface="+mj-lt"/>
                <a:cs typeface="Calibri Light" panose="020F0302020204030204" pitchFamily="34" charset="0"/>
              </a:defRPr>
            </a:lvl1pPr>
            <a:lvl2pPr marL="609585" indent="0">
              <a:buNone/>
              <a:defRPr b="0" i="0">
                <a:solidFill>
                  <a:schemeClr val="bg1"/>
                </a:solidFill>
                <a:latin typeface="Calibri Light" panose="020F0302020204030204" pitchFamily="34" charset="0"/>
                <a:cs typeface="Calibri Light" panose="020F0302020204030204" pitchFamily="34" charset="0"/>
              </a:defRPr>
            </a:lvl2pPr>
            <a:lvl3pPr marL="1219170" indent="0">
              <a:buNone/>
              <a:defRPr b="0" i="0">
                <a:solidFill>
                  <a:schemeClr val="bg1"/>
                </a:solidFill>
                <a:latin typeface="Calibri Light" panose="020F0302020204030204" pitchFamily="34" charset="0"/>
                <a:cs typeface="Calibri Light" panose="020F0302020204030204" pitchFamily="34" charset="0"/>
              </a:defRPr>
            </a:lvl3pPr>
            <a:lvl4pPr marL="1828754" indent="0">
              <a:buNone/>
              <a:defRPr b="0" i="0">
                <a:solidFill>
                  <a:schemeClr val="bg1"/>
                </a:solidFill>
                <a:latin typeface="Calibri Light" panose="020F0302020204030204" pitchFamily="34" charset="0"/>
                <a:cs typeface="Calibri Light" panose="020F0302020204030204" pitchFamily="34" charset="0"/>
              </a:defRPr>
            </a:lvl4pPr>
            <a:lvl5pPr marL="2438339"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a16="http://schemas.microsoft.com/office/drawing/2014/main" id="{59D6FC93-08E4-3643-8D34-1D4297EB1D39}"/>
              </a:ext>
            </a:extLst>
          </p:cNvPr>
          <p:cNvPicPr>
            <a:picLocks noChangeAspect="1"/>
          </p:cNvPicPr>
          <p:nvPr userDrawn="1"/>
        </p:nvPicPr>
        <p:blipFill>
          <a:blip r:embed="rId2">
            <a:biLevel thresh="50000"/>
            <a:extLst>
              <a:ext uri="{28A0092B-C50C-407E-A947-70E740481C1C}">
                <a14:useLocalDpi xmlns:a14="http://schemas.microsoft.com/office/drawing/2010/main"/>
              </a:ext>
            </a:extLst>
          </a:blip>
          <a:stretch>
            <a:fillRect/>
          </a:stretch>
        </p:blipFill>
        <p:spPr>
          <a:xfrm>
            <a:off x="13542618" y="352557"/>
            <a:ext cx="518401" cy="432000"/>
          </a:xfrm>
          <a:prstGeom prst="rect">
            <a:avLst/>
          </a:prstGeom>
        </p:spPr>
      </p:pic>
      <p:sp>
        <p:nvSpPr>
          <p:cNvPr id="15" name="Title 1">
            <a:extLst>
              <a:ext uri="{FF2B5EF4-FFF2-40B4-BE49-F238E27FC236}">
                <a16:creationId xmlns:a16="http://schemas.microsoft.com/office/drawing/2014/main" id="{F1C04362-43E0-8443-9DD7-E8C7838A0A0B}"/>
              </a:ext>
            </a:extLst>
          </p:cNvPr>
          <p:cNvSpPr txBox="1">
            <a:spLocks/>
          </p:cNvSpPr>
          <p:nvPr userDrawn="1"/>
        </p:nvSpPr>
        <p:spPr>
          <a:xfrm>
            <a:off x="13762286" y="352590"/>
            <a:ext cx="1968781" cy="328231"/>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2133" b="1" i="0" spc="0" baseline="0">
                <a:solidFill>
                  <a:schemeClr val="bg1"/>
                </a:solidFill>
                <a:latin typeface="+mj-lt"/>
                <a:ea typeface="Open Sans" charset="0"/>
                <a:cs typeface="Open Sans" charset="0"/>
              </a:rPr>
              <a:t>@</a:t>
            </a:r>
            <a:r>
              <a:rPr lang="en-US" sz="2133" b="1" i="0" spc="0" baseline="0" err="1">
                <a:solidFill>
                  <a:schemeClr val="bg1"/>
                </a:solidFill>
                <a:latin typeface="+mj-lt"/>
                <a:ea typeface="Open Sans" charset="0"/>
                <a:cs typeface="Open Sans" charset="0"/>
              </a:rPr>
              <a:t>openaire_eu</a:t>
            </a:r>
            <a:endParaRPr lang="en-US" sz="2133" b="1" i="0" spc="0" baseline="0">
              <a:solidFill>
                <a:schemeClr val="bg1"/>
              </a:solidFill>
              <a:latin typeface="+mj-lt"/>
              <a:ea typeface="Open Sans" charset="0"/>
              <a:cs typeface="Open Sans" charset="0"/>
            </a:endParaRPr>
          </a:p>
        </p:txBody>
      </p:sp>
      <p:pic>
        <p:nvPicPr>
          <p:cNvPr id="16" name="Graphic 15">
            <a:extLst>
              <a:ext uri="{FF2B5EF4-FFF2-40B4-BE49-F238E27FC236}">
                <a16:creationId xmlns:a16="http://schemas.microsoft.com/office/drawing/2014/main" id="{5DA24E07-433B-D04F-80AA-B81E631A66B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198123" y="8516096"/>
            <a:ext cx="432000" cy="432000"/>
          </a:xfrm>
          <a:prstGeom prst="rect">
            <a:avLst/>
          </a:prstGeom>
        </p:spPr>
      </p:pic>
      <p:sp>
        <p:nvSpPr>
          <p:cNvPr id="4" name="바닥글 개체 틀 3"/>
          <p:cNvSpPr>
            <a:spLocks noGrp="1"/>
          </p:cNvSpPr>
          <p:nvPr>
            <p:ph type="ftr" sz="quarter" idx="11"/>
          </p:nvPr>
        </p:nvSpPr>
        <p:spPr>
          <a:xfrm>
            <a:off x="524933" y="8475134"/>
            <a:ext cx="10346267" cy="486833"/>
          </a:xfrm>
        </p:spPr>
        <p:txBody>
          <a:bodyPr/>
          <a:lstStyle>
            <a:lvl1pPr>
              <a:defRPr>
                <a:solidFill>
                  <a:schemeClr val="bg1">
                    <a:lumMod val="95000"/>
                  </a:schemeClr>
                </a:solidFill>
              </a:defRPr>
            </a:lvl1pPr>
          </a:lstStyle>
          <a:p>
            <a:r>
              <a:rPr lang="en-GB" altLang="ko-KR"/>
              <a:t>OpenAIRE-CONNECT Community Call #4 - 17 Apr 2023</a:t>
            </a:r>
            <a:endParaRPr lang="ko-KR" altLang="en-US"/>
          </a:p>
        </p:txBody>
      </p:sp>
    </p:spTree>
    <p:extLst>
      <p:ext uri="{BB962C8B-B14F-4D97-AF65-F5344CB8AC3E}">
        <p14:creationId xmlns:p14="http://schemas.microsoft.com/office/powerpoint/2010/main" val="10912318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lank_background_picture">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a16="http://schemas.microsoft.com/office/drawing/2014/main" id="{59F22E89-4B44-C946-981E-F7522714D6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9" y="-16477"/>
            <a:ext cx="16366935" cy="9216000"/>
          </a:xfrm>
          <a:prstGeom prst="rect">
            <a:avLst/>
          </a:prstGeom>
        </p:spPr>
      </p:pic>
      <p:sp>
        <p:nvSpPr>
          <p:cNvPr id="12" name="바닥글 개체 틀 11"/>
          <p:cNvSpPr>
            <a:spLocks noGrp="1"/>
          </p:cNvSpPr>
          <p:nvPr>
            <p:ph type="ftr" sz="quarter" idx="16"/>
          </p:nvPr>
        </p:nvSpPr>
        <p:spPr>
          <a:xfrm>
            <a:off x="1809578" y="8458658"/>
            <a:ext cx="12636844" cy="486833"/>
          </a:xfrm>
        </p:spPr>
        <p:txBody>
          <a:bodyPr/>
          <a:lstStyle/>
          <a:p>
            <a:r>
              <a:rPr lang="en-GB" altLang="ko-KR"/>
              <a:t>OpenAIRE-CONNECT Community Call #4 - 17 Apr 2023</a:t>
            </a:r>
            <a:endParaRPr lang="ko-KR" altLang="en-US"/>
          </a:p>
        </p:txBody>
      </p:sp>
      <p:sp>
        <p:nvSpPr>
          <p:cNvPr id="4" name="Title 3">
            <a:extLst>
              <a:ext uri="{FF2B5EF4-FFF2-40B4-BE49-F238E27FC236}">
                <a16:creationId xmlns:a16="http://schemas.microsoft.com/office/drawing/2014/main" id="{88F11581-11D1-C846-9475-A921FBF66FF3}"/>
              </a:ext>
            </a:extLst>
          </p:cNvPr>
          <p:cNvSpPr>
            <a:spLocks noGrp="1"/>
          </p:cNvSpPr>
          <p:nvPr>
            <p:ph type="title" hasCustomPrompt="1"/>
          </p:nvPr>
        </p:nvSpPr>
        <p:spPr>
          <a:xfrm>
            <a:off x="3779795" y="1283586"/>
            <a:ext cx="8696411" cy="1767417"/>
          </a:xfrm>
        </p:spPr>
        <p:txBody>
          <a:bodyPr/>
          <a:lstStyle>
            <a:lvl1pPr algn="ctr">
              <a:defRPr>
                <a:solidFill>
                  <a:schemeClr val="bg1"/>
                </a:solidFill>
                <a:latin typeface="+mj-lt"/>
              </a:defRPr>
            </a:lvl1pPr>
          </a:lstStyle>
          <a:p>
            <a:r>
              <a:rPr lang="en-GB" dirty="0"/>
              <a:t>CLICK TO EDIT MASTER TITLE STYLE</a:t>
            </a:r>
            <a:endParaRPr lang="en-GR" dirty="0"/>
          </a:p>
        </p:txBody>
      </p:sp>
      <p:sp>
        <p:nvSpPr>
          <p:cNvPr id="6" name="Text Placeholder 5">
            <a:extLst>
              <a:ext uri="{FF2B5EF4-FFF2-40B4-BE49-F238E27FC236}">
                <a16:creationId xmlns:a16="http://schemas.microsoft.com/office/drawing/2014/main" id="{92917694-014E-9346-AFD1-0AB023032CD5}"/>
              </a:ext>
            </a:extLst>
          </p:cNvPr>
          <p:cNvSpPr>
            <a:spLocks noGrp="1"/>
          </p:cNvSpPr>
          <p:nvPr>
            <p:ph type="body" sz="quarter" idx="18"/>
          </p:nvPr>
        </p:nvSpPr>
        <p:spPr>
          <a:xfrm>
            <a:off x="2938162" y="3527281"/>
            <a:ext cx="10379676" cy="4218517"/>
          </a:xfrm>
        </p:spPr>
        <p:txBody>
          <a:bodyPr numCol="2">
            <a:normAutofit/>
          </a:bodyPr>
          <a:lstStyle>
            <a:lvl1pPr marL="685783" indent="-685783">
              <a:lnSpc>
                <a:spcPct val="100000"/>
              </a:lnSpc>
              <a:spcAft>
                <a:spcPts val="1600"/>
              </a:spcAft>
              <a:buFont typeface="+mj-lt"/>
              <a:buAutoNum type="arabicPeriod"/>
              <a:defRPr sz="3200">
                <a:solidFill>
                  <a:schemeClr val="bg1"/>
                </a:solidFill>
              </a:defRPr>
            </a:lvl1pPr>
            <a:lvl2pPr marL="6095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a:t>
            </a:r>
          </a:p>
          <a:p>
            <a:pPr lvl="0"/>
            <a:r>
              <a:rPr lang="en-GB" dirty="0" err="1"/>
              <a:t>Kjfkajfk</a:t>
            </a:r>
            <a:endParaRPr lang="en-GB" dirty="0"/>
          </a:p>
          <a:p>
            <a:pPr lvl="0"/>
            <a:r>
              <a:rPr lang="en-GB" dirty="0" err="1"/>
              <a:t>Fdkjfkdsljksl</a:t>
            </a:r>
            <a:endParaRPr lang="en-GB" dirty="0"/>
          </a:p>
          <a:p>
            <a:pPr lvl="0"/>
            <a:r>
              <a:rPr lang="en-GB" dirty="0" err="1"/>
              <a:t>Kjfkdjflkas</a:t>
            </a:r>
            <a:endParaRPr lang="en-GB" dirty="0"/>
          </a:p>
          <a:p>
            <a:pPr lvl="0"/>
            <a:r>
              <a:rPr lang="en-GB" dirty="0" err="1"/>
              <a:t>Jfkladfjlkasjf</a:t>
            </a:r>
            <a:endParaRPr lang="en-GB" dirty="0"/>
          </a:p>
          <a:p>
            <a:pPr lvl="0"/>
            <a:r>
              <a:rPr lang="en-GB" dirty="0" err="1"/>
              <a:t>Fjdkfjsldkj</a:t>
            </a:r>
            <a:endParaRPr lang="en-GB" dirty="0"/>
          </a:p>
          <a:p>
            <a:pPr lvl="0"/>
            <a:r>
              <a:rPr lang="en-GB" dirty="0" err="1"/>
              <a:t>Jkfjasdklfjalsk</a:t>
            </a:r>
            <a:endParaRPr lang="en-GB" dirty="0"/>
          </a:p>
          <a:p>
            <a:pPr lvl="0"/>
            <a:endParaRPr lang="en-GB" dirty="0"/>
          </a:p>
        </p:txBody>
      </p:sp>
      <p:sp>
        <p:nvSpPr>
          <p:cNvPr id="10" name="슬라이드 번호 개체 틀 12">
            <a:extLst>
              <a:ext uri="{FF2B5EF4-FFF2-40B4-BE49-F238E27FC236}">
                <a16:creationId xmlns:a16="http://schemas.microsoft.com/office/drawing/2014/main" id="{1AEA3658-62EB-A24B-8B5C-38127754A5B9}"/>
              </a:ext>
            </a:extLst>
          </p:cNvPr>
          <p:cNvSpPr>
            <a:spLocks noGrp="1"/>
          </p:cNvSpPr>
          <p:nvPr>
            <p:ph type="sldNum" sz="quarter" idx="17"/>
          </p:nvPr>
        </p:nvSpPr>
        <p:spPr>
          <a:xfrm>
            <a:off x="7864000" y="-9620"/>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pic>
        <p:nvPicPr>
          <p:cNvPr id="8" name="Picture 7" descr="A picture containing text, clipart&#10;&#10;Description automatically generated">
            <a:extLst>
              <a:ext uri="{FF2B5EF4-FFF2-40B4-BE49-F238E27FC236}">
                <a16:creationId xmlns:a16="http://schemas.microsoft.com/office/drawing/2014/main" id="{18B13439-71EF-5F4B-B473-842C9AAF25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2654" y="8421772"/>
            <a:ext cx="1575487" cy="560603"/>
          </a:xfrm>
          <a:prstGeom prst="rect">
            <a:avLst/>
          </a:prstGeom>
        </p:spPr>
      </p:pic>
    </p:spTree>
    <p:extLst>
      <p:ext uri="{BB962C8B-B14F-4D97-AF65-F5344CB8AC3E}">
        <p14:creationId xmlns:p14="http://schemas.microsoft.com/office/powerpoint/2010/main" val="2949421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_and_content_image_side">
    <p:spTree>
      <p:nvGrpSpPr>
        <p:cNvPr id="1" name=""/>
        <p:cNvGrpSpPr/>
        <p:nvPr/>
      </p:nvGrpSpPr>
      <p:grpSpPr>
        <a:xfrm>
          <a:off x="0" y="0"/>
          <a:ext cx="0" cy="0"/>
          <a:chOff x="0" y="0"/>
          <a:chExt cx="0" cy="0"/>
        </a:xfrm>
      </p:grpSpPr>
      <p:sp>
        <p:nvSpPr>
          <p:cNvPr id="14" name="그림 개체 틀 13"/>
          <p:cNvSpPr>
            <a:spLocks noGrp="1"/>
          </p:cNvSpPr>
          <p:nvPr>
            <p:ph type="pic" sz="quarter" idx="15"/>
          </p:nvPr>
        </p:nvSpPr>
        <p:spPr>
          <a:xfrm>
            <a:off x="0" y="957181"/>
            <a:ext cx="3270552" cy="6541104"/>
          </a:xfrm>
          <a:custGeom>
            <a:avLst/>
            <a:gdLst>
              <a:gd name="connsiteX0" fmla="*/ 0 w 2452914"/>
              <a:gd name="connsiteY0" fmla="*/ 0 h 4905828"/>
              <a:gd name="connsiteX1" fmla="*/ 2452914 w 2452914"/>
              <a:gd name="connsiteY1" fmla="*/ 2452914 h 4905828"/>
              <a:gd name="connsiteX2" fmla="*/ 0 w 2452914"/>
              <a:gd name="connsiteY2" fmla="*/ 4905828 h 4905828"/>
              <a:gd name="connsiteX3" fmla="*/ 0 w 2452914"/>
              <a:gd name="connsiteY3" fmla="*/ 3679371 h 4905828"/>
              <a:gd name="connsiteX4" fmla="*/ 1226457 w 2452914"/>
              <a:gd name="connsiteY4" fmla="*/ 2452914 h 4905828"/>
              <a:gd name="connsiteX5" fmla="*/ 0 w 2452914"/>
              <a:gd name="connsiteY5" fmla="*/ 1226457 h 49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914" h="4905828">
                <a:moveTo>
                  <a:pt x="0" y="0"/>
                </a:moveTo>
                <a:cubicBezTo>
                  <a:pt x="1354707" y="0"/>
                  <a:pt x="2452914" y="1098207"/>
                  <a:pt x="2452914" y="2452914"/>
                </a:cubicBezTo>
                <a:cubicBezTo>
                  <a:pt x="2452914" y="3807621"/>
                  <a:pt x="1354707" y="4905828"/>
                  <a:pt x="0" y="4905828"/>
                </a:cubicBezTo>
                <a:lnTo>
                  <a:pt x="0" y="3679371"/>
                </a:lnTo>
                <a:cubicBezTo>
                  <a:pt x="677353" y="3679371"/>
                  <a:pt x="1226457" y="3130267"/>
                  <a:pt x="1226457" y="2452914"/>
                </a:cubicBezTo>
                <a:cubicBezTo>
                  <a:pt x="1226457" y="1775561"/>
                  <a:pt x="677353" y="1226457"/>
                  <a:pt x="0" y="1226457"/>
                </a:cubicBezTo>
                <a:close/>
              </a:path>
            </a:pathLst>
          </a:custGeom>
        </p:spPr>
        <p:txBody>
          <a:bodyPr wrap="square">
            <a:noAutofit/>
          </a:bodyPr>
          <a:lstStyle/>
          <a:p>
            <a:endParaRPr lang="ko-KR" altLang="en-US"/>
          </a:p>
        </p:txBody>
      </p:sp>
      <p:sp>
        <p:nvSpPr>
          <p:cNvPr id="2" name="Footer Placeholder 1">
            <a:extLst>
              <a:ext uri="{FF2B5EF4-FFF2-40B4-BE49-F238E27FC236}">
                <a16:creationId xmlns:a16="http://schemas.microsoft.com/office/drawing/2014/main" id="{AA81B8A3-DEED-0C46-8830-E9531C503FFF}"/>
              </a:ext>
            </a:extLst>
          </p:cNvPr>
          <p:cNvSpPr>
            <a:spLocks noGrp="1"/>
          </p:cNvSpPr>
          <p:nvPr>
            <p:ph type="ftr" sz="quarter" idx="17"/>
          </p:nvPr>
        </p:nvSpPr>
        <p:spPr>
          <a:xfrm>
            <a:off x="2747925" y="8475135"/>
            <a:ext cx="12207595" cy="464440"/>
          </a:xfrm>
        </p:spPr>
        <p:txBody>
          <a:bodyPr/>
          <a:lstStyle/>
          <a:p>
            <a:r>
              <a:rPr lang="en-GB" altLang="ko-KR"/>
              <a:t>OpenAIRE-CONNECT Community Call #4 - 17 Apr 2023</a:t>
            </a:r>
            <a:endParaRPr lang="ko-KR" altLang="en-US"/>
          </a:p>
        </p:txBody>
      </p:sp>
      <p:sp>
        <p:nvSpPr>
          <p:cNvPr id="7" name="Title 6">
            <a:extLst>
              <a:ext uri="{FF2B5EF4-FFF2-40B4-BE49-F238E27FC236}">
                <a16:creationId xmlns:a16="http://schemas.microsoft.com/office/drawing/2014/main" id="{5371B642-A3A3-4245-9B05-EC4A9ED0C30C}"/>
              </a:ext>
            </a:extLst>
          </p:cNvPr>
          <p:cNvSpPr>
            <a:spLocks noGrp="1"/>
          </p:cNvSpPr>
          <p:nvPr>
            <p:ph type="title" hasCustomPrompt="1"/>
          </p:nvPr>
        </p:nvSpPr>
        <p:spPr>
          <a:xfrm>
            <a:off x="3852672" y="883943"/>
            <a:ext cx="11102848" cy="1719535"/>
          </a:xfrm>
        </p:spPr>
        <p:txBody>
          <a:bodyPr>
            <a:normAutofit/>
          </a:bodyPr>
          <a:lstStyle>
            <a:lvl1pPr>
              <a:defRPr sz="5333" b="1">
                <a:latin typeface="+mn-lt"/>
              </a:defRPr>
            </a:lvl1pPr>
          </a:lstStyle>
          <a:p>
            <a:r>
              <a:rPr lang="en-GB" dirty="0"/>
              <a:t>CLICK TO EDIT MASTER TITLE STYLE</a:t>
            </a:r>
            <a:endParaRPr lang="en-GR" dirty="0"/>
          </a:p>
        </p:txBody>
      </p:sp>
      <p:sp>
        <p:nvSpPr>
          <p:cNvPr id="11" name="Text Placeholder 10">
            <a:extLst>
              <a:ext uri="{FF2B5EF4-FFF2-40B4-BE49-F238E27FC236}">
                <a16:creationId xmlns:a16="http://schemas.microsoft.com/office/drawing/2014/main" id="{1F7A88DF-AAAD-7B48-9B0D-503B5C067F9F}"/>
              </a:ext>
            </a:extLst>
          </p:cNvPr>
          <p:cNvSpPr>
            <a:spLocks noGrp="1"/>
          </p:cNvSpPr>
          <p:nvPr>
            <p:ph type="body" sz="quarter" idx="19"/>
          </p:nvPr>
        </p:nvSpPr>
        <p:spPr>
          <a:xfrm>
            <a:off x="3852672" y="2603479"/>
            <a:ext cx="11102848" cy="552003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pic>
        <p:nvPicPr>
          <p:cNvPr id="28" name="Picture 27" descr="Shape, icon, circle&#10;&#10;Description automatically generated">
            <a:extLst>
              <a:ext uri="{FF2B5EF4-FFF2-40B4-BE49-F238E27FC236}">
                <a16:creationId xmlns:a16="http://schemas.microsoft.com/office/drawing/2014/main" id="{83D489A5-A88B-F84C-A113-CF1A6790AC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41856" y="2603477"/>
            <a:ext cx="3264000" cy="3264000"/>
          </a:xfrm>
          <a:prstGeom prst="rect">
            <a:avLst/>
          </a:prstGeom>
        </p:spPr>
      </p:pic>
      <p:sp>
        <p:nvSpPr>
          <p:cNvPr id="31" name="슬라이드 번호 개체 틀 12">
            <a:extLst>
              <a:ext uri="{FF2B5EF4-FFF2-40B4-BE49-F238E27FC236}">
                <a16:creationId xmlns:a16="http://schemas.microsoft.com/office/drawing/2014/main" id="{9829469D-F4E9-E74D-8582-E14A1F5F5C36}"/>
              </a:ext>
            </a:extLst>
          </p:cNvPr>
          <p:cNvSpPr>
            <a:spLocks noGrp="1"/>
          </p:cNvSpPr>
          <p:nvPr>
            <p:ph type="sldNum" sz="quarter" idx="20"/>
          </p:nvPr>
        </p:nvSpPr>
        <p:spPr>
          <a:xfrm>
            <a:off x="7864000" y="-9620"/>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pic>
        <p:nvPicPr>
          <p:cNvPr id="10" name="Picture 9">
            <a:extLst>
              <a:ext uri="{FF2B5EF4-FFF2-40B4-BE49-F238E27FC236}">
                <a16:creationId xmlns:a16="http://schemas.microsoft.com/office/drawing/2014/main" id="{451DE1C5-7126-1B4E-B550-7F12504C6D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705" y="8473017"/>
            <a:ext cx="1479204" cy="528000"/>
          </a:xfrm>
          <a:prstGeom prst="rect">
            <a:avLst/>
          </a:prstGeom>
        </p:spPr>
      </p:pic>
      <p:pic>
        <p:nvPicPr>
          <p:cNvPr id="12" name="Picture 2">
            <a:extLst>
              <a:ext uri="{FF2B5EF4-FFF2-40B4-BE49-F238E27FC236}">
                <a16:creationId xmlns:a16="http://schemas.microsoft.com/office/drawing/2014/main" id="{112B389F-F556-5545-9A82-F212B7FB2B63}"/>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17787"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446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_and_content_image_side">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5A4DD70E-AC35-4D40-B7A5-3C289AC68C32}"/>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0"/>
            <a:ext cx="11205080" cy="9144000"/>
          </a:xfrm>
          <a:prstGeom prst="rect">
            <a:avLst/>
          </a:prstGeom>
        </p:spPr>
      </p:pic>
      <p:sp>
        <p:nvSpPr>
          <p:cNvPr id="2" name="Footer Placeholder 1">
            <a:extLst>
              <a:ext uri="{FF2B5EF4-FFF2-40B4-BE49-F238E27FC236}">
                <a16:creationId xmlns:a16="http://schemas.microsoft.com/office/drawing/2014/main" id="{AA81B8A3-DEED-0C46-8830-E9531C503FFF}"/>
              </a:ext>
            </a:extLst>
          </p:cNvPr>
          <p:cNvSpPr>
            <a:spLocks noGrp="1"/>
          </p:cNvSpPr>
          <p:nvPr>
            <p:ph type="ftr" sz="quarter" idx="17"/>
          </p:nvPr>
        </p:nvSpPr>
        <p:spPr>
          <a:xfrm>
            <a:off x="2747925" y="8475135"/>
            <a:ext cx="12207595" cy="464440"/>
          </a:xfrm>
        </p:spPr>
        <p:txBody>
          <a:bodyPr/>
          <a:lstStyle/>
          <a:p>
            <a:r>
              <a:rPr lang="en-GB" altLang="ko-KR"/>
              <a:t>OpenAIRE-CONNECT Community Call #4 - 17 Apr 2023</a:t>
            </a:r>
            <a:endParaRPr lang="ko-KR" altLang="en-US"/>
          </a:p>
        </p:txBody>
      </p:sp>
      <p:sp>
        <p:nvSpPr>
          <p:cNvPr id="7" name="Title 6">
            <a:extLst>
              <a:ext uri="{FF2B5EF4-FFF2-40B4-BE49-F238E27FC236}">
                <a16:creationId xmlns:a16="http://schemas.microsoft.com/office/drawing/2014/main" id="{5371B642-A3A3-4245-9B05-EC4A9ED0C30C}"/>
              </a:ext>
            </a:extLst>
          </p:cNvPr>
          <p:cNvSpPr>
            <a:spLocks noGrp="1"/>
          </p:cNvSpPr>
          <p:nvPr>
            <p:ph type="title" hasCustomPrompt="1"/>
          </p:nvPr>
        </p:nvSpPr>
        <p:spPr>
          <a:xfrm>
            <a:off x="2405448" y="883943"/>
            <a:ext cx="12550072" cy="1719535"/>
          </a:xfrm>
        </p:spPr>
        <p:txBody>
          <a:bodyPr>
            <a:normAutofit/>
          </a:bodyPr>
          <a:lstStyle>
            <a:lvl1pPr>
              <a:defRPr sz="5333" b="1">
                <a:latin typeface="+mn-lt"/>
              </a:defRPr>
            </a:lvl1pPr>
          </a:lstStyle>
          <a:p>
            <a:r>
              <a:rPr lang="en-GB" dirty="0"/>
              <a:t>CLICK TO EDIT MASTER TITLE STYLE</a:t>
            </a:r>
            <a:endParaRPr lang="en-GR" dirty="0"/>
          </a:p>
        </p:txBody>
      </p:sp>
      <p:sp>
        <p:nvSpPr>
          <p:cNvPr id="11" name="Text Placeholder 10">
            <a:extLst>
              <a:ext uri="{FF2B5EF4-FFF2-40B4-BE49-F238E27FC236}">
                <a16:creationId xmlns:a16="http://schemas.microsoft.com/office/drawing/2014/main" id="{1F7A88DF-AAAD-7B48-9B0D-503B5C067F9F}"/>
              </a:ext>
            </a:extLst>
          </p:cNvPr>
          <p:cNvSpPr>
            <a:spLocks noGrp="1"/>
          </p:cNvSpPr>
          <p:nvPr>
            <p:ph type="body" sz="quarter" idx="19"/>
          </p:nvPr>
        </p:nvSpPr>
        <p:spPr>
          <a:xfrm>
            <a:off x="2405448" y="2603479"/>
            <a:ext cx="12550072" cy="552003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31" name="슬라이드 번호 개체 틀 12">
            <a:extLst>
              <a:ext uri="{FF2B5EF4-FFF2-40B4-BE49-F238E27FC236}">
                <a16:creationId xmlns:a16="http://schemas.microsoft.com/office/drawing/2014/main" id="{9829469D-F4E9-E74D-8582-E14A1F5F5C36}"/>
              </a:ext>
            </a:extLst>
          </p:cNvPr>
          <p:cNvSpPr>
            <a:spLocks noGrp="1"/>
          </p:cNvSpPr>
          <p:nvPr>
            <p:ph type="sldNum" sz="quarter" idx="20"/>
          </p:nvPr>
        </p:nvSpPr>
        <p:spPr>
          <a:xfrm>
            <a:off x="7864000" y="-9620"/>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pic>
        <p:nvPicPr>
          <p:cNvPr id="8" name="Picture 7">
            <a:extLst>
              <a:ext uri="{FF2B5EF4-FFF2-40B4-BE49-F238E27FC236}">
                <a16:creationId xmlns:a16="http://schemas.microsoft.com/office/drawing/2014/main" id="{15A147AB-CAEB-8D40-885D-B9ACA1EB46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705" y="8473017"/>
            <a:ext cx="1479204" cy="528000"/>
          </a:xfrm>
          <a:prstGeom prst="rect">
            <a:avLst/>
          </a:prstGeom>
        </p:spPr>
      </p:pic>
      <p:pic>
        <p:nvPicPr>
          <p:cNvPr id="10" name="Picture 2">
            <a:extLst>
              <a:ext uri="{FF2B5EF4-FFF2-40B4-BE49-F238E27FC236}">
                <a16:creationId xmlns:a16="http://schemas.microsoft.com/office/drawing/2014/main" id="{12A2BA01-2ECF-434C-81FE-56372A9CCD2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17787"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565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tle_and_content_image_s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81B8A3-DEED-0C46-8830-E9531C503FFF}"/>
              </a:ext>
            </a:extLst>
          </p:cNvPr>
          <p:cNvSpPr>
            <a:spLocks noGrp="1"/>
          </p:cNvSpPr>
          <p:nvPr>
            <p:ph type="ftr" sz="quarter" idx="17"/>
          </p:nvPr>
        </p:nvSpPr>
        <p:spPr>
          <a:xfrm>
            <a:off x="2747925" y="8475134"/>
            <a:ext cx="12207595" cy="473548"/>
          </a:xfrm>
        </p:spPr>
        <p:txBody>
          <a:bodyPr/>
          <a:lstStyle/>
          <a:p>
            <a:r>
              <a:rPr lang="en-GB" altLang="ko-KR"/>
              <a:t>OpenAIRE-CONNECT Community Call #4 - 17 Apr 2023</a:t>
            </a:r>
            <a:endParaRPr lang="ko-KR" altLang="en-US"/>
          </a:p>
        </p:txBody>
      </p:sp>
      <p:sp>
        <p:nvSpPr>
          <p:cNvPr id="7" name="Title 6">
            <a:extLst>
              <a:ext uri="{FF2B5EF4-FFF2-40B4-BE49-F238E27FC236}">
                <a16:creationId xmlns:a16="http://schemas.microsoft.com/office/drawing/2014/main" id="{5371B642-A3A3-4245-9B05-EC4A9ED0C30C}"/>
              </a:ext>
            </a:extLst>
          </p:cNvPr>
          <p:cNvSpPr>
            <a:spLocks noGrp="1"/>
          </p:cNvSpPr>
          <p:nvPr>
            <p:ph type="title" hasCustomPrompt="1"/>
          </p:nvPr>
        </p:nvSpPr>
        <p:spPr>
          <a:xfrm>
            <a:off x="1569930" y="883943"/>
            <a:ext cx="13385591" cy="1719535"/>
          </a:xfrm>
        </p:spPr>
        <p:txBody>
          <a:bodyPr>
            <a:normAutofit/>
          </a:bodyPr>
          <a:lstStyle>
            <a:lvl1pPr>
              <a:defRPr sz="5333" b="1">
                <a:latin typeface="+mn-lt"/>
              </a:defRPr>
            </a:lvl1pPr>
          </a:lstStyle>
          <a:p>
            <a:r>
              <a:rPr lang="en-GB" dirty="0"/>
              <a:t>CLICK TO EDIT MASTER TITLE STYLE</a:t>
            </a:r>
            <a:endParaRPr lang="en-GR" dirty="0"/>
          </a:p>
        </p:txBody>
      </p:sp>
      <p:sp>
        <p:nvSpPr>
          <p:cNvPr id="11" name="Text Placeholder 10">
            <a:extLst>
              <a:ext uri="{FF2B5EF4-FFF2-40B4-BE49-F238E27FC236}">
                <a16:creationId xmlns:a16="http://schemas.microsoft.com/office/drawing/2014/main" id="{1F7A88DF-AAAD-7B48-9B0D-503B5C067F9F}"/>
              </a:ext>
            </a:extLst>
          </p:cNvPr>
          <p:cNvSpPr>
            <a:spLocks noGrp="1"/>
          </p:cNvSpPr>
          <p:nvPr>
            <p:ph type="body" sz="quarter" idx="19"/>
          </p:nvPr>
        </p:nvSpPr>
        <p:spPr>
          <a:xfrm>
            <a:off x="1569930" y="2603479"/>
            <a:ext cx="13385591" cy="552003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31" name="슬라이드 번호 개체 틀 12">
            <a:extLst>
              <a:ext uri="{FF2B5EF4-FFF2-40B4-BE49-F238E27FC236}">
                <a16:creationId xmlns:a16="http://schemas.microsoft.com/office/drawing/2014/main" id="{9829469D-F4E9-E74D-8582-E14A1F5F5C36}"/>
              </a:ext>
            </a:extLst>
          </p:cNvPr>
          <p:cNvSpPr>
            <a:spLocks noGrp="1"/>
          </p:cNvSpPr>
          <p:nvPr>
            <p:ph type="sldNum" sz="quarter" idx="20"/>
          </p:nvPr>
        </p:nvSpPr>
        <p:spPr>
          <a:xfrm>
            <a:off x="7864000" y="-9620"/>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pic>
        <p:nvPicPr>
          <p:cNvPr id="5" name="Picture 4" descr="Shape, arrow&#10;&#10;Description automatically generated">
            <a:extLst>
              <a:ext uri="{FF2B5EF4-FFF2-40B4-BE49-F238E27FC236}">
                <a16:creationId xmlns:a16="http://schemas.microsoft.com/office/drawing/2014/main" id="{F6BE1903-C184-2F4B-A4B7-1EA19E4AC471}"/>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flipH="1">
            <a:off x="0" y="1915"/>
            <a:ext cx="4031821" cy="4149539"/>
          </a:xfrm>
          <a:prstGeom prst="rect">
            <a:avLst/>
          </a:prstGeom>
        </p:spPr>
      </p:pic>
      <p:pic>
        <p:nvPicPr>
          <p:cNvPr id="8" name="Picture 7">
            <a:extLst>
              <a:ext uri="{FF2B5EF4-FFF2-40B4-BE49-F238E27FC236}">
                <a16:creationId xmlns:a16="http://schemas.microsoft.com/office/drawing/2014/main" id="{683E02A2-B300-034F-AA05-A9C39893A0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705" y="8473017"/>
            <a:ext cx="1479204" cy="528000"/>
          </a:xfrm>
          <a:prstGeom prst="rect">
            <a:avLst/>
          </a:prstGeom>
        </p:spPr>
      </p:pic>
      <p:pic>
        <p:nvPicPr>
          <p:cNvPr id="10" name="Picture 2">
            <a:extLst>
              <a:ext uri="{FF2B5EF4-FFF2-40B4-BE49-F238E27FC236}">
                <a16:creationId xmlns:a16="http://schemas.microsoft.com/office/drawing/2014/main" id="{F527613A-6C5C-684E-9BC0-3D7752F6111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17787"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9033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_and_content_image_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81B8A3-DEED-0C46-8830-E9531C503FFF}"/>
              </a:ext>
            </a:extLst>
          </p:cNvPr>
          <p:cNvSpPr>
            <a:spLocks noGrp="1"/>
          </p:cNvSpPr>
          <p:nvPr>
            <p:ph type="ftr" sz="quarter" idx="17"/>
          </p:nvPr>
        </p:nvSpPr>
        <p:spPr>
          <a:xfrm>
            <a:off x="2850910" y="8475135"/>
            <a:ext cx="12104609" cy="480000"/>
          </a:xfrm>
        </p:spPr>
        <p:txBody>
          <a:bodyPr/>
          <a:lstStyle/>
          <a:p>
            <a:r>
              <a:rPr lang="en-GB" altLang="ko-KR"/>
              <a:t>OpenAIRE-CONNECT Community Call #4 - 17 Apr 2023</a:t>
            </a:r>
            <a:endParaRPr lang="ko-KR" altLang="en-US"/>
          </a:p>
        </p:txBody>
      </p:sp>
      <p:sp>
        <p:nvSpPr>
          <p:cNvPr id="7" name="Title 6">
            <a:extLst>
              <a:ext uri="{FF2B5EF4-FFF2-40B4-BE49-F238E27FC236}">
                <a16:creationId xmlns:a16="http://schemas.microsoft.com/office/drawing/2014/main" id="{5371B642-A3A3-4245-9B05-EC4A9ED0C30C}"/>
              </a:ext>
            </a:extLst>
          </p:cNvPr>
          <p:cNvSpPr>
            <a:spLocks noGrp="1"/>
          </p:cNvSpPr>
          <p:nvPr>
            <p:ph type="title" hasCustomPrompt="1"/>
          </p:nvPr>
        </p:nvSpPr>
        <p:spPr>
          <a:xfrm>
            <a:off x="1569930" y="883943"/>
            <a:ext cx="13385591" cy="1719535"/>
          </a:xfrm>
        </p:spPr>
        <p:txBody>
          <a:bodyPr>
            <a:normAutofit/>
          </a:bodyPr>
          <a:lstStyle>
            <a:lvl1pPr>
              <a:defRPr sz="5333" b="1">
                <a:solidFill>
                  <a:schemeClr val="bg1"/>
                </a:solidFill>
                <a:latin typeface="+mn-lt"/>
              </a:defRPr>
            </a:lvl1pPr>
          </a:lstStyle>
          <a:p>
            <a:r>
              <a:rPr lang="en-GB" dirty="0"/>
              <a:t>CLICK TO EDIT MASTER TITLE STYLE</a:t>
            </a:r>
            <a:endParaRPr lang="en-GR" dirty="0"/>
          </a:p>
        </p:txBody>
      </p:sp>
      <p:sp>
        <p:nvSpPr>
          <p:cNvPr id="11" name="Text Placeholder 10">
            <a:extLst>
              <a:ext uri="{FF2B5EF4-FFF2-40B4-BE49-F238E27FC236}">
                <a16:creationId xmlns:a16="http://schemas.microsoft.com/office/drawing/2014/main" id="{1F7A88DF-AAAD-7B48-9B0D-503B5C067F9F}"/>
              </a:ext>
            </a:extLst>
          </p:cNvPr>
          <p:cNvSpPr>
            <a:spLocks noGrp="1"/>
          </p:cNvSpPr>
          <p:nvPr>
            <p:ph type="body" sz="quarter" idx="19"/>
          </p:nvPr>
        </p:nvSpPr>
        <p:spPr>
          <a:xfrm>
            <a:off x="1569930" y="2603479"/>
            <a:ext cx="13385591" cy="55200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31" name="슬라이드 번호 개체 틀 12">
            <a:extLst>
              <a:ext uri="{FF2B5EF4-FFF2-40B4-BE49-F238E27FC236}">
                <a16:creationId xmlns:a16="http://schemas.microsoft.com/office/drawing/2014/main" id="{9829469D-F4E9-E74D-8582-E14A1F5F5C36}"/>
              </a:ext>
            </a:extLst>
          </p:cNvPr>
          <p:cNvSpPr>
            <a:spLocks noGrp="1"/>
          </p:cNvSpPr>
          <p:nvPr>
            <p:ph type="sldNum" sz="quarter" idx="20"/>
          </p:nvPr>
        </p:nvSpPr>
        <p:spPr>
          <a:xfrm>
            <a:off x="7864000" y="-9620"/>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pic>
        <p:nvPicPr>
          <p:cNvPr id="8" name="Picture 7" descr="A picture containing text, clipart&#10;&#10;Description automatically generated">
            <a:extLst>
              <a:ext uri="{FF2B5EF4-FFF2-40B4-BE49-F238E27FC236}">
                <a16:creationId xmlns:a16="http://schemas.microsoft.com/office/drawing/2014/main" id="{DB4E3AC6-1CB2-1F47-BDC6-199C1355D8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3763" y="8479851"/>
            <a:ext cx="1348965" cy="480000"/>
          </a:xfrm>
          <a:prstGeom prst="rect">
            <a:avLst/>
          </a:prstGeom>
        </p:spPr>
      </p:pic>
      <p:pic>
        <p:nvPicPr>
          <p:cNvPr id="9" name="Picture 2">
            <a:extLst>
              <a:ext uri="{FF2B5EF4-FFF2-40B4-BE49-F238E27FC236}">
                <a16:creationId xmlns:a16="http://schemas.microsoft.com/office/drawing/2014/main" id="{5D04949A-08AD-AF4C-805A-949526AA4AB9}"/>
              </a:ext>
            </a:extLst>
          </p:cNvPr>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041693"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8863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ogo_title_background">
    <p:bg>
      <p:bgRef idx="1002">
        <a:schemeClr val="bg1"/>
      </p:bgRef>
    </p:bg>
    <p:spTree>
      <p:nvGrpSpPr>
        <p:cNvPr id="1" name=""/>
        <p:cNvGrpSpPr/>
        <p:nvPr/>
      </p:nvGrpSpPr>
      <p:grpSpPr>
        <a:xfrm>
          <a:off x="0" y="0"/>
          <a:ext cx="0" cy="0"/>
          <a:chOff x="0" y="0"/>
          <a:chExt cx="0" cy="0"/>
        </a:xfrm>
      </p:grpSpPr>
      <p:sp>
        <p:nvSpPr>
          <p:cNvPr id="12" name="자유형 19">
            <a:extLst>
              <a:ext uri="{FF2B5EF4-FFF2-40B4-BE49-F238E27FC236}">
                <a16:creationId xmlns:a16="http://schemas.microsoft.com/office/drawing/2014/main" id="{AF1EC07F-F38D-834C-B3FE-A93EA6BC1A63}"/>
              </a:ext>
            </a:extLst>
          </p:cNvPr>
          <p:cNvSpPr/>
          <p:nvPr userDrawn="1"/>
        </p:nvSpPr>
        <p:spPr bwMode="auto">
          <a:xfrm>
            <a:off x="7940" y="7373024"/>
            <a:ext cx="3840571" cy="1770976"/>
          </a:xfrm>
          <a:custGeom>
            <a:avLst/>
            <a:gdLst>
              <a:gd name="connsiteX0" fmla="*/ 1440214 w 2880428"/>
              <a:gd name="connsiteY0" fmla="*/ 0 h 1328232"/>
              <a:gd name="connsiteX1" fmla="*/ 2878917 w 2880428"/>
              <a:gd name="connsiteY1" fmla="*/ 1298307 h 1328232"/>
              <a:gd name="connsiteX2" fmla="*/ 2880428 w 2880428"/>
              <a:gd name="connsiteY2" fmla="*/ 1328232 h 1328232"/>
              <a:gd name="connsiteX3" fmla="*/ 0 w 2880428"/>
              <a:gd name="connsiteY3" fmla="*/ 1328232 h 1328232"/>
              <a:gd name="connsiteX4" fmla="*/ 1511 w 2880428"/>
              <a:gd name="connsiteY4" fmla="*/ 1298307 h 1328232"/>
              <a:gd name="connsiteX5" fmla="*/ 1440214 w 2880428"/>
              <a:gd name="connsiteY5" fmla="*/ 0 h 132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0428" h="1328232">
                <a:moveTo>
                  <a:pt x="1440214" y="0"/>
                </a:moveTo>
                <a:cubicBezTo>
                  <a:pt x="2188993" y="0"/>
                  <a:pt x="2804858" y="569067"/>
                  <a:pt x="2878917" y="1298307"/>
                </a:cubicBezTo>
                <a:lnTo>
                  <a:pt x="2880428" y="1328232"/>
                </a:lnTo>
                <a:lnTo>
                  <a:pt x="0" y="1328232"/>
                </a:lnTo>
                <a:lnTo>
                  <a:pt x="1511" y="1298307"/>
                </a:lnTo>
                <a:cubicBezTo>
                  <a:pt x="75570" y="569067"/>
                  <a:pt x="691436" y="0"/>
                  <a:pt x="1440214" y="0"/>
                </a:cubicBezTo>
                <a:close/>
              </a:path>
            </a:pathLst>
          </a:custGeom>
          <a:solidFill>
            <a:schemeClr val="tx2"/>
          </a:solidFill>
          <a:ln>
            <a:noFill/>
          </a:ln>
        </p:spPr>
        <p:txBody>
          <a:bodyPr vert="horz" wrap="square" lIns="121920" tIns="60960" rIns="121920" bIns="60960" numCol="1" rtlCol="0" anchor="t" anchorCtr="0" compatLnSpc="1">
            <a:prstTxWarp prst="textNoShape">
              <a:avLst/>
            </a:prstTxWarp>
          </a:bodyPr>
          <a:lstStyle/>
          <a:p>
            <a:pPr algn="ctr"/>
            <a:endParaRPr lang="ko-KR" altLang="en-US" sz="4267">
              <a:latin typeface="+mj-lt"/>
            </a:endParaRPr>
          </a:p>
        </p:txBody>
      </p:sp>
      <p:sp>
        <p:nvSpPr>
          <p:cNvPr id="10" name="그림 개체 틀 8"/>
          <p:cNvSpPr>
            <a:spLocks noGrp="1"/>
          </p:cNvSpPr>
          <p:nvPr>
            <p:ph type="pic" sz="quarter" idx="13"/>
          </p:nvPr>
        </p:nvSpPr>
        <p:spPr>
          <a:xfrm>
            <a:off x="4832124" y="2160336"/>
            <a:ext cx="6057016" cy="6053221"/>
          </a:xfrm>
          <a:prstGeom prst="ellipse">
            <a:avLst/>
          </a:prstGeom>
        </p:spPr>
        <p:txBody>
          <a:bodyPr/>
          <a:lstStyle/>
          <a:p>
            <a:endParaRPr lang="ko-KR" altLang="en-US"/>
          </a:p>
        </p:txBody>
      </p:sp>
      <p:sp>
        <p:nvSpPr>
          <p:cNvPr id="11" name="그림 개체 틀 8"/>
          <p:cNvSpPr>
            <a:spLocks noGrp="1"/>
          </p:cNvSpPr>
          <p:nvPr>
            <p:ph type="pic" sz="quarter" idx="14"/>
          </p:nvPr>
        </p:nvSpPr>
        <p:spPr>
          <a:xfrm>
            <a:off x="8181475" y="624129"/>
            <a:ext cx="3816576" cy="3814185"/>
          </a:xfrm>
          <a:prstGeom prst="ellipse">
            <a:avLst/>
          </a:prstGeom>
        </p:spPr>
        <p:txBody>
          <a:bodyPr/>
          <a:lstStyle/>
          <a:p>
            <a:endParaRPr lang="ko-KR" altLang="en-US"/>
          </a:p>
        </p:txBody>
      </p:sp>
      <p:pic>
        <p:nvPicPr>
          <p:cNvPr id="16" name="Picture 15" descr="A picture containing text, clipart&#10;&#10;Description automatically generated">
            <a:extLst>
              <a:ext uri="{FF2B5EF4-FFF2-40B4-BE49-F238E27FC236}">
                <a16:creationId xmlns:a16="http://schemas.microsoft.com/office/drawing/2014/main" id="{D050C606-139F-F94B-A05B-BEE047832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3763" y="8479851"/>
            <a:ext cx="1348965" cy="480000"/>
          </a:xfrm>
          <a:prstGeom prst="rect">
            <a:avLst/>
          </a:prstGeom>
        </p:spPr>
      </p:pic>
      <p:sp>
        <p:nvSpPr>
          <p:cNvPr id="2" name="Footer Placeholder 1">
            <a:extLst>
              <a:ext uri="{FF2B5EF4-FFF2-40B4-BE49-F238E27FC236}">
                <a16:creationId xmlns:a16="http://schemas.microsoft.com/office/drawing/2014/main" id="{B2F9E2EB-F8A1-2144-9643-C0EC4AC9555B}"/>
              </a:ext>
            </a:extLst>
          </p:cNvPr>
          <p:cNvSpPr>
            <a:spLocks noGrp="1"/>
          </p:cNvSpPr>
          <p:nvPr>
            <p:ph type="ftr" sz="quarter" idx="16"/>
          </p:nvPr>
        </p:nvSpPr>
        <p:spPr>
          <a:xfrm>
            <a:off x="2814853" y="8519873"/>
            <a:ext cx="13117384" cy="486833"/>
          </a:xfrm>
        </p:spPr>
        <p:txBody>
          <a:bodyPr/>
          <a:lstStyle/>
          <a:p>
            <a:r>
              <a:rPr lang="en-GB" altLang="ko-KR"/>
              <a:t>OpenAIRE-CONNECT Community Call #4 - 17 Apr 2023</a:t>
            </a:r>
            <a:endParaRPr lang="ko-KR" altLang="en-US"/>
          </a:p>
        </p:txBody>
      </p:sp>
      <p:sp>
        <p:nvSpPr>
          <p:cNvPr id="7" name="Title 6">
            <a:extLst>
              <a:ext uri="{FF2B5EF4-FFF2-40B4-BE49-F238E27FC236}">
                <a16:creationId xmlns:a16="http://schemas.microsoft.com/office/drawing/2014/main" id="{C58315CD-BB9F-7A47-BFCA-00E83F84DA22}"/>
              </a:ext>
            </a:extLst>
          </p:cNvPr>
          <p:cNvSpPr>
            <a:spLocks noGrp="1"/>
          </p:cNvSpPr>
          <p:nvPr>
            <p:ph type="title"/>
          </p:nvPr>
        </p:nvSpPr>
        <p:spPr>
          <a:xfrm>
            <a:off x="4242816" y="4160120"/>
            <a:ext cx="7396480" cy="2906589"/>
          </a:xfrm>
        </p:spPr>
        <p:txBody>
          <a:bodyPr/>
          <a:lstStyle>
            <a:lvl1pPr algn="ctr">
              <a:defRPr cap="all" baseline="0">
                <a:solidFill>
                  <a:schemeClr val="tx1"/>
                </a:solidFill>
              </a:defRPr>
            </a:lvl1pPr>
          </a:lstStyle>
          <a:p>
            <a:r>
              <a:rPr lang="en-GB" dirty="0"/>
              <a:t>Click to edit Master title style</a:t>
            </a:r>
            <a:endParaRPr lang="en-GR" dirty="0"/>
          </a:p>
        </p:txBody>
      </p:sp>
      <p:pic>
        <p:nvPicPr>
          <p:cNvPr id="9" name="Picture 8">
            <a:extLst>
              <a:ext uri="{FF2B5EF4-FFF2-40B4-BE49-F238E27FC236}">
                <a16:creationId xmlns:a16="http://schemas.microsoft.com/office/drawing/2014/main" id="{21BBF765-8629-CD4D-BA34-F529E28BA0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814668" y="-1399850"/>
            <a:ext cx="3867907" cy="3814185"/>
          </a:xfrm>
          <a:prstGeom prst="rect">
            <a:avLst/>
          </a:prstGeom>
        </p:spPr>
      </p:pic>
      <p:sp>
        <p:nvSpPr>
          <p:cNvPr id="17" name="슬라이드 번호 개체 틀 12">
            <a:extLst>
              <a:ext uri="{FF2B5EF4-FFF2-40B4-BE49-F238E27FC236}">
                <a16:creationId xmlns:a16="http://schemas.microsoft.com/office/drawing/2014/main" id="{2E70F0FD-E5E5-C04C-BA32-74A928D349A3}"/>
              </a:ext>
            </a:extLst>
          </p:cNvPr>
          <p:cNvSpPr>
            <a:spLocks noGrp="1"/>
          </p:cNvSpPr>
          <p:nvPr>
            <p:ph type="sldNum" sz="quarter" idx="17"/>
          </p:nvPr>
        </p:nvSpPr>
        <p:spPr>
          <a:xfrm>
            <a:off x="7598957" y="7956"/>
            <a:ext cx="528000" cy="10464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tx1"/>
                </a:solidFill>
                <a:latin typeface="+mj-lt"/>
              </a:defRPr>
            </a:lvl1pPr>
          </a:lstStyle>
          <a:p>
            <a:fld id="{BB5D696C-7C4B-4748-AD7A-B30C297BC295}" type="slidenum">
              <a:rPr lang="ko-KR" altLang="en-US" smtClean="0"/>
              <a:pPr/>
              <a:t>‹#›</a:t>
            </a:fld>
            <a:endParaRPr lang="ko-KR" altLang="en-US"/>
          </a:p>
        </p:txBody>
      </p:sp>
      <p:pic>
        <p:nvPicPr>
          <p:cNvPr id="13" name="Picture 2">
            <a:extLst>
              <a:ext uri="{FF2B5EF4-FFF2-40B4-BE49-F238E27FC236}">
                <a16:creationId xmlns:a16="http://schemas.microsoft.com/office/drawing/2014/main" id="{B6E327FF-52A3-AC4D-9B97-394E22DA07FA}"/>
              </a:ext>
            </a:extLst>
          </p:cNvPr>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041693"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447833"/>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images_panel">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0492E25-124A-9A4F-B669-F2AF125F3C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04" y="-32512"/>
            <a:ext cx="16537421" cy="9312000"/>
          </a:xfrm>
          <a:prstGeom prst="rect">
            <a:avLst/>
          </a:prstGeom>
        </p:spPr>
      </p:pic>
      <p:sp>
        <p:nvSpPr>
          <p:cNvPr id="25" name="자유형 32">
            <a:extLst>
              <a:ext uri="{FF2B5EF4-FFF2-40B4-BE49-F238E27FC236}">
                <a16:creationId xmlns:a16="http://schemas.microsoft.com/office/drawing/2014/main" id="{4E43130D-F603-6A4E-B430-8A72FABCADFB}"/>
              </a:ext>
            </a:extLst>
          </p:cNvPr>
          <p:cNvSpPr/>
          <p:nvPr userDrawn="1"/>
        </p:nvSpPr>
        <p:spPr bwMode="auto">
          <a:xfrm>
            <a:off x="4117925" y="1445742"/>
            <a:ext cx="12138076" cy="6896159"/>
          </a:xfrm>
          <a:custGeom>
            <a:avLst/>
            <a:gdLst>
              <a:gd name="connsiteX0" fmla="*/ 862037 w 9103557"/>
              <a:gd name="connsiteY0" fmla="*/ 0 h 5172119"/>
              <a:gd name="connsiteX1" fmla="*/ 9103557 w 9103557"/>
              <a:gd name="connsiteY1" fmla="*/ 0 h 5172119"/>
              <a:gd name="connsiteX2" fmla="*/ 9103557 w 9103557"/>
              <a:gd name="connsiteY2" fmla="*/ 5172119 h 5172119"/>
              <a:gd name="connsiteX3" fmla="*/ 862037 w 9103557"/>
              <a:gd name="connsiteY3" fmla="*/ 5172119 h 5172119"/>
              <a:gd name="connsiteX4" fmla="*/ 0 w 9103557"/>
              <a:gd name="connsiteY4" fmla="*/ 4310082 h 5172119"/>
              <a:gd name="connsiteX5" fmla="*/ 0 w 9103557"/>
              <a:gd name="connsiteY5" fmla="*/ 862037 h 5172119"/>
              <a:gd name="connsiteX6" fmla="*/ 862037 w 9103557"/>
              <a:gd name="connsiteY6" fmla="*/ 0 h 517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557" h="5172119">
                <a:moveTo>
                  <a:pt x="862037" y="0"/>
                </a:moveTo>
                <a:lnTo>
                  <a:pt x="9103557" y="0"/>
                </a:lnTo>
                <a:lnTo>
                  <a:pt x="9103557" y="5172119"/>
                </a:lnTo>
                <a:lnTo>
                  <a:pt x="862037" y="5172119"/>
                </a:lnTo>
                <a:cubicBezTo>
                  <a:pt x="385947" y="5172119"/>
                  <a:pt x="0" y="4786172"/>
                  <a:pt x="0" y="4310082"/>
                </a:cubicBezTo>
                <a:lnTo>
                  <a:pt x="0" y="862037"/>
                </a:lnTo>
                <a:cubicBezTo>
                  <a:pt x="0" y="385947"/>
                  <a:pt x="385947" y="0"/>
                  <a:pt x="862037" y="0"/>
                </a:cubicBezTo>
                <a:close/>
              </a:path>
            </a:pathLst>
          </a:custGeom>
          <a:solidFill>
            <a:schemeClr val="tx1"/>
          </a:solidFill>
          <a:ln>
            <a:noFill/>
          </a:ln>
        </p:spPr>
        <p:txBody>
          <a:bodyPr vert="horz" wrap="square" lIns="121920" tIns="60960" rIns="121920" bIns="60960" numCol="1" rtlCol="0" anchor="t" anchorCtr="0" compatLnSpc="1">
            <a:prstTxWarp prst="textNoShape">
              <a:avLst/>
            </a:prstTxWarp>
          </a:bodyPr>
          <a:lstStyle/>
          <a:p>
            <a:pPr algn="ctr"/>
            <a:endParaRPr lang="ko-KR" altLang="en-US" sz="4267"/>
          </a:p>
        </p:txBody>
      </p:sp>
      <p:cxnSp>
        <p:nvCxnSpPr>
          <p:cNvPr id="28" name="직선 연결선 8">
            <a:extLst>
              <a:ext uri="{FF2B5EF4-FFF2-40B4-BE49-F238E27FC236}">
                <a16:creationId xmlns:a16="http://schemas.microsoft.com/office/drawing/2014/main" id="{B57863DC-C940-F946-A621-061005A661FE}"/>
              </a:ext>
            </a:extLst>
          </p:cNvPr>
          <p:cNvCxnSpPr/>
          <p:nvPr userDrawn="1"/>
        </p:nvCxnSpPr>
        <p:spPr>
          <a:xfrm>
            <a:off x="8362705" y="2233370"/>
            <a:ext cx="0" cy="5320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그림 개체 틀 8"/>
          <p:cNvSpPr>
            <a:spLocks noGrp="1"/>
          </p:cNvSpPr>
          <p:nvPr>
            <p:ph type="pic" sz="quarter" idx="15"/>
          </p:nvPr>
        </p:nvSpPr>
        <p:spPr>
          <a:xfrm>
            <a:off x="4846602" y="2301284"/>
            <a:ext cx="2802359" cy="2800605"/>
          </a:xfrm>
          <a:prstGeom prst="ellipse">
            <a:avLst/>
          </a:prstGeom>
        </p:spPr>
        <p:txBody>
          <a:bodyPr/>
          <a:lstStyle/>
          <a:p>
            <a:endParaRPr lang="ko-KR" altLang="en-US"/>
          </a:p>
        </p:txBody>
      </p:sp>
      <p:sp>
        <p:nvSpPr>
          <p:cNvPr id="14" name="그림 개체 틀 8"/>
          <p:cNvSpPr>
            <a:spLocks noGrp="1"/>
          </p:cNvSpPr>
          <p:nvPr>
            <p:ph type="pic" sz="quarter" idx="16"/>
          </p:nvPr>
        </p:nvSpPr>
        <p:spPr>
          <a:xfrm>
            <a:off x="8954107" y="2301284"/>
            <a:ext cx="2802359" cy="2800605"/>
          </a:xfrm>
          <a:prstGeom prst="ellipse">
            <a:avLst/>
          </a:prstGeom>
        </p:spPr>
        <p:txBody>
          <a:bodyPr/>
          <a:lstStyle/>
          <a:p>
            <a:endParaRPr lang="ko-KR" altLang="en-US"/>
          </a:p>
        </p:txBody>
      </p:sp>
      <p:sp>
        <p:nvSpPr>
          <p:cNvPr id="15" name="그림 개체 틀 8"/>
          <p:cNvSpPr>
            <a:spLocks noGrp="1"/>
          </p:cNvSpPr>
          <p:nvPr>
            <p:ph type="pic" sz="quarter" idx="17"/>
          </p:nvPr>
        </p:nvSpPr>
        <p:spPr>
          <a:xfrm>
            <a:off x="13053806" y="2301284"/>
            <a:ext cx="2802359" cy="2800605"/>
          </a:xfrm>
          <a:prstGeom prst="ellipse">
            <a:avLst/>
          </a:prstGeom>
        </p:spPr>
        <p:txBody>
          <a:bodyPr/>
          <a:lstStyle/>
          <a:p>
            <a:endParaRPr lang="ko-KR" altLang="en-US"/>
          </a:p>
        </p:txBody>
      </p:sp>
      <p:sp>
        <p:nvSpPr>
          <p:cNvPr id="7" name="Title 6">
            <a:extLst>
              <a:ext uri="{FF2B5EF4-FFF2-40B4-BE49-F238E27FC236}">
                <a16:creationId xmlns:a16="http://schemas.microsoft.com/office/drawing/2014/main" id="{A3BBE797-7784-D741-9261-70803E6E0E85}"/>
              </a:ext>
            </a:extLst>
          </p:cNvPr>
          <p:cNvSpPr>
            <a:spLocks noGrp="1"/>
          </p:cNvSpPr>
          <p:nvPr>
            <p:ph type="title"/>
          </p:nvPr>
        </p:nvSpPr>
        <p:spPr>
          <a:xfrm>
            <a:off x="477879" y="1471186"/>
            <a:ext cx="3320283" cy="2869167"/>
          </a:xfrm>
        </p:spPr>
        <p:txBody>
          <a:bodyPr anchor="b">
            <a:normAutofit/>
          </a:bodyPr>
          <a:lstStyle>
            <a:lvl1pPr>
              <a:defRPr sz="4800" b="1" cap="all" baseline="0">
                <a:solidFill>
                  <a:schemeClr val="tx1"/>
                </a:solidFill>
                <a:latin typeface="+mn-lt"/>
              </a:defRPr>
            </a:lvl1pPr>
          </a:lstStyle>
          <a:p>
            <a:r>
              <a:rPr lang="en-GB"/>
              <a:t>Click to edit Master title style</a:t>
            </a:r>
            <a:endParaRPr lang="en-GR"/>
          </a:p>
        </p:txBody>
      </p:sp>
      <p:sp>
        <p:nvSpPr>
          <p:cNvPr id="33" name="Text Placeholder 32">
            <a:extLst>
              <a:ext uri="{FF2B5EF4-FFF2-40B4-BE49-F238E27FC236}">
                <a16:creationId xmlns:a16="http://schemas.microsoft.com/office/drawing/2014/main" id="{02615421-31E3-D445-854E-302773A7CFB5}"/>
              </a:ext>
            </a:extLst>
          </p:cNvPr>
          <p:cNvSpPr>
            <a:spLocks noGrp="1"/>
          </p:cNvSpPr>
          <p:nvPr>
            <p:ph type="body" sz="quarter" idx="18"/>
          </p:nvPr>
        </p:nvSpPr>
        <p:spPr>
          <a:xfrm>
            <a:off x="477878" y="4572000"/>
            <a:ext cx="3342705" cy="3361267"/>
          </a:xfrm>
        </p:spPr>
        <p:txBody>
          <a:bodyPr>
            <a:normAutofit/>
          </a:bodyPr>
          <a:lstStyle>
            <a:lvl1pPr marL="0" indent="0">
              <a:buNone/>
              <a:defRPr sz="2400">
                <a:solidFill>
                  <a:schemeClr val="tx1"/>
                </a:solidFill>
                <a:latin typeface="+mj-lt"/>
              </a:defRPr>
            </a:lvl1pPr>
            <a:lvl2pPr marL="609585" indent="0">
              <a:buNone/>
              <a:defRPr sz="2133">
                <a:solidFill>
                  <a:schemeClr val="bg1"/>
                </a:solidFill>
              </a:defRPr>
            </a:lvl2pPr>
            <a:lvl3pPr marL="1219170" indent="0">
              <a:buNone/>
              <a:defRPr sz="1867">
                <a:solidFill>
                  <a:schemeClr val="bg1"/>
                </a:solidFill>
              </a:defRPr>
            </a:lvl3pPr>
            <a:lvl4pPr marL="1828754" indent="0">
              <a:buNone/>
              <a:defRPr sz="1600">
                <a:solidFill>
                  <a:schemeClr val="bg1"/>
                </a:solidFill>
              </a:defRPr>
            </a:lvl4pPr>
            <a:lvl5pPr marL="2438339" indent="0">
              <a:buNone/>
              <a:defRPr sz="1600">
                <a:solidFill>
                  <a:schemeClr val="bg1"/>
                </a:solidFill>
              </a:defRPr>
            </a:lvl5pPr>
          </a:lstStyle>
          <a:p>
            <a:pPr lvl="0"/>
            <a:r>
              <a:rPr lang="en-GB" dirty="0"/>
              <a:t>Click to edit Master text styles</a:t>
            </a:r>
          </a:p>
        </p:txBody>
      </p:sp>
      <p:sp>
        <p:nvSpPr>
          <p:cNvPr id="36" name="슬라이드 번호 개체 틀 12">
            <a:extLst>
              <a:ext uri="{FF2B5EF4-FFF2-40B4-BE49-F238E27FC236}">
                <a16:creationId xmlns:a16="http://schemas.microsoft.com/office/drawing/2014/main" id="{449DCE1B-8EE1-2F48-AECA-53FE116EF532}"/>
              </a:ext>
            </a:extLst>
          </p:cNvPr>
          <p:cNvSpPr>
            <a:spLocks noGrp="1"/>
          </p:cNvSpPr>
          <p:nvPr>
            <p:ph type="sldNum" sz="quarter" idx="20"/>
          </p:nvPr>
        </p:nvSpPr>
        <p:spPr>
          <a:xfrm>
            <a:off x="7864000" y="-9620"/>
            <a:ext cx="528000" cy="10464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867" b="1">
                <a:solidFill>
                  <a:schemeClr val="bg1"/>
                </a:solidFill>
                <a:latin typeface="+mj-lt"/>
              </a:defRPr>
            </a:lvl1pPr>
          </a:lstStyle>
          <a:p>
            <a:fld id="{BB5D696C-7C4B-4748-AD7A-B30C297BC295}" type="slidenum">
              <a:rPr lang="ko-KR" altLang="en-US" smtClean="0"/>
              <a:pPr/>
              <a:t>‹#›</a:t>
            </a:fld>
            <a:endParaRPr lang="ko-KR" altLang="en-US"/>
          </a:p>
        </p:txBody>
      </p:sp>
      <p:sp>
        <p:nvSpPr>
          <p:cNvPr id="37" name="Footer Placeholder 1">
            <a:extLst>
              <a:ext uri="{FF2B5EF4-FFF2-40B4-BE49-F238E27FC236}">
                <a16:creationId xmlns:a16="http://schemas.microsoft.com/office/drawing/2014/main" id="{E0115A98-F4A8-4B4E-A5B6-7C07494BB825}"/>
              </a:ext>
            </a:extLst>
          </p:cNvPr>
          <p:cNvSpPr>
            <a:spLocks noGrp="1"/>
          </p:cNvSpPr>
          <p:nvPr>
            <p:ph type="ftr" sz="quarter" idx="21"/>
          </p:nvPr>
        </p:nvSpPr>
        <p:spPr>
          <a:xfrm>
            <a:off x="2814853" y="8519873"/>
            <a:ext cx="13117384" cy="486833"/>
          </a:xfrm>
        </p:spPr>
        <p:txBody>
          <a:bodyPr/>
          <a:lstStyle/>
          <a:p>
            <a:r>
              <a:rPr lang="en-GB" altLang="ko-KR"/>
              <a:t>OpenAIRE-CONNECT Community Call #4 - 17 Apr 2023</a:t>
            </a:r>
            <a:endParaRPr lang="ko-KR" altLang="en-US"/>
          </a:p>
        </p:txBody>
      </p:sp>
      <p:sp>
        <p:nvSpPr>
          <p:cNvPr id="39" name="Text Placeholder 38">
            <a:extLst>
              <a:ext uri="{FF2B5EF4-FFF2-40B4-BE49-F238E27FC236}">
                <a16:creationId xmlns:a16="http://schemas.microsoft.com/office/drawing/2014/main" id="{E2668AA3-3302-AB4D-B6B7-3B1ADCCA071D}"/>
              </a:ext>
            </a:extLst>
          </p:cNvPr>
          <p:cNvSpPr>
            <a:spLocks noGrp="1"/>
          </p:cNvSpPr>
          <p:nvPr>
            <p:ph type="body" sz="quarter" idx="22" hasCustomPrompt="1"/>
          </p:nvPr>
        </p:nvSpPr>
        <p:spPr>
          <a:xfrm>
            <a:off x="5283200" y="5344585"/>
            <a:ext cx="1788584" cy="537633"/>
          </a:xfrm>
        </p:spPr>
        <p:txBody>
          <a:bodyPr>
            <a:normAutofit/>
          </a:bodyPr>
          <a:lstStyle>
            <a:lvl1pPr marL="0" indent="0" algn="ctr">
              <a:buNone/>
              <a:defRPr sz="2400" baseline="0">
                <a:solidFill>
                  <a:schemeClr val="bg1"/>
                </a:solidFill>
                <a:latin typeface="+mj-lt"/>
              </a:defRPr>
            </a:lvl1pPr>
          </a:lstStyle>
          <a:p>
            <a:pPr lvl="0"/>
            <a:r>
              <a:rPr lang="en-GB" dirty="0"/>
              <a:t>Text01</a:t>
            </a:r>
          </a:p>
        </p:txBody>
      </p:sp>
      <p:sp>
        <p:nvSpPr>
          <p:cNvPr id="41" name="Text Placeholder 40">
            <a:extLst>
              <a:ext uri="{FF2B5EF4-FFF2-40B4-BE49-F238E27FC236}">
                <a16:creationId xmlns:a16="http://schemas.microsoft.com/office/drawing/2014/main" id="{906A256F-9582-6A4C-9F3F-A281097D35BD}"/>
              </a:ext>
            </a:extLst>
          </p:cNvPr>
          <p:cNvSpPr>
            <a:spLocks noGrp="1"/>
          </p:cNvSpPr>
          <p:nvPr>
            <p:ph type="body" sz="quarter" idx="23"/>
          </p:nvPr>
        </p:nvSpPr>
        <p:spPr>
          <a:xfrm>
            <a:off x="4909312" y="6124913"/>
            <a:ext cx="2646840" cy="1573345"/>
          </a:xfrm>
        </p:spPr>
        <p:txBody>
          <a:bodyPr>
            <a:normAutofit/>
          </a:bodyPr>
          <a:lstStyle>
            <a:lvl1pPr marL="0" indent="0">
              <a:buNone/>
              <a:defRPr sz="1867">
                <a:solidFill>
                  <a:schemeClr val="bg1"/>
                </a:solidFill>
                <a:latin typeface="+mj-lt"/>
              </a:defRPr>
            </a:lvl1pPr>
          </a:lstStyle>
          <a:p>
            <a:pPr lvl="0"/>
            <a:r>
              <a:rPr lang="en-GB" dirty="0"/>
              <a:t>Click to edit</a:t>
            </a:r>
            <a:endParaRPr lang="en-GR" dirty="0"/>
          </a:p>
        </p:txBody>
      </p:sp>
      <p:sp>
        <p:nvSpPr>
          <p:cNvPr id="42" name="Text Placeholder 38">
            <a:extLst>
              <a:ext uri="{FF2B5EF4-FFF2-40B4-BE49-F238E27FC236}">
                <a16:creationId xmlns:a16="http://schemas.microsoft.com/office/drawing/2014/main" id="{AACB43EE-3078-8545-ABB4-B8E957648E84}"/>
              </a:ext>
            </a:extLst>
          </p:cNvPr>
          <p:cNvSpPr>
            <a:spLocks noGrp="1"/>
          </p:cNvSpPr>
          <p:nvPr>
            <p:ph type="body" sz="quarter" idx="24" hasCustomPrompt="1"/>
          </p:nvPr>
        </p:nvSpPr>
        <p:spPr>
          <a:xfrm>
            <a:off x="9384836" y="5344585"/>
            <a:ext cx="1788584" cy="537633"/>
          </a:xfrm>
        </p:spPr>
        <p:txBody>
          <a:bodyPr>
            <a:normAutofit/>
          </a:bodyPr>
          <a:lstStyle>
            <a:lvl1pPr marL="0" indent="0" algn="ctr">
              <a:buNone/>
              <a:defRPr sz="2400" baseline="0">
                <a:solidFill>
                  <a:schemeClr val="bg1"/>
                </a:solidFill>
                <a:latin typeface="+mj-lt"/>
              </a:defRPr>
            </a:lvl1pPr>
          </a:lstStyle>
          <a:p>
            <a:pPr lvl="0"/>
            <a:r>
              <a:rPr lang="en-GB" dirty="0"/>
              <a:t>Text01</a:t>
            </a:r>
          </a:p>
        </p:txBody>
      </p:sp>
      <p:sp>
        <p:nvSpPr>
          <p:cNvPr id="43" name="Text Placeholder 40">
            <a:extLst>
              <a:ext uri="{FF2B5EF4-FFF2-40B4-BE49-F238E27FC236}">
                <a16:creationId xmlns:a16="http://schemas.microsoft.com/office/drawing/2014/main" id="{9B85BC0F-9A67-B544-A8D8-CC36B699740A}"/>
              </a:ext>
            </a:extLst>
          </p:cNvPr>
          <p:cNvSpPr>
            <a:spLocks noGrp="1"/>
          </p:cNvSpPr>
          <p:nvPr>
            <p:ph type="body" sz="quarter" idx="25"/>
          </p:nvPr>
        </p:nvSpPr>
        <p:spPr>
          <a:xfrm>
            <a:off x="9010948" y="6124913"/>
            <a:ext cx="2646840" cy="1573345"/>
          </a:xfrm>
        </p:spPr>
        <p:txBody>
          <a:bodyPr>
            <a:normAutofit/>
          </a:bodyPr>
          <a:lstStyle>
            <a:lvl1pPr marL="0" indent="0">
              <a:buNone/>
              <a:defRPr sz="1867">
                <a:solidFill>
                  <a:schemeClr val="bg1"/>
                </a:solidFill>
                <a:latin typeface="+mj-lt"/>
              </a:defRPr>
            </a:lvl1pPr>
          </a:lstStyle>
          <a:p>
            <a:pPr lvl="0"/>
            <a:r>
              <a:rPr lang="en-GB" dirty="0"/>
              <a:t>Click to edit</a:t>
            </a:r>
            <a:endParaRPr lang="en-GR" dirty="0"/>
          </a:p>
        </p:txBody>
      </p:sp>
      <p:sp>
        <p:nvSpPr>
          <p:cNvPr id="44" name="Text Placeholder 38">
            <a:extLst>
              <a:ext uri="{FF2B5EF4-FFF2-40B4-BE49-F238E27FC236}">
                <a16:creationId xmlns:a16="http://schemas.microsoft.com/office/drawing/2014/main" id="{F837E1AA-8CC0-224E-AFB5-32B878228589}"/>
              </a:ext>
            </a:extLst>
          </p:cNvPr>
          <p:cNvSpPr>
            <a:spLocks noGrp="1"/>
          </p:cNvSpPr>
          <p:nvPr>
            <p:ph type="body" sz="quarter" idx="26" hasCustomPrompt="1"/>
          </p:nvPr>
        </p:nvSpPr>
        <p:spPr>
          <a:xfrm>
            <a:off x="13553263" y="5344585"/>
            <a:ext cx="1788584" cy="537633"/>
          </a:xfrm>
        </p:spPr>
        <p:txBody>
          <a:bodyPr>
            <a:normAutofit/>
          </a:bodyPr>
          <a:lstStyle>
            <a:lvl1pPr marL="0" indent="0" algn="ctr">
              <a:buNone/>
              <a:defRPr sz="2400" baseline="0">
                <a:solidFill>
                  <a:schemeClr val="bg1"/>
                </a:solidFill>
                <a:latin typeface="+mj-lt"/>
              </a:defRPr>
            </a:lvl1pPr>
          </a:lstStyle>
          <a:p>
            <a:pPr lvl="0"/>
            <a:r>
              <a:rPr lang="en-GB" dirty="0"/>
              <a:t>Text01</a:t>
            </a:r>
          </a:p>
        </p:txBody>
      </p:sp>
      <p:sp>
        <p:nvSpPr>
          <p:cNvPr id="45" name="Text Placeholder 40">
            <a:extLst>
              <a:ext uri="{FF2B5EF4-FFF2-40B4-BE49-F238E27FC236}">
                <a16:creationId xmlns:a16="http://schemas.microsoft.com/office/drawing/2014/main" id="{5C55AB3B-54F0-6545-9850-B087EF03081A}"/>
              </a:ext>
            </a:extLst>
          </p:cNvPr>
          <p:cNvSpPr>
            <a:spLocks noGrp="1"/>
          </p:cNvSpPr>
          <p:nvPr>
            <p:ph type="body" sz="quarter" idx="27"/>
          </p:nvPr>
        </p:nvSpPr>
        <p:spPr>
          <a:xfrm>
            <a:off x="13179375" y="6124913"/>
            <a:ext cx="2646840" cy="1573345"/>
          </a:xfrm>
        </p:spPr>
        <p:txBody>
          <a:bodyPr>
            <a:normAutofit/>
          </a:bodyPr>
          <a:lstStyle>
            <a:lvl1pPr marL="0" indent="0">
              <a:buNone/>
              <a:defRPr sz="1867">
                <a:solidFill>
                  <a:schemeClr val="bg1"/>
                </a:solidFill>
                <a:latin typeface="+mj-lt"/>
              </a:defRPr>
            </a:lvl1pPr>
          </a:lstStyle>
          <a:p>
            <a:pPr lvl="0"/>
            <a:r>
              <a:rPr lang="en-GB" dirty="0"/>
              <a:t>Click to edit</a:t>
            </a:r>
            <a:endParaRPr lang="en-GR" dirty="0"/>
          </a:p>
        </p:txBody>
      </p:sp>
      <p:cxnSp>
        <p:nvCxnSpPr>
          <p:cNvPr id="46" name="직선 연결선 8">
            <a:extLst>
              <a:ext uri="{FF2B5EF4-FFF2-40B4-BE49-F238E27FC236}">
                <a16:creationId xmlns:a16="http://schemas.microsoft.com/office/drawing/2014/main" id="{AA3DF89C-F4DA-0542-B70B-9B3854A06476}"/>
              </a:ext>
            </a:extLst>
          </p:cNvPr>
          <p:cNvCxnSpPr/>
          <p:nvPr userDrawn="1"/>
        </p:nvCxnSpPr>
        <p:spPr>
          <a:xfrm>
            <a:off x="12451089" y="2208986"/>
            <a:ext cx="0" cy="5320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F388A5B-52E6-C042-AC92-B3C586FF61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704" y="8473017"/>
            <a:ext cx="1344731" cy="480000"/>
          </a:xfrm>
          <a:prstGeom prst="rect">
            <a:avLst/>
          </a:prstGeom>
        </p:spPr>
      </p:pic>
      <p:pic>
        <p:nvPicPr>
          <p:cNvPr id="20" name="Picture 2">
            <a:extLst>
              <a:ext uri="{FF2B5EF4-FFF2-40B4-BE49-F238E27FC236}">
                <a16:creationId xmlns:a16="http://schemas.microsoft.com/office/drawing/2014/main" id="{69EAEF30-F2BA-3249-A538-3F9FDE7FAFD1}"/>
              </a:ext>
            </a:extLst>
          </p:cNvPr>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041693"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96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34" name="Picture 33"/>
          <p:cNvPicPr>
            <a:picLocks noChangeAspect="1"/>
          </p:cNvPicPr>
          <p:nvPr userDrawn="1"/>
        </p:nvPicPr>
        <p:blipFill rotWithShape="1">
          <a:blip r:embed="rId2" cstate="email">
            <a:extLst>
              <a:ext uri="{28A0092B-C50C-407E-A947-70E740481C1C}">
                <a14:useLocalDpi xmlns:a14="http://schemas.microsoft.com/office/drawing/2010/main"/>
              </a:ext>
            </a:extLst>
          </a:blip>
          <a:srcRect b="-18506"/>
          <a:stretch/>
        </p:blipFill>
        <p:spPr>
          <a:xfrm>
            <a:off x="0" y="0"/>
            <a:ext cx="16256000" cy="10837333"/>
          </a:xfrm>
          <a:prstGeom prst="rect">
            <a:avLst/>
          </a:prstGeom>
        </p:spPr>
      </p:pic>
      <p:sp>
        <p:nvSpPr>
          <p:cNvPr id="28" name="Rectangle 27">
            <a:extLst>
              <a:ext uri="{FF2B5EF4-FFF2-40B4-BE49-F238E27FC236}">
                <a16:creationId xmlns:a16="http://schemas.microsoft.com/office/drawing/2014/main" id="{C09B4F91-4EA6-9F46-AAD6-38748AD0D3BB}"/>
              </a:ext>
            </a:extLst>
          </p:cNvPr>
          <p:cNvSpPr/>
          <p:nvPr userDrawn="1"/>
        </p:nvSpPr>
        <p:spPr>
          <a:xfrm>
            <a:off x="0" y="-56436"/>
            <a:ext cx="16302583" cy="8105895"/>
          </a:xfrm>
          <a:prstGeom prst="rect">
            <a:avLst/>
          </a:prstGeom>
          <a:gradFill flip="none" rotWithShape="1">
            <a:gsLst>
              <a:gs pos="3000">
                <a:srgbClr val="3700FF"/>
              </a:gs>
              <a:gs pos="100000">
                <a:srgbClr val="CB00FF">
                  <a:alpha val="20000"/>
                </a:srgb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83763"/>
            <a:ext cx="6593411" cy="376237"/>
          </a:xfrm>
        </p:spPr>
        <p:txBody>
          <a:bodyPr>
            <a:normAutofit/>
          </a:bodyPr>
          <a:lstStyle>
            <a:lvl1pPr algn="ctr">
              <a:defRPr sz="1400" b="0" i="0" spc="0">
                <a:solidFill>
                  <a:schemeClr val="bg2">
                    <a:lumMod val="50000"/>
                  </a:schemeClr>
                </a:solidFill>
                <a:latin typeface="+mn-lt"/>
                <a:ea typeface="Helvetica" charset="0"/>
                <a:cs typeface="Helvetica" charset="0"/>
              </a:defRPr>
            </a:lvl1pPr>
          </a:lstStyle>
          <a:p>
            <a:r>
              <a:rPr lang="en-US"/>
              <a:t>OpenAIRE-CONNECT Community Call #4 - 17 Apr 2023</a:t>
            </a:r>
            <a:endParaRPr lang="en-US" dirty="0"/>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16200000" flipV="1">
            <a:off x="500297" y="5636944"/>
            <a:ext cx="1933731" cy="2934324"/>
          </a:xfrm>
          <a:prstGeom prst="rect">
            <a:avLst/>
          </a:prstGeom>
        </p:spPr>
      </p:pic>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pic>
        <p:nvPicPr>
          <p:cNvPr id="19" name="Picture 18">
            <a:extLst>
              <a:ext uri="{FF2B5EF4-FFF2-40B4-BE49-F238E27FC236}">
                <a16:creationId xmlns:a16="http://schemas.microsoft.com/office/drawing/2014/main" id="{E4A019B7-B7D7-9D45-AB0C-2EEA7F75EF4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4478306D-F4D6-9249-8FFB-590047BECA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
        <p:nvSpPr>
          <p:cNvPr id="3" name="Slide Number Placeholder 2">
            <a:extLst>
              <a:ext uri="{FF2B5EF4-FFF2-40B4-BE49-F238E27FC236}">
                <a16:creationId xmlns:a16="http://schemas.microsoft.com/office/drawing/2014/main" id="{398C9DA0-687A-E847-B569-5CC4239E9743}"/>
              </a:ext>
            </a:extLst>
          </p:cNvPr>
          <p:cNvSpPr>
            <a:spLocks noGrp="1"/>
          </p:cNvSpPr>
          <p:nvPr>
            <p:ph type="sldNum" sz="quarter" idx="19"/>
          </p:nvPr>
        </p:nvSpPr>
        <p:spPr/>
        <p:txBody>
          <a:bodyPr/>
          <a:lstStyle/>
          <a:p>
            <a:fld id="{CA77D4BE-F539-D04A-8CB9-4B543B2D7FFD}" type="slidenum">
              <a:rPr lang="en-GB" smtClean="0"/>
              <a:pPr/>
              <a:t>‹#›</a:t>
            </a:fld>
            <a:endParaRPr lang="en-GB" dirty="0"/>
          </a:p>
        </p:txBody>
      </p:sp>
    </p:spTree>
    <p:extLst>
      <p:ext uri="{BB962C8B-B14F-4D97-AF65-F5344CB8AC3E}">
        <p14:creationId xmlns:p14="http://schemas.microsoft.com/office/powerpoint/2010/main" val="880434413"/>
      </p:ext>
    </p:extLst>
  </p:cSld>
  <p:clrMapOvr>
    <a:masterClrMapping/>
  </p:clrMapOvr>
  <p:transition spd="med"/>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_image_plu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D92268-3EE3-164E-98A0-006F6F9416BF}"/>
              </a:ext>
            </a:extLst>
          </p:cNvPr>
          <p:cNvSpPr>
            <a:spLocks noGrp="1"/>
          </p:cNvSpPr>
          <p:nvPr>
            <p:ph type="ftr" sz="quarter" idx="16"/>
          </p:nvPr>
        </p:nvSpPr>
        <p:spPr>
          <a:xfrm>
            <a:off x="2930209" y="8475134"/>
            <a:ext cx="12117575" cy="477884"/>
          </a:xfrm>
        </p:spPr>
        <p:txBody>
          <a:bodyPr/>
          <a:lstStyle/>
          <a:p>
            <a:r>
              <a:rPr lang="en-GB" altLang="ko-KR"/>
              <a:t>OpenAIRE-CONNECT Community Call #4 - 17 Apr 2023</a:t>
            </a:r>
            <a:endParaRPr lang="ko-KR" altLang="en-US"/>
          </a:p>
        </p:txBody>
      </p:sp>
      <p:sp>
        <p:nvSpPr>
          <p:cNvPr id="54" name="Freeform 53">
            <a:extLst>
              <a:ext uri="{FF2B5EF4-FFF2-40B4-BE49-F238E27FC236}">
                <a16:creationId xmlns:a16="http://schemas.microsoft.com/office/drawing/2014/main" id="{7A9A3D65-F279-8E44-9C94-E2755D04E7DF}"/>
              </a:ext>
            </a:extLst>
          </p:cNvPr>
          <p:cNvSpPr/>
          <p:nvPr userDrawn="1"/>
        </p:nvSpPr>
        <p:spPr bwMode="auto">
          <a:xfrm>
            <a:off x="9595584" y="1763521"/>
            <a:ext cx="5452200" cy="545220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accent5"/>
          </a:solidFill>
          <a:ln>
            <a:noFill/>
          </a:ln>
        </p:spPr>
        <p:txBody>
          <a:bodyPr vert="horz" wrap="square" lIns="121920" tIns="60960" rIns="121920" bIns="60960" numCol="1" rtlCol="0" anchor="t" anchorCtr="0" compatLnSpc="1">
            <a:prstTxWarp prst="textNoShape">
              <a:avLst/>
            </a:prstTxWarp>
            <a:noAutofit/>
          </a:bodyPr>
          <a:lstStyle/>
          <a:p>
            <a:pPr algn="ctr"/>
            <a:endParaRPr lang="ko-KR" altLang="en-US" sz="4267"/>
          </a:p>
        </p:txBody>
      </p:sp>
      <p:sp>
        <p:nvSpPr>
          <p:cNvPr id="12" name="슬라이드 번호 개체 틀 12">
            <a:extLst>
              <a:ext uri="{FF2B5EF4-FFF2-40B4-BE49-F238E27FC236}">
                <a16:creationId xmlns:a16="http://schemas.microsoft.com/office/drawing/2014/main" id="{6B112C95-A11D-AD4D-A7B2-9E6804B858B0}"/>
              </a:ext>
            </a:extLst>
          </p:cNvPr>
          <p:cNvSpPr txBox="1">
            <a:spLocks/>
          </p:cNvSpPr>
          <p:nvPr userDrawn="1"/>
        </p:nvSpPr>
        <p:spPr>
          <a:xfrm>
            <a:off x="7864000" y="-9620"/>
            <a:ext cx="528000" cy="10464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867" smtClean="0"/>
              <a:pPr/>
              <a:t>‹#›</a:t>
            </a:fld>
            <a:endParaRPr lang="ko-KR" altLang="en-US" sz="1867"/>
          </a:p>
        </p:txBody>
      </p:sp>
      <p:sp>
        <p:nvSpPr>
          <p:cNvPr id="45" name="타원 14">
            <a:extLst>
              <a:ext uri="{FF2B5EF4-FFF2-40B4-BE49-F238E27FC236}">
                <a16:creationId xmlns:a16="http://schemas.microsoft.com/office/drawing/2014/main" id="{E9DBAEA5-86D3-1C48-A23F-DFEC2033F2D5}"/>
              </a:ext>
            </a:extLst>
          </p:cNvPr>
          <p:cNvSpPr/>
          <p:nvPr userDrawn="1"/>
        </p:nvSpPr>
        <p:spPr bwMode="auto">
          <a:xfrm>
            <a:off x="6953986" y="2550644"/>
            <a:ext cx="4180125" cy="4180125"/>
          </a:xfrm>
          <a:prstGeom prst="ellipse">
            <a:avLst/>
          </a:prstGeom>
          <a:solidFill>
            <a:schemeClr val="accent5"/>
          </a:solidFill>
          <a:ln>
            <a:noFill/>
          </a:ln>
        </p:spPr>
        <p:txBody>
          <a:bodyPr vert="horz" wrap="square" lIns="121920" tIns="60960" rIns="121920" bIns="60960" numCol="1" rtlCol="0" anchor="t" anchorCtr="0" compatLnSpc="1">
            <a:prstTxWarp prst="textNoShape">
              <a:avLst/>
            </a:prstTxWarp>
          </a:bodyPr>
          <a:lstStyle/>
          <a:p>
            <a:pPr algn="ctr"/>
            <a:endParaRPr lang="ko-KR" altLang="en-US" sz="4267"/>
          </a:p>
        </p:txBody>
      </p:sp>
      <p:sp>
        <p:nvSpPr>
          <p:cNvPr id="55" name="Picture Placeholder 54">
            <a:extLst>
              <a:ext uri="{FF2B5EF4-FFF2-40B4-BE49-F238E27FC236}">
                <a16:creationId xmlns:a16="http://schemas.microsoft.com/office/drawing/2014/main" id="{1DF56E54-7992-824D-82AE-B2C8728E3F9F}"/>
              </a:ext>
            </a:extLst>
          </p:cNvPr>
          <p:cNvSpPr>
            <a:spLocks noGrp="1"/>
          </p:cNvSpPr>
          <p:nvPr>
            <p:ph type="pic" sz="quarter" idx="15"/>
          </p:nvPr>
        </p:nvSpPr>
        <p:spPr>
          <a:xfrm>
            <a:off x="9678162" y="1551517"/>
            <a:ext cx="4778861" cy="5871635"/>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a16="http://schemas.microsoft.com/office/drawing/2014/main" id="{FEAD2713-7763-5644-AEE3-845EC7679284}"/>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7874749" y="3637438"/>
            <a:ext cx="2233215" cy="2202197"/>
          </a:xfrm>
          <a:prstGeom prst="rect">
            <a:avLst/>
          </a:prstGeom>
        </p:spPr>
      </p:pic>
      <p:sp>
        <p:nvSpPr>
          <p:cNvPr id="60" name="Title 59">
            <a:extLst>
              <a:ext uri="{FF2B5EF4-FFF2-40B4-BE49-F238E27FC236}">
                <a16:creationId xmlns:a16="http://schemas.microsoft.com/office/drawing/2014/main" id="{27BD7337-7BE8-074C-B6EC-BB8824CA14CA}"/>
              </a:ext>
            </a:extLst>
          </p:cNvPr>
          <p:cNvSpPr>
            <a:spLocks noGrp="1"/>
          </p:cNvSpPr>
          <p:nvPr>
            <p:ph type="title"/>
          </p:nvPr>
        </p:nvSpPr>
        <p:spPr>
          <a:xfrm>
            <a:off x="880705" y="1551518"/>
            <a:ext cx="5336032" cy="1767417"/>
          </a:xfrm>
        </p:spPr>
        <p:txBody>
          <a:bodyPr>
            <a:noAutofit/>
          </a:bodyPr>
          <a:lstStyle>
            <a:lvl1pPr>
              <a:defRPr sz="4800" b="1" cap="all" spc="200" baseline="0">
                <a:latin typeface="+mn-lt"/>
              </a:defRPr>
            </a:lvl1pPr>
          </a:lstStyle>
          <a:p>
            <a:r>
              <a:rPr lang="en-GB" dirty="0"/>
              <a:t>Click to edit Master title style</a:t>
            </a:r>
            <a:endParaRPr lang="en-GR" dirty="0"/>
          </a:p>
        </p:txBody>
      </p:sp>
      <p:sp>
        <p:nvSpPr>
          <p:cNvPr id="62" name="Text Placeholder 61">
            <a:extLst>
              <a:ext uri="{FF2B5EF4-FFF2-40B4-BE49-F238E27FC236}">
                <a16:creationId xmlns:a16="http://schemas.microsoft.com/office/drawing/2014/main" id="{C5C34163-695A-0B41-96A3-10D3EE42A0FB}"/>
              </a:ext>
            </a:extLst>
          </p:cNvPr>
          <p:cNvSpPr>
            <a:spLocks noGrp="1"/>
          </p:cNvSpPr>
          <p:nvPr>
            <p:ph type="body" sz="quarter" idx="17"/>
          </p:nvPr>
        </p:nvSpPr>
        <p:spPr>
          <a:xfrm>
            <a:off x="880706" y="3637437"/>
            <a:ext cx="5384861" cy="4523075"/>
          </a:xfrm>
        </p:spPr>
        <p:txBody>
          <a:bodyPr/>
          <a:lstStyle>
            <a:lvl1pPr marL="0" indent="0">
              <a:buNone/>
              <a:defRPr>
                <a:latin typeface="+mj-lt"/>
              </a:defRPr>
            </a:lvl1pPr>
          </a:lstStyle>
          <a:p>
            <a:pPr lvl="0"/>
            <a:r>
              <a:rPr lang="en-GB" dirty="0"/>
              <a:t>Click to edit Master text styles</a:t>
            </a:r>
          </a:p>
        </p:txBody>
      </p:sp>
      <p:pic>
        <p:nvPicPr>
          <p:cNvPr id="11" name="Picture 10">
            <a:extLst>
              <a:ext uri="{FF2B5EF4-FFF2-40B4-BE49-F238E27FC236}">
                <a16:creationId xmlns:a16="http://schemas.microsoft.com/office/drawing/2014/main" id="{0789717D-A960-6944-8C34-130377D4BB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704" y="8473017"/>
            <a:ext cx="1344731" cy="480000"/>
          </a:xfrm>
          <a:prstGeom prst="rect">
            <a:avLst/>
          </a:prstGeom>
        </p:spPr>
      </p:pic>
      <p:pic>
        <p:nvPicPr>
          <p:cNvPr id="14" name="Picture 2">
            <a:extLst>
              <a:ext uri="{FF2B5EF4-FFF2-40B4-BE49-F238E27FC236}">
                <a16:creationId xmlns:a16="http://schemas.microsoft.com/office/drawing/2014/main" id="{D545E5B2-F713-3D48-9167-594DC052AA2A}"/>
              </a:ext>
            </a:extLst>
          </p:cNvPr>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041693"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3450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1_사용자 지정 레이아웃">
    <p:bg>
      <p:bgRef idx="1003">
        <a:schemeClr val="bg2"/>
      </p:bgRef>
    </p:bg>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5415827" y="2180379"/>
            <a:ext cx="5511800" cy="5511800"/>
          </a:xfrm>
          <a:prstGeom prst="donut">
            <a:avLst/>
          </a:prstGeom>
        </p:spPr>
        <p:txBody>
          <a:bodyPr/>
          <a:lstStyle>
            <a:lvl1pPr>
              <a:defRPr>
                <a:latin typeface="+mj-lt"/>
              </a:defRPr>
            </a:lvl1pPr>
          </a:lstStyle>
          <a:p>
            <a:endParaRPr lang="ko-KR" altLang="en-US"/>
          </a:p>
        </p:txBody>
      </p:sp>
      <p:sp>
        <p:nvSpPr>
          <p:cNvPr id="2" name="Footer Placeholder 1">
            <a:extLst>
              <a:ext uri="{FF2B5EF4-FFF2-40B4-BE49-F238E27FC236}">
                <a16:creationId xmlns:a16="http://schemas.microsoft.com/office/drawing/2014/main" id="{3E3AEA3A-F3DB-FF43-84C6-D897D7A5F767}"/>
              </a:ext>
            </a:extLst>
          </p:cNvPr>
          <p:cNvSpPr>
            <a:spLocks noGrp="1"/>
          </p:cNvSpPr>
          <p:nvPr>
            <p:ph type="ftr" sz="quarter" idx="14"/>
          </p:nvPr>
        </p:nvSpPr>
        <p:spPr>
          <a:xfrm>
            <a:off x="1798072" y="8521436"/>
            <a:ext cx="13117384" cy="486833"/>
          </a:xfrm>
        </p:spPr>
        <p:txBody>
          <a:bodyPr/>
          <a:lstStyle/>
          <a:p>
            <a:r>
              <a:rPr lang="en-GB" altLang="ko-KR"/>
              <a:t>OpenAIRE-CONNECT Community Call #4 - 17 Apr 2023</a:t>
            </a:r>
            <a:endParaRPr lang="ko-KR" altLang="en-US"/>
          </a:p>
        </p:txBody>
      </p:sp>
      <p:sp>
        <p:nvSpPr>
          <p:cNvPr id="9" name="슬라이드 번호 개체 틀 12">
            <a:extLst>
              <a:ext uri="{FF2B5EF4-FFF2-40B4-BE49-F238E27FC236}">
                <a16:creationId xmlns:a16="http://schemas.microsoft.com/office/drawing/2014/main" id="{36307A0B-66EC-F54F-942E-0CFFAA931457}"/>
              </a:ext>
            </a:extLst>
          </p:cNvPr>
          <p:cNvSpPr txBox="1">
            <a:spLocks/>
          </p:cNvSpPr>
          <p:nvPr userDrawn="1"/>
        </p:nvSpPr>
        <p:spPr>
          <a:xfrm>
            <a:off x="7864000" y="-9620"/>
            <a:ext cx="528000" cy="1046400"/>
          </a:xfrm>
          <a:prstGeom prst="rect">
            <a:avLst/>
          </a:prstGeom>
          <a:solidFill>
            <a:schemeClr val="tx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867" smtClean="0">
                <a:latin typeface="+mj-lt"/>
              </a:rPr>
              <a:pPr/>
              <a:t>‹#›</a:t>
            </a:fld>
            <a:endParaRPr lang="ko-KR" altLang="en-US" sz="1867">
              <a:latin typeface="+mj-lt"/>
            </a:endParaRPr>
          </a:p>
        </p:txBody>
      </p:sp>
      <p:pic>
        <p:nvPicPr>
          <p:cNvPr id="11" name="Picture 10" descr="A picture containing text, clipart&#10;&#10;Description automatically generated">
            <a:extLst>
              <a:ext uri="{FF2B5EF4-FFF2-40B4-BE49-F238E27FC236}">
                <a16:creationId xmlns:a16="http://schemas.microsoft.com/office/drawing/2014/main" id="{8D90C908-5F14-8144-90C4-7F7FE8E178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3763" y="8479851"/>
            <a:ext cx="1348965" cy="480000"/>
          </a:xfrm>
          <a:prstGeom prst="rect">
            <a:avLst/>
          </a:prstGeom>
        </p:spPr>
      </p:pic>
      <p:sp>
        <p:nvSpPr>
          <p:cNvPr id="7" name="Title 6">
            <a:extLst>
              <a:ext uri="{FF2B5EF4-FFF2-40B4-BE49-F238E27FC236}">
                <a16:creationId xmlns:a16="http://schemas.microsoft.com/office/drawing/2014/main" id="{51684EB7-EB81-E647-83BB-9C8CC5E740C4}"/>
              </a:ext>
            </a:extLst>
          </p:cNvPr>
          <p:cNvSpPr>
            <a:spLocks noGrp="1"/>
          </p:cNvSpPr>
          <p:nvPr>
            <p:ph type="title" hasCustomPrompt="1"/>
          </p:nvPr>
        </p:nvSpPr>
        <p:spPr>
          <a:xfrm>
            <a:off x="3688465" y="3928372"/>
            <a:ext cx="8966523" cy="1767417"/>
          </a:xfrm>
        </p:spPr>
        <p:txBody>
          <a:bodyPr>
            <a:normAutofit/>
          </a:bodyPr>
          <a:lstStyle>
            <a:lvl1pPr algn="dist">
              <a:defRPr sz="8000" b="0" cap="all" spc="1867" baseline="0">
                <a:solidFill>
                  <a:schemeClr val="tx1"/>
                </a:solidFill>
              </a:defRPr>
            </a:lvl1pPr>
          </a:lstStyle>
          <a:p>
            <a:r>
              <a:rPr lang="en-GB" dirty="0"/>
              <a:t>Title</a:t>
            </a:r>
            <a:endParaRPr lang="en-GR" dirty="0"/>
          </a:p>
        </p:txBody>
      </p:sp>
      <p:sp>
        <p:nvSpPr>
          <p:cNvPr id="12" name="Text Placeholder 18">
            <a:extLst>
              <a:ext uri="{FF2B5EF4-FFF2-40B4-BE49-F238E27FC236}">
                <a16:creationId xmlns:a16="http://schemas.microsoft.com/office/drawing/2014/main" id="{677BF99B-DA91-8E4A-8FF3-F98F16E251DA}"/>
              </a:ext>
            </a:extLst>
          </p:cNvPr>
          <p:cNvSpPr>
            <a:spLocks noGrp="1"/>
          </p:cNvSpPr>
          <p:nvPr>
            <p:ph type="body" sz="quarter" idx="19"/>
          </p:nvPr>
        </p:nvSpPr>
        <p:spPr>
          <a:xfrm>
            <a:off x="1928457" y="2125962"/>
            <a:ext cx="3441700" cy="2022596"/>
          </a:xfrm>
        </p:spPr>
        <p:txBody>
          <a:bodyPr>
            <a:normAutofit/>
          </a:bodyPr>
          <a:lstStyle>
            <a:lvl1pPr marL="0" indent="0" algn="l">
              <a:buNone/>
              <a:defRPr sz="2133">
                <a:solidFill>
                  <a:schemeClr val="tx2">
                    <a:lumMod val="20000"/>
                    <a:lumOff val="80000"/>
                  </a:schemeClr>
                </a:solidFill>
              </a:defRPr>
            </a:lvl1pPr>
          </a:lstStyle>
          <a:p>
            <a:pPr lvl="0"/>
            <a:r>
              <a:rPr lang="en-GB" dirty="0"/>
              <a:t>Click to edit Master text styles</a:t>
            </a:r>
          </a:p>
        </p:txBody>
      </p:sp>
      <p:sp>
        <p:nvSpPr>
          <p:cNvPr id="13" name="Text Placeholder 33">
            <a:extLst>
              <a:ext uri="{FF2B5EF4-FFF2-40B4-BE49-F238E27FC236}">
                <a16:creationId xmlns:a16="http://schemas.microsoft.com/office/drawing/2014/main" id="{D28B912E-6151-574A-A77C-55D8C441D508}"/>
              </a:ext>
            </a:extLst>
          </p:cNvPr>
          <p:cNvSpPr>
            <a:spLocks noGrp="1"/>
          </p:cNvSpPr>
          <p:nvPr>
            <p:ph type="body" sz="quarter" idx="21" hasCustomPrompt="1"/>
          </p:nvPr>
        </p:nvSpPr>
        <p:spPr>
          <a:xfrm>
            <a:off x="1960207" y="1350324"/>
            <a:ext cx="3456516" cy="575733"/>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en-GR" dirty="0"/>
          </a:p>
        </p:txBody>
      </p:sp>
      <p:sp>
        <p:nvSpPr>
          <p:cNvPr id="14" name="Text Placeholder 18">
            <a:extLst>
              <a:ext uri="{FF2B5EF4-FFF2-40B4-BE49-F238E27FC236}">
                <a16:creationId xmlns:a16="http://schemas.microsoft.com/office/drawing/2014/main" id="{BC912BF6-4784-AC49-ABBB-7DE80C0CD77B}"/>
              </a:ext>
            </a:extLst>
          </p:cNvPr>
          <p:cNvSpPr>
            <a:spLocks noGrp="1"/>
          </p:cNvSpPr>
          <p:nvPr>
            <p:ph type="body" sz="quarter" idx="22"/>
          </p:nvPr>
        </p:nvSpPr>
        <p:spPr>
          <a:xfrm>
            <a:off x="11427190" y="2103418"/>
            <a:ext cx="3441700" cy="2022596"/>
          </a:xfrm>
        </p:spPr>
        <p:txBody>
          <a:bodyPr>
            <a:normAutofit/>
          </a:bodyPr>
          <a:lstStyle>
            <a:lvl1pPr marL="0" indent="0" algn="l">
              <a:buNone/>
              <a:defRPr sz="2133">
                <a:solidFill>
                  <a:schemeClr val="tx2">
                    <a:lumMod val="20000"/>
                    <a:lumOff val="80000"/>
                  </a:schemeClr>
                </a:solidFill>
              </a:defRPr>
            </a:lvl1pPr>
          </a:lstStyle>
          <a:p>
            <a:pPr lvl="0"/>
            <a:r>
              <a:rPr lang="en-GB" dirty="0"/>
              <a:t>Click to edit Master text styles</a:t>
            </a:r>
          </a:p>
        </p:txBody>
      </p:sp>
      <p:sp>
        <p:nvSpPr>
          <p:cNvPr id="15" name="Text Placeholder 33">
            <a:extLst>
              <a:ext uri="{FF2B5EF4-FFF2-40B4-BE49-F238E27FC236}">
                <a16:creationId xmlns:a16="http://schemas.microsoft.com/office/drawing/2014/main" id="{67859749-DC45-BC4B-A531-CBEAC069C699}"/>
              </a:ext>
            </a:extLst>
          </p:cNvPr>
          <p:cNvSpPr>
            <a:spLocks noGrp="1"/>
          </p:cNvSpPr>
          <p:nvPr>
            <p:ph type="body" sz="quarter" idx="23" hasCustomPrompt="1"/>
          </p:nvPr>
        </p:nvSpPr>
        <p:spPr>
          <a:xfrm>
            <a:off x="11458941" y="1327780"/>
            <a:ext cx="3456516" cy="575733"/>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en-GR" dirty="0"/>
          </a:p>
        </p:txBody>
      </p:sp>
      <p:sp>
        <p:nvSpPr>
          <p:cNvPr id="16" name="Text Placeholder 18">
            <a:extLst>
              <a:ext uri="{FF2B5EF4-FFF2-40B4-BE49-F238E27FC236}">
                <a16:creationId xmlns:a16="http://schemas.microsoft.com/office/drawing/2014/main" id="{73925DEB-ABA5-0843-A553-7AFDFE8981FE}"/>
              </a:ext>
            </a:extLst>
          </p:cNvPr>
          <p:cNvSpPr>
            <a:spLocks noGrp="1"/>
          </p:cNvSpPr>
          <p:nvPr>
            <p:ph type="body" sz="quarter" idx="24"/>
          </p:nvPr>
        </p:nvSpPr>
        <p:spPr>
          <a:xfrm>
            <a:off x="1798073" y="6105415"/>
            <a:ext cx="3441700" cy="2022596"/>
          </a:xfrm>
        </p:spPr>
        <p:txBody>
          <a:bodyPr>
            <a:normAutofit/>
          </a:bodyPr>
          <a:lstStyle>
            <a:lvl1pPr marL="0" indent="0" algn="l">
              <a:buNone/>
              <a:defRPr sz="2133">
                <a:solidFill>
                  <a:schemeClr val="tx2">
                    <a:lumMod val="20000"/>
                    <a:lumOff val="80000"/>
                  </a:schemeClr>
                </a:solidFill>
              </a:defRPr>
            </a:lvl1pPr>
          </a:lstStyle>
          <a:p>
            <a:pPr lvl="0"/>
            <a:r>
              <a:rPr lang="en-GB" dirty="0"/>
              <a:t>Click to edit Master text styles</a:t>
            </a:r>
          </a:p>
        </p:txBody>
      </p:sp>
      <p:sp>
        <p:nvSpPr>
          <p:cNvPr id="17" name="Text Placeholder 33">
            <a:extLst>
              <a:ext uri="{FF2B5EF4-FFF2-40B4-BE49-F238E27FC236}">
                <a16:creationId xmlns:a16="http://schemas.microsoft.com/office/drawing/2014/main" id="{9696FBB3-67FD-0043-B01A-09CDB8CD01C4}"/>
              </a:ext>
            </a:extLst>
          </p:cNvPr>
          <p:cNvSpPr>
            <a:spLocks noGrp="1"/>
          </p:cNvSpPr>
          <p:nvPr>
            <p:ph type="body" sz="quarter" idx="25" hasCustomPrompt="1"/>
          </p:nvPr>
        </p:nvSpPr>
        <p:spPr>
          <a:xfrm>
            <a:off x="1829823" y="5329778"/>
            <a:ext cx="3456516" cy="575733"/>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en-GR" dirty="0"/>
          </a:p>
        </p:txBody>
      </p:sp>
      <p:sp>
        <p:nvSpPr>
          <p:cNvPr id="18" name="Text Placeholder 18">
            <a:extLst>
              <a:ext uri="{FF2B5EF4-FFF2-40B4-BE49-F238E27FC236}">
                <a16:creationId xmlns:a16="http://schemas.microsoft.com/office/drawing/2014/main" id="{33618924-F76D-A940-B757-1BECE5861DEE}"/>
              </a:ext>
            </a:extLst>
          </p:cNvPr>
          <p:cNvSpPr>
            <a:spLocks noGrp="1"/>
          </p:cNvSpPr>
          <p:nvPr>
            <p:ph type="body" sz="quarter" idx="26"/>
          </p:nvPr>
        </p:nvSpPr>
        <p:spPr>
          <a:xfrm>
            <a:off x="11428074" y="6064205"/>
            <a:ext cx="3441700" cy="2022596"/>
          </a:xfrm>
        </p:spPr>
        <p:txBody>
          <a:bodyPr>
            <a:normAutofit/>
          </a:bodyPr>
          <a:lstStyle>
            <a:lvl1pPr marL="0" indent="0" algn="l">
              <a:buNone/>
              <a:defRPr sz="2133">
                <a:solidFill>
                  <a:schemeClr val="tx2">
                    <a:lumMod val="20000"/>
                    <a:lumOff val="80000"/>
                  </a:schemeClr>
                </a:solidFill>
              </a:defRPr>
            </a:lvl1pPr>
          </a:lstStyle>
          <a:p>
            <a:pPr lvl="0"/>
            <a:r>
              <a:rPr lang="en-GB" dirty="0"/>
              <a:t>Click to edit Master text styles</a:t>
            </a:r>
          </a:p>
        </p:txBody>
      </p:sp>
      <p:sp>
        <p:nvSpPr>
          <p:cNvPr id="19" name="Text Placeholder 33">
            <a:extLst>
              <a:ext uri="{FF2B5EF4-FFF2-40B4-BE49-F238E27FC236}">
                <a16:creationId xmlns:a16="http://schemas.microsoft.com/office/drawing/2014/main" id="{C34A8BBC-2ACF-F748-9ED7-B7B1E68563F8}"/>
              </a:ext>
            </a:extLst>
          </p:cNvPr>
          <p:cNvSpPr>
            <a:spLocks noGrp="1"/>
          </p:cNvSpPr>
          <p:nvPr>
            <p:ph type="body" sz="quarter" idx="27" hasCustomPrompt="1"/>
          </p:nvPr>
        </p:nvSpPr>
        <p:spPr>
          <a:xfrm>
            <a:off x="11459825" y="5288567"/>
            <a:ext cx="3456516" cy="575733"/>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en-GR" dirty="0"/>
          </a:p>
        </p:txBody>
      </p:sp>
      <p:sp>
        <p:nvSpPr>
          <p:cNvPr id="20" name="Text Placeholder 33">
            <a:extLst>
              <a:ext uri="{FF2B5EF4-FFF2-40B4-BE49-F238E27FC236}">
                <a16:creationId xmlns:a16="http://schemas.microsoft.com/office/drawing/2014/main" id="{86A8B4AA-4E68-2E49-9537-959D3441E9FE}"/>
              </a:ext>
            </a:extLst>
          </p:cNvPr>
          <p:cNvSpPr>
            <a:spLocks noGrp="1"/>
          </p:cNvSpPr>
          <p:nvPr>
            <p:ph type="body" sz="quarter" idx="28" hasCustomPrompt="1"/>
          </p:nvPr>
        </p:nvSpPr>
        <p:spPr>
          <a:xfrm>
            <a:off x="5617581" y="1291102"/>
            <a:ext cx="5221700" cy="855108"/>
          </a:xfrm>
        </p:spPr>
        <p:txBody>
          <a:bodyPr>
            <a:noAutofit/>
          </a:bodyPr>
          <a:lstStyle>
            <a:lvl1pPr marL="0" indent="0" algn="dist">
              <a:buNone/>
              <a:defRPr sz="6667" cap="all" baseline="0">
                <a:solidFill>
                  <a:schemeClr val="tx2"/>
                </a:solidFill>
                <a:latin typeface="+mj-lt"/>
              </a:defRPr>
            </a:lvl1pPr>
          </a:lstStyle>
          <a:p>
            <a:pPr lvl="0"/>
            <a:r>
              <a:rPr lang="en-GB" dirty="0"/>
              <a:t>Title</a:t>
            </a:r>
            <a:endParaRPr lang="en-GR" dirty="0"/>
          </a:p>
        </p:txBody>
      </p:sp>
      <p:grpSp>
        <p:nvGrpSpPr>
          <p:cNvPr id="21" name="그룹 33">
            <a:extLst>
              <a:ext uri="{FF2B5EF4-FFF2-40B4-BE49-F238E27FC236}">
                <a16:creationId xmlns:a16="http://schemas.microsoft.com/office/drawing/2014/main" id="{DE1A5746-06EA-2043-A052-E0DB8072794A}"/>
              </a:ext>
            </a:extLst>
          </p:cNvPr>
          <p:cNvGrpSpPr/>
          <p:nvPr userDrawn="1"/>
        </p:nvGrpSpPr>
        <p:grpSpPr>
          <a:xfrm>
            <a:off x="4800602" y="2767695"/>
            <a:ext cx="1473199" cy="859204"/>
            <a:chOff x="3600451" y="2075771"/>
            <a:chExt cx="1104899" cy="644403"/>
          </a:xfrm>
          <a:solidFill>
            <a:schemeClr val="accent5"/>
          </a:solidFill>
        </p:grpSpPr>
        <p:sp>
          <p:nvSpPr>
            <p:cNvPr id="22" name="타원 24">
              <a:extLst>
                <a:ext uri="{FF2B5EF4-FFF2-40B4-BE49-F238E27FC236}">
                  <a16:creationId xmlns:a16="http://schemas.microsoft.com/office/drawing/2014/main" id="{49CA3906-C47C-8E42-991D-36A4F553B710}"/>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a:endParaRPr lang="ko-KR" altLang="en-US" sz="4267"/>
            </a:p>
          </p:txBody>
        </p:sp>
        <p:cxnSp>
          <p:nvCxnSpPr>
            <p:cNvPr id="23" name="꺾인 연결선 26">
              <a:extLst>
                <a:ext uri="{FF2B5EF4-FFF2-40B4-BE49-F238E27FC236}">
                  <a16:creationId xmlns:a16="http://schemas.microsoft.com/office/drawing/2014/main" id="{36F9E062-B41B-3B48-B539-F36D047C439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 name="그룹 34">
            <a:extLst>
              <a:ext uri="{FF2B5EF4-FFF2-40B4-BE49-F238E27FC236}">
                <a16:creationId xmlns:a16="http://schemas.microsoft.com/office/drawing/2014/main" id="{46F19EC3-B947-8048-8092-CA7B36605C2C}"/>
              </a:ext>
            </a:extLst>
          </p:cNvPr>
          <p:cNvGrpSpPr/>
          <p:nvPr userDrawn="1"/>
        </p:nvGrpSpPr>
        <p:grpSpPr>
          <a:xfrm flipV="1">
            <a:off x="4756151" y="7242215"/>
            <a:ext cx="1473199" cy="831964"/>
            <a:chOff x="3600451" y="2075771"/>
            <a:chExt cx="1104899" cy="644403"/>
          </a:xfrm>
          <a:solidFill>
            <a:schemeClr val="accent5"/>
          </a:solidFill>
        </p:grpSpPr>
        <p:sp>
          <p:nvSpPr>
            <p:cNvPr id="25" name="타원 35">
              <a:extLst>
                <a:ext uri="{FF2B5EF4-FFF2-40B4-BE49-F238E27FC236}">
                  <a16:creationId xmlns:a16="http://schemas.microsoft.com/office/drawing/2014/main" id="{4A84268E-44A1-8743-900B-6E3A4E62BD5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a:endParaRPr lang="ko-KR" altLang="en-US" sz="4267"/>
            </a:p>
          </p:txBody>
        </p:sp>
        <p:cxnSp>
          <p:nvCxnSpPr>
            <p:cNvPr id="26" name="꺾인 연결선 36">
              <a:extLst>
                <a:ext uri="{FF2B5EF4-FFF2-40B4-BE49-F238E27FC236}">
                  <a16:creationId xmlns:a16="http://schemas.microsoft.com/office/drawing/2014/main" id="{0DCF5A1B-1F55-7E4F-90FD-350316806A7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7" name="그룹 48">
            <a:extLst>
              <a:ext uri="{FF2B5EF4-FFF2-40B4-BE49-F238E27FC236}">
                <a16:creationId xmlns:a16="http://schemas.microsoft.com/office/drawing/2014/main" id="{1784FFA7-A026-C64C-897B-1A08B44886FA}"/>
              </a:ext>
            </a:extLst>
          </p:cNvPr>
          <p:cNvGrpSpPr/>
          <p:nvPr userDrawn="1"/>
        </p:nvGrpSpPr>
        <p:grpSpPr>
          <a:xfrm flipH="1">
            <a:off x="10052224" y="2767694"/>
            <a:ext cx="1493651" cy="859204"/>
            <a:chOff x="3600451" y="2075771"/>
            <a:chExt cx="1104899" cy="644403"/>
          </a:xfrm>
          <a:solidFill>
            <a:schemeClr val="accent5"/>
          </a:solidFill>
        </p:grpSpPr>
        <p:sp>
          <p:nvSpPr>
            <p:cNvPr id="28" name="타원 49">
              <a:extLst>
                <a:ext uri="{FF2B5EF4-FFF2-40B4-BE49-F238E27FC236}">
                  <a16:creationId xmlns:a16="http://schemas.microsoft.com/office/drawing/2014/main" id="{31BC3776-E9BA-9446-A61F-89C0C79CFD27}"/>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a:endParaRPr lang="ko-KR" altLang="en-US" sz="4267"/>
            </a:p>
          </p:txBody>
        </p:sp>
        <p:cxnSp>
          <p:nvCxnSpPr>
            <p:cNvPr id="29" name="꺾인 연결선 50">
              <a:extLst>
                <a:ext uri="{FF2B5EF4-FFF2-40B4-BE49-F238E27FC236}">
                  <a16:creationId xmlns:a16="http://schemas.microsoft.com/office/drawing/2014/main" id="{B9DBAC5C-51CA-BC43-A676-52135782ED53}"/>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그룹 51">
            <a:extLst>
              <a:ext uri="{FF2B5EF4-FFF2-40B4-BE49-F238E27FC236}">
                <a16:creationId xmlns:a16="http://schemas.microsoft.com/office/drawing/2014/main" id="{CF837B76-81AE-E04D-9248-9FFCE6DA7AA8}"/>
              </a:ext>
            </a:extLst>
          </p:cNvPr>
          <p:cNvGrpSpPr/>
          <p:nvPr userDrawn="1"/>
        </p:nvGrpSpPr>
        <p:grpSpPr>
          <a:xfrm flipH="1" flipV="1">
            <a:off x="10007773" y="7242213"/>
            <a:ext cx="1493651" cy="831964"/>
            <a:chOff x="3600451" y="2075771"/>
            <a:chExt cx="1104899" cy="644403"/>
          </a:xfrm>
          <a:solidFill>
            <a:schemeClr val="accent5"/>
          </a:solidFill>
        </p:grpSpPr>
        <p:sp>
          <p:nvSpPr>
            <p:cNvPr id="31" name="타원 52">
              <a:extLst>
                <a:ext uri="{FF2B5EF4-FFF2-40B4-BE49-F238E27FC236}">
                  <a16:creationId xmlns:a16="http://schemas.microsoft.com/office/drawing/2014/main" id="{AB531374-0572-1E49-87CA-9E9DC81535B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a:endParaRPr lang="ko-KR" altLang="en-US" sz="4267"/>
            </a:p>
          </p:txBody>
        </p:sp>
        <p:cxnSp>
          <p:nvCxnSpPr>
            <p:cNvPr id="32" name="꺾인 연결선 53">
              <a:extLst>
                <a:ext uri="{FF2B5EF4-FFF2-40B4-BE49-F238E27FC236}">
                  <a16:creationId xmlns:a16="http://schemas.microsoft.com/office/drawing/2014/main" id="{6D0B6CFC-B97D-D44B-ACDF-A62366E35D5D}"/>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4048434"/>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_Title_subtitle_only">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916CF0D-67F9-445E-8029-EA12D63789D3}"/>
              </a:ext>
            </a:extLst>
          </p:cNvPr>
          <p:cNvSpPr>
            <a:spLocks noGrp="1"/>
          </p:cNvSpPr>
          <p:nvPr>
            <p:ph type="title" hasCustomPrompt="1"/>
          </p:nvPr>
        </p:nvSpPr>
        <p:spPr>
          <a:xfrm>
            <a:off x="1117600" y="1026664"/>
            <a:ext cx="14020800" cy="1173805"/>
          </a:xfrm>
        </p:spPr>
        <p:txBody>
          <a:bodyPr anchor="t">
            <a:normAutofit/>
          </a:bodyPr>
          <a:lstStyle>
            <a:lvl1pPr algn="ctr">
              <a:lnSpc>
                <a:spcPct val="100000"/>
              </a:lnSpc>
              <a:defRPr sz="6667">
                <a:solidFill>
                  <a:schemeClr val="tx1"/>
                </a:solidFill>
                <a:latin typeface="+mj-lt"/>
              </a:defRPr>
            </a:lvl1pPr>
          </a:lstStyle>
          <a:p>
            <a:r>
              <a:rPr lang="en-US" altLang="ko-KR" dirty="0"/>
              <a:t>INSERT TITLE HERE</a:t>
            </a:r>
            <a:endParaRPr lang="ko-KR" altLang="en-US" dirty="0"/>
          </a:p>
        </p:txBody>
      </p:sp>
      <p:sp>
        <p:nvSpPr>
          <p:cNvPr id="6" name="Footer Placeholder 5">
            <a:extLst>
              <a:ext uri="{FF2B5EF4-FFF2-40B4-BE49-F238E27FC236}">
                <a16:creationId xmlns:a16="http://schemas.microsoft.com/office/drawing/2014/main" id="{FA683F2E-EAEB-804D-8D32-885FB47EEAE6}"/>
              </a:ext>
            </a:extLst>
          </p:cNvPr>
          <p:cNvSpPr>
            <a:spLocks noGrp="1"/>
          </p:cNvSpPr>
          <p:nvPr>
            <p:ph type="ftr" sz="quarter" idx="10"/>
          </p:nvPr>
        </p:nvSpPr>
        <p:spPr>
          <a:xfrm>
            <a:off x="2930209" y="8459700"/>
            <a:ext cx="11906657" cy="493317"/>
          </a:xfrm>
        </p:spPr>
        <p:txBody>
          <a:bodyPr/>
          <a:lstStyle/>
          <a:p>
            <a:r>
              <a:rPr lang="en-GB" altLang="ko-KR"/>
              <a:t>OpenAIRE-CONNECT Community Call #4 - 17 Apr 2023</a:t>
            </a:r>
            <a:endParaRPr lang="ko-KR" altLang="en-US"/>
          </a:p>
        </p:txBody>
      </p:sp>
      <p:sp>
        <p:nvSpPr>
          <p:cNvPr id="36" name="슬라이드 번호 개체 틀 12">
            <a:extLst>
              <a:ext uri="{FF2B5EF4-FFF2-40B4-BE49-F238E27FC236}">
                <a16:creationId xmlns:a16="http://schemas.microsoft.com/office/drawing/2014/main" id="{E137174F-6BE3-944D-992B-9DD15242C044}"/>
              </a:ext>
            </a:extLst>
          </p:cNvPr>
          <p:cNvSpPr txBox="1">
            <a:spLocks/>
          </p:cNvSpPr>
          <p:nvPr userDrawn="1"/>
        </p:nvSpPr>
        <p:spPr>
          <a:xfrm>
            <a:off x="7864000" y="-9620"/>
            <a:ext cx="528000" cy="10464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867" smtClean="0"/>
              <a:pPr/>
              <a:t>‹#›</a:t>
            </a:fld>
            <a:endParaRPr lang="ko-KR" altLang="en-US" sz="1867"/>
          </a:p>
        </p:txBody>
      </p:sp>
      <p:sp>
        <p:nvSpPr>
          <p:cNvPr id="38" name="Text Placeholder 37">
            <a:extLst>
              <a:ext uri="{FF2B5EF4-FFF2-40B4-BE49-F238E27FC236}">
                <a16:creationId xmlns:a16="http://schemas.microsoft.com/office/drawing/2014/main" id="{A3AE8DB3-D959-DF49-AE2F-2597C8D6C0AC}"/>
              </a:ext>
            </a:extLst>
          </p:cNvPr>
          <p:cNvSpPr>
            <a:spLocks noGrp="1"/>
          </p:cNvSpPr>
          <p:nvPr>
            <p:ph type="body" sz="quarter" idx="11" hasCustomPrompt="1"/>
          </p:nvPr>
        </p:nvSpPr>
        <p:spPr>
          <a:xfrm>
            <a:off x="1931459" y="2257401"/>
            <a:ext cx="12393083" cy="494048"/>
          </a:xfrm>
        </p:spPr>
        <p:txBody>
          <a:bodyPr anchor="ctr">
            <a:normAutofit/>
          </a:bodyPr>
          <a:lstStyle>
            <a:lvl1pPr marL="0" indent="0" algn="ctr">
              <a:buNone/>
              <a:defRPr sz="2667" b="0" cap="none" baseline="0">
                <a:solidFill>
                  <a:schemeClr val="accent1"/>
                </a:solidFill>
              </a:defRPr>
            </a:lvl1pPr>
          </a:lstStyle>
          <a:p>
            <a:pPr lvl="0"/>
            <a:r>
              <a:rPr lang="en-GB" dirty="0"/>
              <a:t>Subtitle</a:t>
            </a:r>
          </a:p>
        </p:txBody>
      </p:sp>
      <p:pic>
        <p:nvPicPr>
          <p:cNvPr id="9" name="Picture 8">
            <a:extLst>
              <a:ext uri="{FF2B5EF4-FFF2-40B4-BE49-F238E27FC236}">
                <a16:creationId xmlns:a16="http://schemas.microsoft.com/office/drawing/2014/main" id="{0F65C790-B095-2544-B383-AB219D04EC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704" y="8473017"/>
            <a:ext cx="1344731" cy="480000"/>
          </a:xfrm>
          <a:prstGeom prst="rect">
            <a:avLst/>
          </a:prstGeom>
        </p:spPr>
      </p:pic>
      <p:pic>
        <p:nvPicPr>
          <p:cNvPr id="10" name="Picture 2">
            <a:extLst>
              <a:ext uri="{FF2B5EF4-FFF2-40B4-BE49-F238E27FC236}">
                <a16:creationId xmlns:a16="http://schemas.microsoft.com/office/drawing/2014/main" id="{1A636961-1713-CF47-9DCB-8E8EF8467C2B}"/>
              </a:ext>
            </a:extLst>
          </p:cNvPr>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041693" y="8575629"/>
            <a:ext cx="546260" cy="3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191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_1" type="tx">
  <p:cSld name="TITLE_1">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185334" y="1532468"/>
            <a:ext cx="13885333" cy="3098801"/>
          </a:xfrm>
          <a:prstGeom prst="rect">
            <a:avLst/>
          </a:prstGeom>
          <a:noFill/>
          <a:ln>
            <a:noFill/>
          </a:ln>
        </p:spPr>
        <p:txBody>
          <a:bodyPr spcFirstLastPara="1" wrap="square" lIns="19050" tIns="19050" rIns="19050" bIns="19050" anchor="b" anchorCtr="0">
            <a:normAutofit/>
          </a:bodyPr>
          <a:lstStyle>
            <a:lvl1pPr lvl="0" algn="ctr">
              <a:lnSpc>
                <a:spcPct val="100000"/>
              </a:lnSpc>
              <a:spcBef>
                <a:spcPts val="0"/>
              </a:spcBef>
              <a:spcAft>
                <a:spcPts val="0"/>
              </a:spcAft>
              <a:buClr>
                <a:srgbClr val="FC6C6C"/>
              </a:buClr>
              <a:buSzPts val="500"/>
              <a:buFont typeface="Arial"/>
              <a:buNone/>
              <a:defRPr sz="889"/>
            </a:lvl1pPr>
            <a:lvl2pPr lvl="1" algn="l">
              <a:lnSpc>
                <a:spcPct val="100000"/>
              </a:lnSpc>
              <a:spcBef>
                <a:spcPts val="0"/>
              </a:spcBef>
              <a:spcAft>
                <a:spcPts val="0"/>
              </a:spcAft>
              <a:buClr>
                <a:srgbClr val="FC6C6C"/>
              </a:buClr>
              <a:buSzPts val="1800"/>
              <a:buNone/>
              <a:defRPr/>
            </a:lvl2pPr>
            <a:lvl3pPr lvl="2" algn="l">
              <a:lnSpc>
                <a:spcPct val="100000"/>
              </a:lnSpc>
              <a:spcBef>
                <a:spcPts val="0"/>
              </a:spcBef>
              <a:spcAft>
                <a:spcPts val="0"/>
              </a:spcAft>
              <a:buClr>
                <a:srgbClr val="FC6C6C"/>
              </a:buClr>
              <a:buSzPts val="1800"/>
              <a:buNone/>
              <a:defRPr/>
            </a:lvl3pPr>
            <a:lvl4pPr lvl="3" algn="l">
              <a:lnSpc>
                <a:spcPct val="100000"/>
              </a:lnSpc>
              <a:spcBef>
                <a:spcPts val="0"/>
              </a:spcBef>
              <a:spcAft>
                <a:spcPts val="0"/>
              </a:spcAft>
              <a:buClr>
                <a:srgbClr val="FC6C6C"/>
              </a:buClr>
              <a:buSzPts val="1800"/>
              <a:buNone/>
              <a:defRPr/>
            </a:lvl4pPr>
            <a:lvl5pPr lvl="4" algn="l">
              <a:lnSpc>
                <a:spcPct val="100000"/>
              </a:lnSpc>
              <a:spcBef>
                <a:spcPts val="0"/>
              </a:spcBef>
              <a:spcAft>
                <a:spcPts val="0"/>
              </a:spcAft>
              <a:buClr>
                <a:srgbClr val="FC6C6C"/>
              </a:buClr>
              <a:buSzPts val="1800"/>
              <a:buNone/>
              <a:defRPr/>
            </a:lvl5pPr>
            <a:lvl6pPr lvl="5" algn="l">
              <a:lnSpc>
                <a:spcPct val="100000"/>
              </a:lnSpc>
              <a:spcBef>
                <a:spcPts val="0"/>
              </a:spcBef>
              <a:spcAft>
                <a:spcPts val="0"/>
              </a:spcAft>
              <a:buClr>
                <a:srgbClr val="FC6C6C"/>
              </a:buClr>
              <a:buSzPts val="1800"/>
              <a:buNone/>
              <a:defRPr/>
            </a:lvl6pPr>
            <a:lvl7pPr lvl="6" algn="l">
              <a:lnSpc>
                <a:spcPct val="100000"/>
              </a:lnSpc>
              <a:spcBef>
                <a:spcPts val="0"/>
              </a:spcBef>
              <a:spcAft>
                <a:spcPts val="0"/>
              </a:spcAft>
              <a:buClr>
                <a:srgbClr val="FC6C6C"/>
              </a:buClr>
              <a:buSzPts val="1800"/>
              <a:buNone/>
              <a:defRPr/>
            </a:lvl7pPr>
            <a:lvl8pPr lvl="7" algn="l">
              <a:lnSpc>
                <a:spcPct val="100000"/>
              </a:lnSpc>
              <a:spcBef>
                <a:spcPts val="0"/>
              </a:spcBef>
              <a:spcAft>
                <a:spcPts val="0"/>
              </a:spcAft>
              <a:buClr>
                <a:srgbClr val="FC6C6C"/>
              </a:buClr>
              <a:buSzPts val="1800"/>
              <a:buNone/>
              <a:defRPr/>
            </a:lvl8pPr>
            <a:lvl9pPr lvl="8" algn="l">
              <a:lnSpc>
                <a:spcPct val="100000"/>
              </a:lnSpc>
              <a:spcBef>
                <a:spcPts val="0"/>
              </a:spcBef>
              <a:spcAft>
                <a:spcPts val="0"/>
              </a:spcAft>
              <a:buClr>
                <a:srgbClr val="FC6C6C"/>
              </a:buClr>
              <a:buSzPts val="1800"/>
              <a:buNone/>
              <a:defRPr/>
            </a:lvl9pPr>
          </a:lstStyle>
          <a:p>
            <a:endParaRPr/>
          </a:p>
        </p:txBody>
      </p:sp>
      <p:sp>
        <p:nvSpPr>
          <p:cNvPr id="11" name="Google Shape;11;p2"/>
          <p:cNvSpPr txBox="1">
            <a:spLocks noGrp="1"/>
          </p:cNvSpPr>
          <p:nvPr>
            <p:ph type="body" idx="1"/>
          </p:nvPr>
        </p:nvSpPr>
        <p:spPr>
          <a:xfrm>
            <a:off x="1185334" y="4715935"/>
            <a:ext cx="13885333" cy="1058335"/>
          </a:xfrm>
          <a:prstGeom prst="rect">
            <a:avLst/>
          </a:prstGeom>
          <a:noFill/>
          <a:ln>
            <a:noFill/>
          </a:ln>
        </p:spPr>
        <p:txBody>
          <a:bodyPr spcFirstLastPara="1" wrap="square" lIns="19050" tIns="19050" rIns="19050" bIns="19050" anchor="t" anchorCtr="0">
            <a:normAutofit/>
          </a:bodyPr>
          <a:lstStyle>
            <a:lvl1pPr marL="812760" lvl="0" indent="-406379" algn="ctr">
              <a:lnSpc>
                <a:spcPct val="100000"/>
              </a:lnSpc>
              <a:spcBef>
                <a:spcPts val="0"/>
              </a:spcBef>
              <a:spcAft>
                <a:spcPts val="0"/>
              </a:spcAft>
              <a:buClr>
                <a:srgbClr val="FFFFFF"/>
              </a:buClr>
              <a:buSzPts val="2000"/>
              <a:buFont typeface="Arial"/>
              <a:buNone/>
              <a:defRPr sz="3556"/>
            </a:lvl1pPr>
            <a:lvl2pPr marL="1625519" lvl="1" indent="-406379" algn="ctr">
              <a:lnSpc>
                <a:spcPct val="100000"/>
              </a:lnSpc>
              <a:spcBef>
                <a:spcPts val="0"/>
              </a:spcBef>
              <a:spcAft>
                <a:spcPts val="0"/>
              </a:spcAft>
              <a:buClr>
                <a:srgbClr val="FFFFFF"/>
              </a:buClr>
              <a:buSzPts val="2000"/>
              <a:buFont typeface="Arial"/>
              <a:buNone/>
              <a:defRPr sz="3556"/>
            </a:lvl2pPr>
            <a:lvl3pPr marL="2438278" lvl="2" indent="-406379" algn="ctr">
              <a:lnSpc>
                <a:spcPct val="100000"/>
              </a:lnSpc>
              <a:spcBef>
                <a:spcPts val="0"/>
              </a:spcBef>
              <a:spcAft>
                <a:spcPts val="0"/>
              </a:spcAft>
              <a:buClr>
                <a:srgbClr val="FFFFFF"/>
              </a:buClr>
              <a:buSzPts val="2000"/>
              <a:buFont typeface="Arial"/>
              <a:buNone/>
              <a:defRPr sz="3556"/>
            </a:lvl3pPr>
            <a:lvl4pPr marL="3251037" lvl="3" indent="-406379" algn="ctr">
              <a:lnSpc>
                <a:spcPct val="100000"/>
              </a:lnSpc>
              <a:spcBef>
                <a:spcPts val="0"/>
              </a:spcBef>
              <a:spcAft>
                <a:spcPts val="0"/>
              </a:spcAft>
              <a:buClr>
                <a:srgbClr val="FFFFFF"/>
              </a:buClr>
              <a:buSzPts val="2000"/>
              <a:buFont typeface="Arial"/>
              <a:buNone/>
              <a:defRPr sz="3556"/>
            </a:lvl4pPr>
            <a:lvl5pPr marL="4063797" lvl="4" indent="-406379" algn="ctr">
              <a:lnSpc>
                <a:spcPct val="100000"/>
              </a:lnSpc>
              <a:spcBef>
                <a:spcPts val="0"/>
              </a:spcBef>
              <a:spcAft>
                <a:spcPts val="0"/>
              </a:spcAft>
              <a:buClr>
                <a:srgbClr val="FFFFFF"/>
              </a:buClr>
              <a:buSzPts val="2000"/>
              <a:buFont typeface="Arial"/>
              <a:buNone/>
              <a:defRPr sz="3556"/>
            </a:lvl5pPr>
            <a:lvl6pPr marL="4876557" lvl="5" indent="-609570" algn="l">
              <a:lnSpc>
                <a:spcPct val="115000"/>
              </a:lnSpc>
              <a:spcBef>
                <a:spcPts val="0"/>
              </a:spcBef>
              <a:spcAft>
                <a:spcPts val="0"/>
              </a:spcAft>
              <a:buSzPts val="1800"/>
              <a:buChar char="●"/>
              <a:defRPr/>
            </a:lvl6pPr>
            <a:lvl7pPr marL="5689315" lvl="6" indent="-609570" algn="l">
              <a:lnSpc>
                <a:spcPct val="115000"/>
              </a:lnSpc>
              <a:spcBef>
                <a:spcPts val="0"/>
              </a:spcBef>
              <a:spcAft>
                <a:spcPts val="0"/>
              </a:spcAft>
              <a:buSzPts val="1800"/>
              <a:buChar char="●"/>
              <a:defRPr/>
            </a:lvl7pPr>
            <a:lvl8pPr marL="6502075" lvl="7" indent="-609570" algn="l">
              <a:lnSpc>
                <a:spcPct val="115000"/>
              </a:lnSpc>
              <a:spcBef>
                <a:spcPts val="0"/>
              </a:spcBef>
              <a:spcAft>
                <a:spcPts val="0"/>
              </a:spcAft>
              <a:buSzPts val="1800"/>
              <a:buChar char="●"/>
              <a:defRPr/>
            </a:lvl8pPr>
            <a:lvl9pPr marL="7314834" lvl="8" indent="-609570" algn="l">
              <a:lnSpc>
                <a:spcPct val="115000"/>
              </a:lnSpc>
              <a:spcBef>
                <a:spcPts val="0"/>
              </a:spcBef>
              <a:spcAft>
                <a:spcPts val="0"/>
              </a:spcAft>
              <a:buSzPts val="1800"/>
              <a:buChar char="●"/>
              <a:defRPr/>
            </a:lvl9pPr>
          </a:lstStyle>
          <a:p>
            <a:endParaRPr/>
          </a:p>
        </p:txBody>
      </p:sp>
      <p:sp>
        <p:nvSpPr>
          <p:cNvPr id="12" name="Google Shape;12;p2"/>
          <p:cNvSpPr txBox="1">
            <a:spLocks noGrp="1"/>
          </p:cNvSpPr>
          <p:nvPr>
            <p:ph type="sldNum" idx="12"/>
          </p:nvPr>
        </p:nvSpPr>
        <p:spPr>
          <a:xfrm>
            <a:off x="6994879" y="8720667"/>
            <a:ext cx="2257780" cy="284693"/>
          </a:xfrm>
          <a:prstGeom prst="rect">
            <a:avLst/>
          </a:prstGeom>
          <a:noFill/>
          <a:ln>
            <a:noFill/>
          </a:ln>
        </p:spPr>
        <p:txBody>
          <a:bodyPr spcFirstLastPara="1" wrap="square" lIns="19050" tIns="19050" rIns="19050" bIns="19050" anchor="t" anchorCtr="0">
            <a:spAutoFit/>
          </a:bodyPr>
          <a:lstStyle>
            <a:lvl1pPr marL="0" marR="0" lvl="0"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FFFFFF"/>
              </a:buClr>
              <a:buSzPts val="900"/>
              <a:buFont typeface="Helvetica Neue Light"/>
              <a:buNone/>
              <a:defRPr sz="1600" b="0" i="0" u="none" strike="noStrike" cap="none">
                <a:solidFill>
                  <a:srgbClr val="FFFFFF"/>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343342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900" y="1484026"/>
            <a:ext cx="13517717" cy="6112925"/>
          </a:xfrm>
          <a:prstGeom prst="rect">
            <a:avLst/>
          </a:prstGeom>
        </p:spPr>
        <p:txBody>
          <a:bodyPr lIns="0" tIns="180000" rIns="0" bIns="0">
            <a:normAutofit/>
          </a:bodyPr>
          <a:lstStyle>
            <a:lvl1pPr marL="395091" indent="-395091">
              <a:lnSpc>
                <a:spcPct val="100000"/>
              </a:lnSpc>
              <a:spcBef>
                <a:spcPts val="1000"/>
              </a:spcBef>
              <a:buClr>
                <a:schemeClr val="tx2"/>
              </a:buClr>
              <a:buSzPct val="85000"/>
              <a:buFontTx/>
              <a:buBlip>
                <a:blip r:embed="rId2"/>
              </a:buBlip>
              <a:defRPr sz="4000" b="1" i="0" spc="0" baseline="0">
                <a:solidFill>
                  <a:schemeClr val="tx1">
                    <a:lumMod val="65000"/>
                    <a:lumOff val="35000"/>
                  </a:schemeClr>
                </a:solidFill>
                <a:latin typeface="Helvetica" charset="0"/>
                <a:ea typeface="Helvetica" charset="0"/>
                <a:cs typeface="Helvetica" charset="0"/>
              </a:defRPr>
            </a:lvl1pPr>
            <a:lvl2pPr>
              <a:lnSpc>
                <a:spcPct val="100000"/>
              </a:lnSpc>
              <a:spcBef>
                <a:spcPts val="1000"/>
              </a:spcBef>
              <a:buClr>
                <a:srgbClr val="4687E6"/>
              </a:buClr>
              <a:buSzPct val="85000"/>
              <a:defRPr sz="3600" b="0" i="0" spc="0" baseline="0">
                <a:solidFill>
                  <a:srgbClr val="3700FF"/>
                </a:solidFill>
                <a:latin typeface="Helvetica" charset="0"/>
                <a:ea typeface="Helvetica" charset="0"/>
                <a:cs typeface="Helvetica" charset="0"/>
              </a:defRPr>
            </a:lvl2pPr>
            <a:lvl3pPr>
              <a:lnSpc>
                <a:spcPct val="100000"/>
              </a:lnSpc>
              <a:spcBef>
                <a:spcPts val="1000"/>
              </a:spcBef>
              <a:buClr>
                <a:schemeClr val="accent6"/>
              </a:buClr>
              <a:buSzPct val="85000"/>
              <a:defRPr sz="3200" b="0" i="0" spc="0" baseline="0">
                <a:solidFill>
                  <a:schemeClr val="bg2">
                    <a:lumMod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pic>
        <p:nvPicPr>
          <p:cNvPr id="5" name="Picture 4" descr="A picture containing night sky&#10;&#10;Description automatically generated">
            <a:extLst>
              <a:ext uri="{FF2B5EF4-FFF2-40B4-BE49-F238E27FC236}">
                <a16:creationId xmlns:a16="http://schemas.microsoft.com/office/drawing/2014/main" id="{7BE75751-2E9C-7A4F-99ED-C236F2175E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2664" y="5295907"/>
            <a:ext cx="5073337" cy="3971093"/>
          </a:xfrm>
          <a:prstGeom prst="rect">
            <a:avLst/>
          </a:prstGeom>
        </p:spPr>
      </p:pic>
      <p:sp>
        <p:nvSpPr>
          <p:cNvPr id="11" name="Text Placeholder 15"/>
          <p:cNvSpPr>
            <a:spLocks noGrp="1"/>
          </p:cNvSpPr>
          <p:nvPr>
            <p:ph type="body" sz="quarter" idx="21" hasCustomPrompt="1"/>
          </p:nvPr>
        </p:nvSpPr>
        <p:spPr>
          <a:xfrm>
            <a:off x="711200" y="338669"/>
            <a:ext cx="13530416" cy="1145359"/>
          </a:xfrm>
          <a:prstGeom prst="rect">
            <a:avLst/>
          </a:prstGeom>
        </p:spPr>
        <p:txBody>
          <a:bodyPr lIns="0" tIns="0" rIns="0" bIns="0" anchor="ctr" anchorCtr="0">
            <a:normAutofit/>
          </a:bodyPr>
          <a:lstStyle>
            <a:lvl1pPr marL="0" indent="0">
              <a:buNone/>
              <a:defRPr sz="6000" b="1" i="0" spc="-100" baseline="0">
                <a:gradFill>
                  <a:gsLst>
                    <a:gs pos="2000">
                      <a:srgbClr val="3700FF"/>
                    </a:gs>
                    <a:gs pos="100000">
                      <a:srgbClr val="8200CB"/>
                    </a:gs>
                  </a:gsLst>
                  <a:lin ang="0" scaled="1"/>
                </a:gradFill>
                <a:latin typeface="Helvetica" charset="0"/>
                <a:ea typeface="Helvetica" charset="0"/>
                <a:cs typeface="Helvetica" charset="0"/>
              </a:defRPr>
            </a:lvl1pPr>
            <a:lvl2pPr marL="444478" indent="0">
              <a:buNone/>
              <a:defRPr sz="2400" b="0" i="0">
                <a:latin typeface="Open Sans" charset="0"/>
                <a:ea typeface="Open Sans" charset="0"/>
                <a:cs typeface="Open Sans" charset="0"/>
              </a:defRPr>
            </a:lvl2pPr>
            <a:lvl3pPr marL="888956" indent="0">
              <a:buNone/>
              <a:defRPr sz="2400" b="0" i="0">
                <a:latin typeface="Open Sans" charset="0"/>
                <a:ea typeface="Open Sans" charset="0"/>
                <a:cs typeface="Open Sans" charset="0"/>
              </a:defRPr>
            </a:lvl3pPr>
            <a:lvl4pPr marL="1333433" indent="0">
              <a:buNone/>
              <a:defRPr sz="2400" b="0" i="0">
                <a:latin typeface="Open Sans" charset="0"/>
                <a:ea typeface="Open Sans" charset="0"/>
                <a:cs typeface="Open Sans" charset="0"/>
              </a:defRPr>
            </a:lvl4pPr>
            <a:lvl5pPr marL="1777912"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46917" y="8551496"/>
            <a:ext cx="8290521"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OpenAIRE-CONNECT Community Call #4 - 17 Apr 2023</a:t>
            </a:r>
          </a:p>
        </p:txBody>
      </p:sp>
      <p:sp>
        <p:nvSpPr>
          <p:cNvPr id="12" name="Slide Number Placeholder 2"/>
          <p:cNvSpPr>
            <a:spLocks noGrp="1"/>
          </p:cNvSpPr>
          <p:nvPr>
            <p:ph type="sldNum" sz="quarter" idx="4"/>
          </p:nvPr>
        </p:nvSpPr>
        <p:spPr>
          <a:xfrm>
            <a:off x="15571303" y="8551495"/>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a:t>
            </a:fld>
            <a:endParaRPr lang="en-GB"/>
          </a:p>
        </p:txBody>
      </p:sp>
      <p:pic>
        <p:nvPicPr>
          <p:cNvPr id="9" name="Picture 8">
            <a:extLst>
              <a:ext uri="{FF2B5EF4-FFF2-40B4-BE49-F238E27FC236}">
                <a16:creationId xmlns:a16="http://schemas.microsoft.com/office/drawing/2014/main" id="{0C1688E0-8926-3C44-BEE9-996B2F6E35C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3865295A-36F9-AF40-AF6C-F0241B99B5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670" y="8309535"/>
            <a:ext cx="2572943" cy="648000"/>
          </a:xfrm>
          <a:prstGeom prst="rect">
            <a:avLst/>
          </a:prstGeom>
        </p:spPr>
      </p:pic>
    </p:spTree>
    <p:extLst>
      <p:ext uri="{BB962C8B-B14F-4D97-AF65-F5344CB8AC3E}">
        <p14:creationId xmlns:p14="http://schemas.microsoft.com/office/powerpoint/2010/main" val="301885300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9552"/>
          </a:xfrm>
          <a:prstGeom prst="rect">
            <a:avLst/>
          </a:prstGeom>
        </p:spPr>
      </p:pic>
      <p:sp>
        <p:nvSpPr>
          <p:cNvPr id="4" name="TextBox 3"/>
          <p:cNvSpPr txBox="1"/>
          <p:nvPr userDrawn="1"/>
        </p:nvSpPr>
        <p:spPr>
          <a:xfrm>
            <a:off x="3327400" y="2766348"/>
            <a:ext cx="9689459" cy="350393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60" rtl="0" fontAlgn="auto" latinLnBrk="0" hangingPunct="0">
              <a:lnSpc>
                <a:spcPct val="100000"/>
              </a:lnSpc>
              <a:spcBef>
                <a:spcPts val="0"/>
              </a:spcBef>
              <a:spcAft>
                <a:spcPts val="0"/>
              </a:spcAft>
              <a:buClrTx/>
              <a:buSzTx/>
              <a:buFontTx/>
              <a:buNone/>
              <a:tabLst/>
            </a:pPr>
            <a:r>
              <a:rPr kumimoji="0" lang="en-US" sz="13000" b="1" i="0" u="none" strike="noStrike" cap="none" spc="-300" normalizeH="0" baseline="0" dirty="0">
                <a:ln>
                  <a:noFill/>
                </a:ln>
                <a:solidFill>
                  <a:srgbClr val="CB00FF"/>
                </a:solidFill>
                <a:effectLst/>
                <a:uFillTx/>
                <a:latin typeface="Open Sans Semibold" charset="0"/>
                <a:ea typeface="Open Sans Semibold" charset="0"/>
                <a:cs typeface="Open Sans Semibold" charset="0"/>
                <a:sym typeface="Helvetica Light"/>
              </a:rPr>
              <a:t>Thank you!</a:t>
            </a:r>
          </a:p>
        </p:txBody>
      </p:sp>
      <p:sp>
        <p:nvSpPr>
          <p:cNvPr id="10" name="Text Placeholder 39"/>
          <p:cNvSpPr>
            <a:spLocks noGrp="1"/>
          </p:cNvSpPr>
          <p:nvPr>
            <p:ph type="body" sz="quarter" idx="16" hasCustomPrompt="1"/>
          </p:nvPr>
        </p:nvSpPr>
        <p:spPr>
          <a:xfrm>
            <a:off x="4176060" y="6130978"/>
            <a:ext cx="7901640" cy="521325"/>
          </a:xfrm>
          <a:prstGeom prst="rect">
            <a:avLst/>
          </a:prstGeom>
          <a:noFill/>
          <a:ln>
            <a:noFill/>
          </a:ln>
        </p:spPr>
        <p:txBody>
          <a:bodyPr vert="horz" wrap="square" lIns="0" tIns="0" rIns="0" bIns="0" anchor="b" anchorCtr="1">
            <a:noAutofit/>
          </a:bodyPr>
          <a:lstStyle>
            <a:lvl1pPr marL="0" indent="0" algn="r">
              <a:buNone/>
              <a:defRPr sz="4000" b="1" i="0" spc="-151">
                <a:solidFill>
                  <a:srgbClr val="2D3293"/>
                </a:solidFill>
                <a:latin typeface="Open Sans" charset="0"/>
                <a:ea typeface="Open Sans" charset="0"/>
                <a:cs typeface="Open Sans" charset="0"/>
              </a:defRPr>
            </a:lvl1pPr>
            <a:lvl2pPr marL="444478"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11" name="Text Placeholder 39"/>
          <p:cNvSpPr>
            <a:spLocks noGrp="1"/>
          </p:cNvSpPr>
          <p:nvPr>
            <p:ph type="body" sz="quarter" idx="17" hasCustomPrompt="1"/>
          </p:nvPr>
        </p:nvSpPr>
        <p:spPr>
          <a:xfrm>
            <a:off x="4176060" y="6652304"/>
            <a:ext cx="7901640" cy="1517337"/>
          </a:xfrm>
          <a:prstGeom prst="rect">
            <a:avLst/>
          </a:prstGeom>
          <a:noFill/>
          <a:ln>
            <a:noFill/>
          </a:ln>
        </p:spPr>
        <p:txBody>
          <a:bodyPr vert="horz" wrap="square" lIns="0" tIns="108000" rIns="0" bIns="0" anchor="t" anchorCtr="1">
            <a:normAutofit/>
          </a:bodyPr>
          <a:lstStyle>
            <a:lvl1pPr marL="0" indent="0" algn="ctr">
              <a:buNone/>
              <a:defRPr sz="3200" b="0" i="0" spc="-151">
                <a:solidFill>
                  <a:schemeClr val="accent2"/>
                </a:solidFill>
                <a:latin typeface="Open Sans" charset="0"/>
                <a:ea typeface="Open Sans" charset="0"/>
                <a:cs typeface="Open Sans" charset="0"/>
              </a:defRPr>
            </a:lvl1pPr>
            <a:lvl2pPr marL="444478" indent="0" algn="l">
              <a:buFont typeface="Arial" charset="0"/>
              <a:buNone/>
              <a:defRPr sz="1800" b="1" i="0">
                <a:solidFill>
                  <a:srgbClr val="2D3293"/>
                </a:solidFill>
                <a:latin typeface="Open Sans" charset="0"/>
                <a:ea typeface="Open Sans" charset="0"/>
                <a:cs typeface="Open Sans" charset="0"/>
              </a:defRPr>
            </a:lvl2pPr>
          </a:lstStyle>
          <a:p>
            <a:pPr lvl="0"/>
            <a:r>
              <a:rPr lang="en-US" dirty="0"/>
              <a:t>Contact Information</a:t>
            </a:r>
          </a:p>
        </p:txBody>
      </p:sp>
      <p:pic>
        <p:nvPicPr>
          <p:cNvPr id="8" name="Picture 7">
            <a:extLst>
              <a:ext uri="{FF2B5EF4-FFF2-40B4-BE49-F238E27FC236}">
                <a16:creationId xmlns:a16="http://schemas.microsoft.com/office/drawing/2014/main" id="{B12181AB-A0D5-5240-B81A-818837BA9D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77000" y="8365231"/>
            <a:ext cx="702000" cy="468000"/>
          </a:xfrm>
          <a:prstGeom prst="rect">
            <a:avLst/>
          </a:prstGeom>
        </p:spPr>
      </p:pic>
    </p:spTree>
    <p:extLst>
      <p:ext uri="{BB962C8B-B14F-4D97-AF65-F5344CB8AC3E}">
        <p14:creationId xmlns:p14="http://schemas.microsoft.com/office/powerpoint/2010/main" val="269080772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4">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4CEA11E-0940-934D-8B0F-FF426BEC4871}"/>
              </a:ext>
            </a:extLst>
          </p:cNvPr>
          <p:cNvSpPr/>
          <p:nvPr userDrawn="1"/>
        </p:nvSpPr>
        <p:spPr>
          <a:xfrm>
            <a:off x="-20782" y="-82757"/>
            <a:ext cx="16302583" cy="8105895"/>
          </a:xfrm>
          <a:prstGeom prst="rect">
            <a:avLst/>
          </a:prstGeom>
          <a:gradFill flip="none" rotWithShape="1">
            <a:gsLst>
              <a:gs pos="3000">
                <a:srgbClr val="3700FF">
                  <a:alpha val="85000"/>
                </a:srgbClr>
              </a:gs>
              <a:gs pos="100000">
                <a:srgbClr val="CB00FF">
                  <a:alpha val="58000"/>
                </a:srgb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18" name="Rectangle 17"/>
          <p:cNvSpPr/>
          <p:nvPr userDrawn="1"/>
        </p:nvSpPr>
        <p:spPr>
          <a:xfrm>
            <a:off x="0" y="8406466"/>
            <a:ext cx="16256000" cy="434734"/>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chemeClr val="bg1"/>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83763"/>
            <a:ext cx="6593411" cy="376237"/>
          </a:xfrm>
        </p:spPr>
        <p:txBody>
          <a:bodyPr>
            <a:normAutofit/>
          </a:bodyPr>
          <a:lstStyle>
            <a:lvl1pPr algn="ctr">
              <a:defRPr sz="1400" b="0" i="0" spc="0">
                <a:solidFill>
                  <a:schemeClr val="bg2">
                    <a:lumMod val="50000"/>
                  </a:schemeClr>
                </a:solidFill>
                <a:latin typeface="+mn-lt"/>
                <a:ea typeface="Helvetica" charset="0"/>
                <a:cs typeface="Helvetica" charset="0"/>
              </a:defRPr>
            </a:lvl1pPr>
          </a:lstStyle>
          <a:p>
            <a:r>
              <a:rPr lang="en-US"/>
              <a:t>OpenAIRE-CONNECT Community Call #4 - 17 Apr 2023</a:t>
            </a:r>
            <a:endParaRPr lang="en-US" dirty="0"/>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pic>
        <p:nvPicPr>
          <p:cNvPr id="21" name="Picture 20">
            <a:extLst>
              <a:ext uri="{FF2B5EF4-FFF2-40B4-BE49-F238E27FC236}">
                <a16:creationId xmlns:a16="http://schemas.microsoft.com/office/drawing/2014/main" id="{7D7776B0-41B0-B346-A3ED-F44E3445ECC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45629" y="8456671"/>
            <a:ext cx="594000" cy="396000"/>
          </a:xfrm>
          <a:prstGeom prst="rect">
            <a:avLst/>
          </a:prstGeom>
        </p:spPr>
      </p:pic>
      <p:pic>
        <p:nvPicPr>
          <p:cNvPr id="30" name="Picture 29" descr="Logo&#10;&#10;Description automatically generated with medium confidence">
            <a:extLst>
              <a:ext uri="{FF2B5EF4-FFF2-40B4-BE49-F238E27FC236}">
                <a16:creationId xmlns:a16="http://schemas.microsoft.com/office/drawing/2014/main" id="{E0C254A1-D533-324B-840D-665898F26D2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0670" y="8309534"/>
            <a:ext cx="2572942" cy="648000"/>
          </a:xfrm>
          <a:prstGeom prst="rect">
            <a:avLst/>
          </a:prstGeom>
        </p:spPr>
      </p:pic>
    </p:spTree>
    <p:extLst>
      <p:ext uri="{BB962C8B-B14F-4D97-AF65-F5344CB8AC3E}">
        <p14:creationId xmlns:p14="http://schemas.microsoft.com/office/powerpoint/2010/main" val="2368372094"/>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4.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theme" Target="../theme/theme2.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5029200" y="8386764"/>
            <a:ext cx="6197600" cy="376237"/>
          </a:xfrm>
          <a:prstGeom prst="rect">
            <a:avLst/>
          </a:prstGeom>
        </p:spPr>
        <p:txBody>
          <a:bodyPr vert="horz" lIns="0" tIns="0" rIns="0" bIns="0" rtlCol="0" anchor="ctr">
            <a:normAutofit/>
          </a:bodyPr>
          <a:lstStyle>
            <a:lvl1pPr algn="ctr">
              <a:defRPr sz="1400" b="0" i="0" spc="-80" baseline="0">
                <a:solidFill>
                  <a:schemeClr val="bg2">
                    <a:lumMod val="50000"/>
                  </a:schemeClr>
                </a:solidFill>
                <a:latin typeface="Helvetica" charset="0"/>
                <a:ea typeface="Helvetica" charset="0"/>
                <a:cs typeface="Helvetica" charset="0"/>
              </a:defRPr>
            </a:lvl1pPr>
          </a:lstStyle>
          <a:p>
            <a:r>
              <a:rPr lang="en-US"/>
              <a:t>OpenAIRE-CONNECT Community Call #4 - 17 Apr 2023</a:t>
            </a:r>
            <a:endParaRPr lang="en-US" dirty="0"/>
          </a:p>
        </p:txBody>
      </p:sp>
      <p:sp>
        <p:nvSpPr>
          <p:cNvPr id="3" name="Slide Number Placeholder 2"/>
          <p:cNvSpPr>
            <a:spLocks noGrp="1"/>
          </p:cNvSpPr>
          <p:nvPr>
            <p:ph type="sldNum" sz="quarter" idx="4"/>
          </p:nvPr>
        </p:nvSpPr>
        <p:spPr>
          <a:xfrm>
            <a:off x="14630400" y="8386764"/>
            <a:ext cx="508000" cy="376237"/>
          </a:xfrm>
          <a:prstGeom prst="rect">
            <a:avLst/>
          </a:prstGeom>
        </p:spPr>
        <p:txBody>
          <a:bodyPr vert="horz" lIns="91440" tIns="45720" rIns="91440" bIns="45720" rtlCol="0" anchor="ctr"/>
          <a:lstStyle>
            <a:lvl1pPr algn="r">
              <a:defRPr sz="140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dirty="0"/>
          </a:p>
        </p:txBody>
      </p:sp>
      <p:sp>
        <p:nvSpPr>
          <p:cNvPr id="4" name="Title Placeholder 3"/>
          <p:cNvSpPr>
            <a:spLocks noGrp="1"/>
          </p:cNvSpPr>
          <p:nvPr>
            <p:ph type="title"/>
          </p:nvPr>
        </p:nvSpPr>
        <p:spPr>
          <a:xfrm>
            <a:off x="1117600" y="487363"/>
            <a:ext cx="14020800" cy="176688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p:cNvSpPr>
            <a:spLocks noGrp="1"/>
          </p:cNvSpPr>
          <p:nvPr>
            <p:ph type="body" idx="1"/>
          </p:nvPr>
        </p:nvSpPr>
        <p:spPr>
          <a:xfrm>
            <a:off x="1117600" y="2433638"/>
            <a:ext cx="14020800" cy="580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 bg1="lt1" tx1="dk1" bg2="lt2" tx2="dk2" accent1="accent1" accent2="accent2" accent3="accent3" accent4="accent4" accent5="accent5" accent6="accent6" hlink="hlink" folHlink="folHlink"/>
  <p:sldLayoutIdLst>
    <p:sldLayoutId id="2147483655" r:id="rId1"/>
    <p:sldLayoutId id="2147483680" r:id="rId2"/>
    <p:sldLayoutId id="2147483730" r:id="rId3"/>
    <p:sldLayoutId id="2147483659" r:id="rId4"/>
    <p:sldLayoutId id="2147483693" r:id="rId5"/>
    <p:sldLayoutId id="2147483720" r:id="rId6"/>
    <p:sldLayoutId id="2147483670" r:id="rId7"/>
    <p:sldLayoutId id="2147483694" r:id="rId8"/>
    <p:sldLayoutId id="2147483740" r:id="rId9"/>
    <p:sldLayoutId id="2147483743" r:id="rId10"/>
    <p:sldLayoutId id="2147483695" r:id="rId11"/>
    <p:sldLayoutId id="2147483669" r:id="rId12"/>
    <p:sldLayoutId id="2147483696" r:id="rId13"/>
    <p:sldLayoutId id="2147483671" r:id="rId14"/>
    <p:sldLayoutId id="2147483711" r:id="rId15"/>
    <p:sldLayoutId id="2147483699" r:id="rId16"/>
    <p:sldLayoutId id="2147483697" r:id="rId17"/>
    <p:sldLayoutId id="2147483736" r:id="rId18"/>
    <p:sldLayoutId id="2147483700" r:id="rId19"/>
    <p:sldLayoutId id="2147483663" r:id="rId20"/>
    <p:sldLayoutId id="2147483710" r:id="rId21"/>
    <p:sldLayoutId id="2147483712" r:id="rId22"/>
    <p:sldLayoutId id="2147483713" r:id="rId23"/>
    <p:sldLayoutId id="2147483673" r:id="rId24"/>
    <p:sldLayoutId id="2147483708" r:id="rId25"/>
    <p:sldLayoutId id="2147483698" r:id="rId26"/>
    <p:sldLayoutId id="2147483666" r:id="rId27"/>
    <p:sldLayoutId id="2147483714" r:id="rId28"/>
    <p:sldLayoutId id="2147483719" r:id="rId29"/>
    <p:sldLayoutId id="2147483716" r:id="rId30"/>
    <p:sldLayoutId id="2147483717" r:id="rId31"/>
    <p:sldLayoutId id="2147483718" r:id="rId32"/>
    <p:sldLayoutId id="2147483715" r:id="rId33"/>
    <p:sldLayoutId id="2147483677" r:id="rId34"/>
    <p:sldLayoutId id="2147483702" r:id="rId35"/>
    <p:sldLayoutId id="2147483703" r:id="rId36"/>
    <p:sldLayoutId id="2147483701" r:id="rId37"/>
    <p:sldLayoutId id="2147483738" r:id="rId38"/>
    <p:sldLayoutId id="2147483744" r:id="rId39"/>
    <p:sldLayoutId id="2147483739" r:id="rId40"/>
    <p:sldLayoutId id="2147483704" r:id="rId41"/>
    <p:sldLayoutId id="2147483733" r:id="rId42"/>
    <p:sldLayoutId id="2147483705" r:id="rId43"/>
    <p:sldLayoutId id="2147483679" r:id="rId44"/>
    <p:sldLayoutId id="2147483732" r:id="rId45"/>
    <p:sldLayoutId id="2147483706" r:id="rId46"/>
    <p:sldLayoutId id="2147483707" r:id="rId47"/>
    <p:sldLayoutId id="2147483664" r:id="rId48"/>
    <p:sldLayoutId id="2147483709" r:id="rId49"/>
    <p:sldLayoutId id="2147483667" r:id="rId50"/>
    <p:sldLayoutId id="2147483745" r:id="rId51"/>
    <p:sldLayoutId id="2147483746" r:id="rId52"/>
  </p:sldLayoutIdLst>
  <p:transition spd="med"/>
  <p:hf sldNum="0" hdr="0" dt="0"/>
  <p:txStyles>
    <p:titleStyle>
      <a:lvl1pPr marL="0" marR="0" indent="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Helvetica" charset="0"/>
          <a:ea typeface="Helvetica" charset="0"/>
          <a:cs typeface="Helvetica" charset="0"/>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9pPr>
    </p:titleStyle>
    <p:bodyStyle>
      <a:lvl1pPr marL="395101" marR="0" indent="-395101" algn="l" defTabSz="547673" rtl="0" eaLnBrk="1" latinLnBrk="0" hangingPunct="1">
        <a:lnSpc>
          <a:spcPct val="100000"/>
        </a:lnSpc>
        <a:spcBef>
          <a:spcPts val="1200"/>
        </a:spcBef>
        <a:spcAft>
          <a:spcPts val="0"/>
        </a:spcAft>
        <a:buClrTx/>
        <a:buSzPct val="75000"/>
        <a:buFontTx/>
        <a:buBlip>
          <a:blip r:embed="rId54"/>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1200"/>
        </a:spcBef>
        <a:spcAft>
          <a:spcPts val="0"/>
        </a:spcAft>
        <a:buClrTx/>
        <a:buSzPct val="75000"/>
        <a:buFontTx/>
        <a:buBlip>
          <a:blip r:embed="rId55"/>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1200"/>
        </a:spcBef>
        <a:spcAft>
          <a:spcPts val="0"/>
        </a:spcAft>
        <a:buClrTx/>
        <a:buSzPct val="75000"/>
        <a:buFontTx/>
        <a:buBlip>
          <a:blip r:embed="rId56"/>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12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12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8" userDrawn="1">
          <p15:clr>
            <a:srgbClr val="F26B43"/>
          </p15:clr>
        </p15:guide>
        <p15:guide id="4" pos="8567" userDrawn="1">
          <p15:clr>
            <a:srgbClr val="F26B43"/>
          </p15:clr>
        </p15:guide>
        <p15:guide id="5" orient="horz" pos="499" userDrawn="1">
          <p15:clr>
            <a:srgbClr val="F26B43"/>
          </p15:clr>
        </p15:guide>
        <p15:guide id="6" orient="horz" pos="46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3"/>
          </p:nvPr>
        </p:nvSpPr>
        <p:spPr>
          <a:xfrm>
            <a:off x="1117600" y="8475134"/>
            <a:ext cx="13117384" cy="486833"/>
          </a:xfrm>
          <a:prstGeom prst="rect">
            <a:avLst/>
          </a:prstGeom>
        </p:spPr>
        <p:txBody>
          <a:bodyPr vert="horz" lIns="91440" tIns="45720" rIns="91440" bIns="45720" rtlCol="0" anchor="ctr"/>
          <a:lstStyle>
            <a:lvl1pPr algn="ctr">
              <a:defRPr sz="1600">
                <a:solidFill>
                  <a:schemeClr val="tx1">
                    <a:tint val="75000"/>
                  </a:schemeClr>
                </a:solidFill>
                <a:latin typeface="+mj-lt"/>
              </a:defRPr>
            </a:lvl1pPr>
          </a:lstStyle>
          <a:p>
            <a:r>
              <a:rPr lang="en-GB" altLang="ko-KR"/>
              <a:t>OpenAIRE-CONNECT Community Call #4 - 17 Apr 2023</a:t>
            </a:r>
            <a:endParaRPr lang="ko-KR" altLang="en-US"/>
          </a:p>
        </p:txBody>
      </p:sp>
      <p:sp>
        <p:nvSpPr>
          <p:cNvPr id="6" name="Slide Number Placeholder 5"/>
          <p:cNvSpPr>
            <a:spLocks noGrp="1"/>
          </p:cNvSpPr>
          <p:nvPr>
            <p:ph type="sldNum" sz="quarter" idx="4"/>
          </p:nvPr>
        </p:nvSpPr>
        <p:spPr>
          <a:xfrm>
            <a:off x="14465643" y="8475134"/>
            <a:ext cx="672757"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272106637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Lst>
  <p:hf sldNum="0"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83.xml"/><Relationship Id="rId5" Type="http://schemas.openxmlformats.org/officeDocument/2006/relationships/image" Target="../media/image89.pn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70.xml"/><Relationship Id="rId6" Type="http://schemas.openxmlformats.org/officeDocument/2006/relationships/hyperlink" Target="https://juliareda.eu/eu-copyright-reform/text-and-data-mining/" TargetMode="External"/><Relationship Id="rId5" Type="http://schemas.openxmlformats.org/officeDocument/2006/relationships/image" Target="../media/image97.png"/><Relationship Id="rId4" Type="http://schemas.openxmlformats.org/officeDocument/2006/relationships/image" Target="../media/image96.tiff"/></Relationships>
</file>

<file path=ppt/slides/_rels/slide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hyperlink" Target="https://provide.openaire.eu/" TargetMode="External"/><Relationship Id="rId2" Type="http://schemas.openxmlformats.org/officeDocument/2006/relationships/notesSlide" Target="../notesSlides/notesSlide15.xml"/><Relationship Id="rId1" Type="http://schemas.openxmlformats.org/officeDocument/2006/relationships/slideLayout" Target="../slideLayouts/slideLayout52.xml"/><Relationship Id="rId4" Type="http://schemas.openxmlformats.org/officeDocument/2006/relationships/hyperlink" Target="https://explore.openaire.e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6.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108.jpeg"/><Relationship Id="rId5" Type="http://schemas.openxmlformats.org/officeDocument/2006/relationships/image" Target="../media/image75.png"/><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8.xml"/><Relationship Id="rId1" Type="http://schemas.openxmlformats.org/officeDocument/2006/relationships/slideLayout" Target="../slideLayouts/slideLayout8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 Id="rId9" Type="http://schemas.openxmlformats.org/officeDocument/2006/relationships/image" Target="../media/image8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1662A72-01AB-0344-9402-12D70863EBE1}"/>
              </a:ext>
            </a:extLst>
          </p:cNvPr>
          <p:cNvSpPr>
            <a:spLocks noGrp="1"/>
          </p:cNvSpPr>
          <p:nvPr>
            <p:ph type="ftr" sz="quarter" idx="18"/>
          </p:nvPr>
        </p:nvSpPr>
        <p:spPr/>
        <p:txBody>
          <a:bodyPr/>
          <a:lstStyle/>
          <a:p>
            <a:endParaRPr lang="en-US" dirty="0"/>
          </a:p>
        </p:txBody>
      </p:sp>
      <p:sp>
        <p:nvSpPr>
          <p:cNvPr id="9" name="Text Placeholder 8">
            <a:extLst>
              <a:ext uri="{FF2B5EF4-FFF2-40B4-BE49-F238E27FC236}">
                <a16:creationId xmlns:a16="http://schemas.microsoft.com/office/drawing/2014/main" id="{624FA222-5D1E-A04A-991D-393A9F94CAA9}"/>
              </a:ext>
            </a:extLst>
          </p:cNvPr>
          <p:cNvSpPr>
            <a:spLocks noGrp="1"/>
          </p:cNvSpPr>
          <p:nvPr>
            <p:ph type="body" sz="quarter" idx="10"/>
          </p:nvPr>
        </p:nvSpPr>
        <p:spPr/>
        <p:txBody>
          <a:bodyPr>
            <a:normAutofit/>
          </a:bodyPr>
          <a:lstStyle/>
          <a:p>
            <a:r>
              <a:rPr lang="en-IT" dirty="0"/>
              <a:t>OpenAIRE-CONNECT</a:t>
            </a:r>
          </a:p>
        </p:txBody>
      </p:sp>
      <p:sp>
        <p:nvSpPr>
          <p:cNvPr id="10" name="Text Placeholder 9">
            <a:extLst>
              <a:ext uri="{FF2B5EF4-FFF2-40B4-BE49-F238E27FC236}">
                <a16:creationId xmlns:a16="http://schemas.microsoft.com/office/drawing/2014/main" id="{1BD33FCA-34B9-B543-B8BE-FB6C3628AFD8}"/>
              </a:ext>
            </a:extLst>
          </p:cNvPr>
          <p:cNvSpPr>
            <a:spLocks noGrp="1"/>
          </p:cNvSpPr>
          <p:nvPr>
            <p:ph type="body" sz="quarter" idx="11"/>
          </p:nvPr>
        </p:nvSpPr>
        <p:spPr/>
        <p:txBody>
          <a:bodyPr/>
          <a:lstStyle/>
          <a:p>
            <a:endParaRPr lang="en-IT" dirty="0"/>
          </a:p>
        </p:txBody>
      </p:sp>
      <p:sp>
        <p:nvSpPr>
          <p:cNvPr id="12" name="Text Placeholder 11">
            <a:extLst>
              <a:ext uri="{FF2B5EF4-FFF2-40B4-BE49-F238E27FC236}">
                <a16:creationId xmlns:a16="http://schemas.microsoft.com/office/drawing/2014/main" id="{C829AC8A-7A28-9149-BAB3-64275B3088CC}"/>
              </a:ext>
            </a:extLst>
          </p:cNvPr>
          <p:cNvSpPr>
            <a:spLocks noGrp="1"/>
          </p:cNvSpPr>
          <p:nvPr>
            <p:ph type="body" sz="quarter" idx="17"/>
          </p:nvPr>
        </p:nvSpPr>
        <p:spPr>
          <a:xfrm>
            <a:off x="7578436" y="665362"/>
            <a:ext cx="8095326" cy="405683"/>
          </a:xfrm>
        </p:spPr>
        <p:txBody>
          <a:bodyPr>
            <a:normAutofit/>
          </a:bodyPr>
          <a:lstStyle/>
          <a:p>
            <a:r>
              <a:rPr lang="en-IT" dirty="0"/>
              <a:t>Institute of Information Science and Technologies, Italian National Resarch Council</a:t>
            </a:r>
          </a:p>
        </p:txBody>
      </p:sp>
      <p:sp>
        <p:nvSpPr>
          <p:cNvPr id="14" name="Text Placeholder 13">
            <a:extLst>
              <a:ext uri="{FF2B5EF4-FFF2-40B4-BE49-F238E27FC236}">
                <a16:creationId xmlns:a16="http://schemas.microsoft.com/office/drawing/2014/main" id="{8C58BEA2-3366-9D43-8E82-0CCDF34484BB}"/>
              </a:ext>
            </a:extLst>
          </p:cNvPr>
          <p:cNvSpPr>
            <a:spLocks noGrp="1"/>
          </p:cNvSpPr>
          <p:nvPr>
            <p:ph type="body" sz="quarter" idx="16"/>
          </p:nvPr>
        </p:nvSpPr>
        <p:spPr>
          <a:xfrm>
            <a:off x="9432258" y="284000"/>
            <a:ext cx="6241503" cy="382019"/>
          </a:xfrm>
        </p:spPr>
        <p:txBody>
          <a:bodyPr/>
          <a:lstStyle/>
          <a:p>
            <a:r>
              <a:rPr lang="en-IT" dirty="0"/>
              <a:t>Alessia Bardi</a:t>
            </a:r>
          </a:p>
        </p:txBody>
      </p:sp>
    </p:spTree>
    <p:extLst>
      <p:ext uri="{BB962C8B-B14F-4D97-AF65-F5344CB8AC3E}">
        <p14:creationId xmlns:p14="http://schemas.microsoft.com/office/powerpoint/2010/main" val="306764665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9"/>
          <p:cNvSpPr txBox="1"/>
          <p:nvPr/>
        </p:nvSpPr>
        <p:spPr>
          <a:xfrm>
            <a:off x="1638620" y="1056474"/>
            <a:ext cx="12978667" cy="1750992"/>
          </a:xfrm>
          <a:prstGeom prst="rect">
            <a:avLst/>
          </a:prstGeom>
          <a:noFill/>
          <a:ln>
            <a:noFill/>
          </a:ln>
        </p:spPr>
        <p:txBody>
          <a:bodyPr spcFirstLastPara="1" wrap="square" lIns="0" tIns="0" rIns="0" bIns="0" anchor="t" anchorCtr="0">
            <a:spAutoFit/>
          </a:bodyPr>
          <a:lstStyle/>
          <a:p>
            <a:pPr>
              <a:buClr>
                <a:srgbClr val="FFFFFF"/>
              </a:buClr>
              <a:buSzPts val="3200"/>
            </a:pPr>
            <a:r>
              <a:rPr lang="en-US" sz="5689" dirty="0" err="1">
                <a:solidFill>
                  <a:srgbClr val="666666"/>
                </a:solidFill>
                <a:latin typeface="Roboto"/>
                <a:ea typeface="Roboto"/>
                <a:cs typeface="Roboto"/>
                <a:sym typeface="Roboto"/>
              </a:rPr>
              <a:t>OpenAIRE</a:t>
            </a:r>
            <a:r>
              <a:rPr lang="en-US" sz="5689" dirty="0">
                <a:solidFill>
                  <a:srgbClr val="666666"/>
                </a:solidFill>
                <a:latin typeface="Roboto"/>
                <a:ea typeface="Roboto"/>
                <a:cs typeface="Roboto"/>
                <a:sym typeface="Roboto"/>
              </a:rPr>
              <a:t> can tackle those challenges for you</a:t>
            </a:r>
            <a:endParaRPr sz="2489" dirty="0">
              <a:solidFill>
                <a:srgbClr val="666666"/>
              </a:solidFill>
              <a:latin typeface="Roboto"/>
              <a:ea typeface="Roboto"/>
              <a:cs typeface="Roboto"/>
              <a:sym typeface="Roboto"/>
            </a:endParaRPr>
          </a:p>
        </p:txBody>
      </p:sp>
      <p:sp>
        <p:nvSpPr>
          <p:cNvPr id="154" name="Google Shape;154;p29"/>
          <p:cNvSpPr/>
          <p:nvPr/>
        </p:nvSpPr>
        <p:spPr>
          <a:xfrm>
            <a:off x="1638622" y="833725"/>
            <a:ext cx="12978667"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C6C6C"/>
              </a:solidFill>
              <a:latin typeface="Arial"/>
              <a:ea typeface="Arial"/>
              <a:cs typeface="Arial"/>
              <a:sym typeface="Arial"/>
            </a:endParaRPr>
          </a:p>
        </p:txBody>
      </p:sp>
      <p:pic>
        <p:nvPicPr>
          <p:cNvPr id="2" name="Picture 2" descr="graph">
            <a:extLst>
              <a:ext uri="{FF2B5EF4-FFF2-40B4-BE49-F238E27FC236}">
                <a16:creationId xmlns:a16="http://schemas.microsoft.com/office/drawing/2014/main" id="{EE870B4E-0F5F-6326-288E-035BF8790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446" y="3718156"/>
            <a:ext cx="3684895" cy="11288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A76F3E2-42B1-B90E-0080-6684D087FF67}"/>
              </a:ext>
            </a:extLst>
          </p:cNvPr>
          <p:cNvPicPr>
            <a:picLocks noChangeAspect="1"/>
          </p:cNvPicPr>
          <p:nvPr/>
        </p:nvPicPr>
        <p:blipFill>
          <a:blip r:embed="rId4"/>
          <a:stretch>
            <a:fillRect/>
          </a:stretch>
        </p:blipFill>
        <p:spPr>
          <a:xfrm>
            <a:off x="6738268" y="3048975"/>
            <a:ext cx="8562390" cy="1700001"/>
          </a:xfrm>
          <a:prstGeom prst="rect">
            <a:avLst/>
          </a:prstGeom>
        </p:spPr>
      </p:pic>
      <p:sp>
        <p:nvSpPr>
          <p:cNvPr id="4" name="TextBox 3">
            <a:extLst>
              <a:ext uri="{FF2B5EF4-FFF2-40B4-BE49-F238E27FC236}">
                <a16:creationId xmlns:a16="http://schemas.microsoft.com/office/drawing/2014/main" id="{E4AED66B-750C-D733-8B8A-6E5DC08BF25E}"/>
              </a:ext>
            </a:extLst>
          </p:cNvPr>
          <p:cNvSpPr txBox="1"/>
          <p:nvPr/>
        </p:nvSpPr>
        <p:spPr>
          <a:xfrm>
            <a:off x="6738268" y="4606090"/>
            <a:ext cx="8562389" cy="15735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342900" marR="0" indent="-342900" algn="l" defTabSz="547687" rtl="0" fontAlgn="auto" latinLnBrk="0" hangingPunct="0">
              <a:lnSpc>
                <a:spcPct val="100000"/>
              </a:lnSpc>
              <a:spcBef>
                <a:spcPts val="0"/>
              </a:spcBef>
              <a:spcAft>
                <a:spcPts val="0"/>
              </a:spcAft>
              <a:buClrTx/>
              <a:buSzTx/>
              <a:buFont typeface="Arial" panose="020B0604020202020204" pitchFamily="34" charset="0"/>
              <a:buChar char="•"/>
              <a:tabLst/>
            </a:pPr>
            <a:r>
              <a:rPr kumimoji="0" lang="en-IT" sz="2400" b="1" i="0" u="none" strike="noStrike" cap="none" spc="0" normalizeH="0" baseline="0" dirty="0">
                <a:ln>
                  <a:noFill/>
                </a:ln>
                <a:solidFill>
                  <a:srgbClr val="000000"/>
                </a:solidFill>
                <a:effectLst/>
                <a:uFillTx/>
                <a:latin typeface="+mn-lt"/>
                <a:ea typeface="+mn-ea"/>
                <a:cs typeface="+mn-cs"/>
                <a:sym typeface="Helvetica Light"/>
              </a:rPr>
              <a:t>Global</a:t>
            </a:r>
            <a:r>
              <a:rPr kumimoji="0" lang="en-IT" sz="2400" b="0" i="0" u="none" strike="noStrike" cap="none" spc="0" normalizeH="0" baseline="0" dirty="0">
                <a:ln>
                  <a:noFill/>
                </a:ln>
                <a:solidFill>
                  <a:srgbClr val="000000"/>
                </a:solidFill>
                <a:effectLst/>
                <a:uFillTx/>
                <a:latin typeface="+mn-lt"/>
                <a:ea typeface="+mn-ea"/>
                <a:cs typeface="+mn-cs"/>
                <a:sym typeface="Helvetica Light"/>
              </a:rPr>
              <a:t> coverage</a:t>
            </a:r>
          </a:p>
          <a:p>
            <a:pPr marL="342900" marR="0" indent="-342900" algn="l" defTabSz="547687" rtl="0" fontAlgn="auto" latinLnBrk="0" hangingPunct="0">
              <a:lnSpc>
                <a:spcPct val="100000"/>
              </a:lnSpc>
              <a:spcBef>
                <a:spcPts val="0"/>
              </a:spcBef>
              <a:spcAft>
                <a:spcPts val="0"/>
              </a:spcAft>
              <a:buClrTx/>
              <a:buSzTx/>
              <a:buFont typeface="Arial" panose="020B0604020202020204" pitchFamily="34" charset="0"/>
              <a:buChar char="•"/>
              <a:tabLst/>
            </a:pPr>
            <a:r>
              <a:rPr lang="en-IT" sz="2400" dirty="0"/>
              <a:t>+2K </a:t>
            </a:r>
            <a:r>
              <a:rPr lang="en-IT" sz="2400" b="1" dirty="0"/>
              <a:t>trusted sources</a:t>
            </a:r>
            <a:r>
              <a:rPr lang="en-IT" sz="2400" dirty="0"/>
              <a:t>: institutional repositories, thematic repositories, funder databases, authoritative registries</a:t>
            </a:r>
          </a:p>
          <a:p>
            <a:pPr marL="342900" marR="0" indent="-342900" algn="l" defTabSz="547687" rtl="0" fontAlgn="auto" latinLnBrk="0" hangingPunct="0">
              <a:lnSpc>
                <a:spcPct val="100000"/>
              </a:lnSpc>
              <a:spcBef>
                <a:spcPts val="0"/>
              </a:spcBef>
              <a:spcAft>
                <a:spcPts val="0"/>
              </a:spcAft>
              <a:buClrTx/>
              <a:buSzTx/>
              <a:buFont typeface="Arial" panose="020B0604020202020204" pitchFamily="34" charset="0"/>
              <a:buChar char="•"/>
              <a:tabLst/>
            </a:pPr>
            <a:r>
              <a:rPr lang="en-IT" sz="2400" b="1" dirty="0"/>
              <a:t>Enriched</a:t>
            </a:r>
            <a:r>
              <a:rPr lang="en-IT" sz="2400" dirty="0"/>
              <a:t> metadata: duplicate detection and full-text mining</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5" name="Picture 4" descr="Logo&#10;&#10;Description automatically generated with medium confidence">
            <a:extLst>
              <a:ext uri="{FF2B5EF4-FFF2-40B4-BE49-F238E27FC236}">
                <a16:creationId xmlns:a16="http://schemas.microsoft.com/office/drawing/2014/main" id="{8E1056C4-6BE0-EFD5-0775-EE42E6D09A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0189" y="6858977"/>
            <a:ext cx="3249407" cy="1304839"/>
          </a:xfrm>
          <a:prstGeom prst="rect">
            <a:avLst/>
          </a:prstGeom>
        </p:spPr>
      </p:pic>
      <p:sp>
        <p:nvSpPr>
          <p:cNvPr id="6" name="TextBox 5">
            <a:extLst>
              <a:ext uri="{FF2B5EF4-FFF2-40B4-BE49-F238E27FC236}">
                <a16:creationId xmlns:a16="http://schemas.microsoft.com/office/drawing/2014/main" id="{46E680FC-8C9E-5BAD-1E9F-082313640D31}"/>
              </a:ext>
            </a:extLst>
          </p:cNvPr>
          <p:cNvSpPr txBox="1"/>
          <p:nvPr/>
        </p:nvSpPr>
        <p:spPr>
          <a:xfrm>
            <a:off x="6738268" y="6691816"/>
            <a:ext cx="8562390" cy="23121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342900" marR="0" indent="-342900" algn="l" defTabSz="547687" rtl="0" fontAlgn="auto" latinLnBrk="0" hangingPunct="0">
              <a:lnSpc>
                <a:spcPct val="100000"/>
              </a:lnSpc>
              <a:spcBef>
                <a:spcPts val="0"/>
              </a:spcBef>
              <a:spcAft>
                <a:spcPts val="0"/>
              </a:spcAft>
              <a:buClrTx/>
              <a:buSzTx/>
              <a:buFont typeface="Arial" panose="020B0604020202020204" pitchFamily="34" charset="0"/>
              <a:buChar char="•"/>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Select the </a:t>
            </a:r>
            <a:r>
              <a:rPr kumimoji="0" lang="en-IT" sz="2400" b="1" i="0" u="none" strike="noStrike" cap="none" spc="0" normalizeH="0" baseline="0" dirty="0">
                <a:ln>
                  <a:noFill/>
                </a:ln>
                <a:solidFill>
                  <a:srgbClr val="000000"/>
                </a:solidFill>
                <a:effectLst/>
                <a:uFillTx/>
                <a:latin typeface="+mn-lt"/>
                <a:ea typeface="+mn-ea"/>
                <a:cs typeface="+mn-cs"/>
                <a:sym typeface="Helvetica Light"/>
              </a:rPr>
              <a:t>slice of the OpenAIRE Graph</a:t>
            </a:r>
            <a:r>
              <a:rPr kumimoji="0" lang="en-IT" sz="2400" b="0" i="0" u="none" strike="noStrike" cap="none" spc="0" normalizeH="0" baseline="0" dirty="0">
                <a:ln>
                  <a:noFill/>
                </a:ln>
                <a:solidFill>
                  <a:srgbClr val="000000"/>
                </a:solidFill>
                <a:effectLst/>
                <a:uFillTx/>
                <a:latin typeface="+mn-lt"/>
                <a:ea typeface="+mn-ea"/>
                <a:cs typeface="+mn-cs"/>
                <a:sym typeface="Helvetica Light"/>
              </a:rPr>
              <a:t> that is relevant for you and build a </a:t>
            </a:r>
            <a:r>
              <a:rPr kumimoji="0" lang="en-IT" sz="2400" b="1" i="0" u="none" strike="noStrike" cap="none" spc="0" normalizeH="0" baseline="0" dirty="0">
                <a:ln>
                  <a:noFill/>
                </a:ln>
                <a:solidFill>
                  <a:srgbClr val="000000"/>
                </a:solidFill>
                <a:effectLst/>
                <a:uFillTx/>
                <a:latin typeface="+mn-lt"/>
                <a:ea typeface="+mn-ea"/>
                <a:cs typeface="+mn-cs"/>
                <a:sym typeface="Helvetica Light"/>
              </a:rPr>
              <a:t>customised portal</a:t>
            </a:r>
            <a:r>
              <a:rPr kumimoji="0" lang="en-IT" sz="2400" b="0" i="0" u="none" strike="noStrike" cap="none" spc="0" normalizeH="0" baseline="0" dirty="0">
                <a:ln>
                  <a:noFill/>
                </a:ln>
                <a:solidFill>
                  <a:srgbClr val="000000"/>
                </a:solidFill>
                <a:effectLst/>
                <a:uFillTx/>
                <a:latin typeface="+mn-lt"/>
                <a:ea typeface="+mn-ea"/>
                <a:cs typeface="+mn-cs"/>
                <a:sym typeface="Helvetica Light"/>
              </a:rPr>
              <a:t> on top of it</a:t>
            </a:r>
          </a:p>
          <a:p>
            <a:pPr marL="342900" marR="0" indent="-342900" algn="l" defTabSz="547687" rtl="0" fontAlgn="auto" latinLnBrk="0" hangingPunct="0">
              <a:lnSpc>
                <a:spcPct val="100000"/>
              </a:lnSpc>
              <a:spcBef>
                <a:spcPts val="0"/>
              </a:spcBef>
              <a:spcAft>
                <a:spcPts val="0"/>
              </a:spcAft>
              <a:buClrTx/>
              <a:buSzTx/>
              <a:buFont typeface="Arial" panose="020B0604020202020204" pitchFamily="34" charset="0"/>
              <a:buChar char="•"/>
              <a:tabLst/>
            </a:pPr>
            <a:r>
              <a:rPr lang="en-IT" sz="2400" b="1" dirty="0"/>
              <a:t>Integrated</a:t>
            </a:r>
            <a:r>
              <a:rPr lang="en-IT" sz="2400" dirty="0"/>
              <a:t> with other scholarly services to facilitate Open Science practices: e.g. ORCID, Crossref, UsageCounts</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a:p>
            <a:pPr marL="342900" marR="0" indent="-342900" algn="l" defTabSz="547687" rtl="0" fontAlgn="auto" latinLnBrk="0" hangingPunct="0">
              <a:lnSpc>
                <a:spcPct val="100000"/>
              </a:lnSpc>
              <a:spcBef>
                <a:spcPts val="0"/>
              </a:spcBef>
              <a:spcAft>
                <a:spcPts val="0"/>
              </a:spcAft>
              <a:buClrTx/>
              <a:buSzTx/>
              <a:buFont typeface="Arial" panose="020B0604020202020204" pitchFamily="34" charset="0"/>
              <a:buChar char="•"/>
              <a:tabLst/>
            </a:pPr>
            <a:r>
              <a:rPr lang="en-IT" sz="2400" b="1" dirty="0"/>
              <a:t>OpenAIRE operates </a:t>
            </a:r>
            <a:r>
              <a:rPr lang="en-IT" sz="2400" dirty="0"/>
              <a:t>the service: installation, maintaince, uprades, backups and automatic data updates</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683029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E82E727-D80E-B135-F6AA-355F0960EBDC}"/>
              </a:ext>
            </a:extLst>
          </p:cNvPr>
          <p:cNvGrpSpPr/>
          <p:nvPr/>
        </p:nvGrpSpPr>
        <p:grpSpPr>
          <a:xfrm>
            <a:off x="732426" y="257295"/>
            <a:ext cx="15169332" cy="8013248"/>
            <a:chOff x="732426" y="257295"/>
            <a:chExt cx="15169332" cy="8013248"/>
          </a:xfrm>
        </p:grpSpPr>
        <p:pic>
          <p:nvPicPr>
            <p:cNvPr id="9" name="Picture 8">
              <a:extLst>
                <a:ext uri="{FF2B5EF4-FFF2-40B4-BE49-F238E27FC236}">
                  <a16:creationId xmlns:a16="http://schemas.microsoft.com/office/drawing/2014/main" id="{987D055E-673E-C18E-2F4D-3378A403A591}"/>
                </a:ext>
              </a:extLst>
            </p:cNvPr>
            <p:cNvPicPr>
              <a:picLocks noChangeAspect="1"/>
            </p:cNvPicPr>
            <p:nvPr/>
          </p:nvPicPr>
          <p:blipFill>
            <a:blip r:embed="rId3"/>
            <a:stretch>
              <a:fillRect/>
            </a:stretch>
          </p:blipFill>
          <p:spPr>
            <a:xfrm>
              <a:off x="6882089" y="779459"/>
              <a:ext cx="3807952" cy="2083904"/>
            </a:xfrm>
            <a:prstGeom prst="rect">
              <a:avLst/>
            </a:prstGeom>
            <a:ln>
              <a:solidFill>
                <a:schemeClr val="accent2"/>
              </a:solidFill>
            </a:ln>
          </p:spPr>
        </p:pic>
        <p:pic>
          <p:nvPicPr>
            <p:cNvPr id="7" name="Picture 6" descr="Logo&#10;&#10;Description automatically generated with medium confidence">
              <a:extLst>
                <a:ext uri="{FF2B5EF4-FFF2-40B4-BE49-F238E27FC236}">
                  <a16:creationId xmlns:a16="http://schemas.microsoft.com/office/drawing/2014/main" id="{86F36B9B-4164-1344-80F0-7BEA90CD0B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26" y="734687"/>
              <a:ext cx="3249407" cy="1304839"/>
            </a:xfrm>
            <a:prstGeom prst="rect">
              <a:avLst/>
            </a:prstGeom>
          </p:spPr>
        </p:pic>
        <p:cxnSp>
          <p:nvCxnSpPr>
            <p:cNvPr id="12" name="Straight Connector 11">
              <a:extLst>
                <a:ext uri="{FF2B5EF4-FFF2-40B4-BE49-F238E27FC236}">
                  <a16:creationId xmlns:a16="http://schemas.microsoft.com/office/drawing/2014/main" id="{A5A385F0-A9E1-0E48-82C8-15BC53528AAC}"/>
                </a:ext>
              </a:extLst>
            </p:cNvPr>
            <p:cNvCxnSpPr>
              <a:cxnSpLocks/>
              <a:stCxn id="10" idx="2"/>
            </p:cNvCxnSpPr>
            <p:nvPr/>
          </p:nvCxnSpPr>
          <p:spPr>
            <a:xfrm flipH="1">
              <a:off x="8801189" y="3188234"/>
              <a:ext cx="1" cy="1083135"/>
            </a:xfrm>
            <a:prstGeom prst="line">
              <a:avLst/>
            </a:prstGeom>
            <a:noFill/>
            <a:ln w="12700" cap="flat">
              <a:solidFill>
                <a:schemeClr val="accent3"/>
              </a:solidFill>
              <a:prstDash val="solid"/>
              <a:miter lim="400000"/>
              <a:headEnd type="none" w="med" len="med"/>
              <a:tailEnd type="arrow" w="med" len="med"/>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A824DB2F-95C3-B44D-BAF9-67958389C0E0}"/>
                </a:ext>
              </a:extLst>
            </p:cNvPr>
            <p:cNvSpPr txBox="1"/>
            <p:nvPr/>
          </p:nvSpPr>
          <p:spPr>
            <a:xfrm>
              <a:off x="6559241" y="4311867"/>
              <a:ext cx="6079331" cy="3731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defTabSz="547660"/>
              <a:r>
                <a:rPr lang="en-IT" sz="1800" dirty="0">
                  <a:latin typeface="Helvetica Light"/>
                </a:rPr>
                <a:t>Identify relevant research products</a:t>
              </a:r>
            </a:p>
          </p:txBody>
        </p:sp>
        <p:sp>
          <p:nvSpPr>
            <p:cNvPr id="17" name="Rectangle 16">
              <a:extLst>
                <a:ext uri="{FF2B5EF4-FFF2-40B4-BE49-F238E27FC236}">
                  <a16:creationId xmlns:a16="http://schemas.microsoft.com/office/drawing/2014/main" id="{10A796DA-9A47-C844-8C55-B5B1533802AE}"/>
                </a:ext>
              </a:extLst>
            </p:cNvPr>
            <p:cNvSpPr/>
            <p:nvPr/>
          </p:nvSpPr>
          <p:spPr>
            <a:xfrm>
              <a:off x="6723375" y="732070"/>
              <a:ext cx="8057150" cy="2105556"/>
            </a:xfrm>
            <a:prstGeom prst="rect">
              <a:avLst/>
            </a:prstGeom>
            <a:noFill/>
            <a:ln w="3175" cap="flat">
              <a:solidFill>
                <a:srgbClr val="FFC000"/>
              </a:solidFill>
              <a:prstDash val="solid"/>
              <a:miter lim="400000"/>
              <a:extLst>
                <a:ext uri="{C807C97D-BFC1-408E-A445-0C87EB9F89A2}">
                  <ask:lineSketchStyleProps xmlns:ask="http://schemas.microsoft.com/office/drawing/2018/sketchyshapes">
                    <ask:type>
                      <ask:lineSketchNone/>
                    </ask:type>
                  </ask:lineSketchStyleProps>
                </a:ext>
              </a:extLst>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defTabSz="547660"/>
              <a:endParaRPr lang="en-IT" sz="2200">
                <a:solidFill>
                  <a:srgbClr val="FFFFFF"/>
                </a:solidFill>
                <a:latin typeface="Helvetica Light"/>
              </a:endParaRPr>
            </a:p>
          </p:txBody>
        </p:sp>
        <p:sp>
          <p:nvSpPr>
            <p:cNvPr id="18" name="Rounded Rectangle 17">
              <a:extLst>
                <a:ext uri="{FF2B5EF4-FFF2-40B4-BE49-F238E27FC236}">
                  <a16:creationId xmlns:a16="http://schemas.microsoft.com/office/drawing/2014/main" id="{5D0254A3-1C8E-0B41-ACD6-4FDE6BA7FB85}"/>
                </a:ext>
              </a:extLst>
            </p:cNvPr>
            <p:cNvSpPr/>
            <p:nvPr/>
          </p:nvSpPr>
          <p:spPr>
            <a:xfrm>
              <a:off x="9152421" y="257295"/>
              <a:ext cx="2971800" cy="480983"/>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rot="0" spcFirstLastPara="1" vertOverflow="overflow" horzOverflow="overflow" vert="horz" wrap="square" lIns="47625" tIns="47625" rIns="47625" bIns="47625" numCol="1" spcCol="38100" rtlCol="0" anchor="ctr">
              <a:spAutoFit/>
            </a:bodyPr>
            <a:lstStyle/>
            <a:p>
              <a:pPr defTabSz="547660"/>
              <a:r>
                <a:rPr lang="en-IT" sz="2200" dirty="0">
                  <a:solidFill>
                    <a:srgbClr val="FFFFFF"/>
                  </a:solidFill>
                  <a:latin typeface="Helvetica Light"/>
                </a:rPr>
                <a:t>Community Gateway</a:t>
              </a:r>
            </a:p>
          </p:txBody>
        </p:sp>
        <p:sp>
          <p:nvSpPr>
            <p:cNvPr id="10" name="Rounded Rectangle 9">
              <a:extLst>
                <a:ext uri="{FF2B5EF4-FFF2-40B4-BE49-F238E27FC236}">
                  <a16:creationId xmlns:a16="http://schemas.microsoft.com/office/drawing/2014/main" id="{9D109D40-54AA-7E4D-9F17-041885C61F79}"/>
                </a:ext>
              </a:extLst>
            </p:cNvPr>
            <p:cNvSpPr/>
            <p:nvPr/>
          </p:nvSpPr>
          <p:spPr>
            <a:xfrm>
              <a:off x="6820192" y="2707251"/>
              <a:ext cx="3961995" cy="480983"/>
            </a:xfrm>
            <a:prstGeom prst="roundRect">
              <a:avLst/>
            </a:prstGeom>
            <a:ln/>
          </p:spPr>
          <p:style>
            <a:lnRef idx="3">
              <a:schemeClr val="lt1"/>
            </a:lnRef>
            <a:fillRef idx="1">
              <a:schemeClr val="accent2"/>
            </a:fillRef>
            <a:effectRef idx="1">
              <a:schemeClr val="accent2"/>
            </a:effectRef>
            <a:fontRef idx="minor">
              <a:schemeClr val="lt1"/>
            </a:fontRef>
          </p:style>
          <p:txBody>
            <a:bodyPr rot="0" spcFirstLastPara="1" vertOverflow="overflow" horzOverflow="overflow" vert="horz" wrap="square" lIns="47625" tIns="47625" rIns="47625" bIns="47625" numCol="1" spcCol="38100" rtlCol="0" anchor="ctr">
              <a:spAutoFit/>
            </a:bodyPr>
            <a:lstStyle/>
            <a:p>
              <a:pPr defTabSz="547660"/>
              <a:r>
                <a:rPr lang="en-IT" sz="2200" dirty="0">
                  <a:solidFill>
                    <a:srgbClr val="FFFFFF"/>
                  </a:solidFill>
                  <a:latin typeface="Helvetica Light"/>
                </a:rPr>
                <a:t>Gateway configuration</a:t>
              </a:r>
            </a:p>
          </p:txBody>
        </p:sp>
        <p:sp>
          <p:nvSpPr>
            <p:cNvPr id="20" name="Right Arrow 19">
              <a:extLst>
                <a:ext uri="{FF2B5EF4-FFF2-40B4-BE49-F238E27FC236}">
                  <a16:creationId xmlns:a16="http://schemas.microsoft.com/office/drawing/2014/main" id="{C39259DB-F28F-B545-9C42-5BB11E7DC093}"/>
                </a:ext>
              </a:extLst>
            </p:cNvPr>
            <p:cNvSpPr/>
            <p:nvPr/>
          </p:nvSpPr>
          <p:spPr>
            <a:xfrm>
              <a:off x="4202639" y="1093181"/>
              <a:ext cx="2356604" cy="863583"/>
            </a:xfrm>
            <a:prstGeom prst="rightArrow">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7625" tIns="47625" rIns="47625" bIns="47625" numCol="1" spcCol="38100" rtlCol="0" anchor="ctr">
              <a:spAutoFit/>
            </a:bodyPr>
            <a:lstStyle/>
            <a:p>
              <a:pPr defTabSz="547660"/>
              <a:r>
                <a:rPr lang="en-IT" sz="2200" dirty="0">
                  <a:solidFill>
                    <a:sysClr val="windowText" lastClr="000000"/>
                  </a:solidFill>
                  <a:latin typeface="Helvetica Light"/>
                </a:rPr>
                <a:t>Delivery</a:t>
              </a:r>
            </a:p>
          </p:txBody>
        </p:sp>
        <p:cxnSp>
          <p:nvCxnSpPr>
            <p:cNvPr id="22" name="Elbow Connector 21">
              <a:extLst>
                <a:ext uri="{FF2B5EF4-FFF2-40B4-BE49-F238E27FC236}">
                  <a16:creationId xmlns:a16="http://schemas.microsoft.com/office/drawing/2014/main" id="{09F45ED4-4833-D54D-B44B-66F31A584D34}"/>
                </a:ext>
              </a:extLst>
            </p:cNvPr>
            <p:cNvCxnSpPr>
              <a:cxnSpLocks/>
            </p:cNvCxnSpPr>
            <p:nvPr/>
          </p:nvCxnSpPr>
          <p:spPr>
            <a:xfrm flipV="1">
              <a:off x="6559241" y="2691115"/>
              <a:ext cx="6079331" cy="1584000"/>
            </a:xfrm>
            <a:prstGeom prst="bentConnector2">
              <a:avLst/>
            </a:prstGeom>
            <a:ln>
              <a:headEnd type="none" w="med" len="med"/>
              <a:tailEnd type="arrow" w="med" len="med"/>
            </a:ln>
          </p:spPr>
          <p:style>
            <a:lnRef idx="3">
              <a:schemeClr val="accent3"/>
            </a:lnRef>
            <a:fillRef idx="0">
              <a:schemeClr val="accent3"/>
            </a:fillRef>
            <a:effectRef idx="2">
              <a:schemeClr val="accent3"/>
            </a:effectRef>
            <a:fontRef idx="minor">
              <a:schemeClr val="tx1"/>
            </a:fontRef>
          </p:style>
        </p:cxnSp>
        <p:pic>
          <p:nvPicPr>
            <p:cNvPr id="28" name="Picture 27">
              <a:extLst>
                <a:ext uri="{FF2B5EF4-FFF2-40B4-BE49-F238E27FC236}">
                  <a16:creationId xmlns:a16="http://schemas.microsoft.com/office/drawing/2014/main" id="{94E60EB5-CFE9-5240-BDA6-5A2E2C52DA04}"/>
                </a:ext>
              </a:extLst>
            </p:cNvPr>
            <p:cNvPicPr>
              <a:picLocks noChangeAspect="1"/>
            </p:cNvPicPr>
            <p:nvPr/>
          </p:nvPicPr>
          <p:blipFill>
            <a:blip r:embed="rId5"/>
            <a:stretch>
              <a:fillRect/>
            </a:stretch>
          </p:blipFill>
          <p:spPr>
            <a:xfrm>
              <a:off x="10599431" y="5897819"/>
              <a:ext cx="4078285" cy="2041808"/>
            </a:xfrm>
            <a:prstGeom prst="rect">
              <a:avLst/>
            </a:prstGeom>
          </p:spPr>
        </p:pic>
        <p:sp>
          <p:nvSpPr>
            <p:cNvPr id="32" name="TextBox 31">
              <a:extLst>
                <a:ext uri="{FF2B5EF4-FFF2-40B4-BE49-F238E27FC236}">
                  <a16:creationId xmlns:a16="http://schemas.microsoft.com/office/drawing/2014/main" id="{20C1B9EF-2C54-0840-9751-78CB35F5674C}"/>
                </a:ext>
              </a:extLst>
            </p:cNvPr>
            <p:cNvSpPr txBox="1"/>
            <p:nvPr/>
          </p:nvSpPr>
          <p:spPr>
            <a:xfrm>
              <a:off x="10599431" y="7928142"/>
              <a:ext cx="4078285" cy="34240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defTabSz="547660"/>
              <a:r>
                <a:rPr lang="en-GB" sz="1600" dirty="0">
                  <a:latin typeface="Helvetica Light"/>
                </a:rPr>
                <a:t>https://</a:t>
              </a:r>
              <a:r>
                <a:rPr lang="en-GB" sz="1600" dirty="0" err="1">
                  <a:latin typeface="Helvetica Light"/>
                </a:rPr>
                <a:t>doi.org</a:t>
              </a:r>
              <a:r>
                <a:rPr lang="en-GB" sz="1600" dirty="0">
                  <a:latin typeface="Helvetica Light"/>
                </a:rPr>
                <a:t>/10.5281/zenodo.3974604</a:t>
              </a:r>
              <a:endParaRPr lang="en-IT" sz="1600" dirty="0">
                <a:latin typeface="Helvetica Light"/>
              </a:endParaRPr>
            </a:p>
          </p:txBody>
        </p:sp>
        <p:cxnSp>
          <p:nvCxnSpPr>
            <p:cNvPr id="37" name="Elbow Connector 36">
              <a:extLst>
                <a:ext uri="{FF2B5EF4-FFF2-40B4-BE49-F238E27FC236}">
                  <a16:creationId xmlns:a16="http://schemas.microsoft.com/office/drawing/2014/main" id="{B9260F1E-8A93-604D-8F07-79030FB2ECD5}"/>
                </a:ext>
              </a:extLst>
            </p:cNvPr>
            <p:cNvCxnSpPr>
              <a:cxnSpLocks/>
              <a:endCxn id="28" idx="0"/>
            </p:cNvCxnSpPr>
            <p:nvPr/>
          </p:nvCxnSpPr>
          <p:spPr>
            <a:xfrm>
              <a:off x="6555814" y="4275117"/>
              <a:ext cx="6082761" cy="1622705"/>
            </a:xfrm>
            <a:prstGeom prst="bentConnector2">
              <a:avLst/>
            </a:prstGeom>
            <a:ln>
              <a:headEnd type="none" w="med" len="med"/>
              <a:tailEnd type="arrow" w="med" len="med"/>
            </a:ln>
          </p:spPr>
          <p:style>
            <a:lnRef idx="3">
              <a:schemeClr val="accent3"/>
            </a:lnRef>
            <a:fillRef idx="0">
              <a:schemeClr val="accent3"/>
            </a:fillRef>
            <a:effectRef idx="2">
              <a:schemeClr val="accent3"/>
            </a:effectRef>
            <a:fontRef idx="minor">
              <a:schemeClr val="tx1"/>
            </a:fontRef>
          </p:style>
        </p:cxnSp>
        <p:pic>
          <p:nvPicPr>
            <p:cNvPr id="9218" name="Picture 2" descr="OpenAIRE">
              <a:extLst>
                <a:ext uri="{FF2B5EF4-FFF2-40B4-BE49-F238E27FC236}">
                  <a16:creationId xmlns:a16="http://schemas.microsoft.com/office/drawing/2014/main" id="{71323F9D-CBEB-1B49-A53E-E9373E4F50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87903" y="4043592"/>
              <a:ext cx="2013855" cy="455552"/>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Elbow Connector 28">
              <a:extLst>
                <a:ext uri="{FF2B5EF4-FFF2-40B4-BE49-F238E27FC236}">
                  <a16:creationId xmlns:a16="http://schemas.microsoft.com/office/drawing/2014/main" id="{6F476C06-ABC0-D840-AEDF-3A7F0E2BFE62}"/>
                </a:ext>
              </a:extLst>
            </p:cNvPr>
            <p:cNvCxnSpPr>
              <a:cxnSpLocks/>
              <a:endCxn id="9218" idx="1"/>
            </p:cNvCxnSpPr>
            <p:nvPr/>
          </p:nvCxnSpPr>
          <p:spPr>
            <a:xfrm flipV="1">
              <a:off x="6539000" y="4271368"/>
              <a:ext cx="7348901" cy="19936"/>
            </a:xfrm>
            <a:prstGeom prst="bentConnector3">
              <a:avLst>
                <a:gd name="adj1" fmla="val 83242"/>
              </a:avLst>
            </a:prstGeom>
            <a:ln>
              <a:headEnd type="none" w="med" len="med"/>
              <a:tailEnd type="arrow" w="med" len="med"/>
            </a:ln>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4243CB00-94E6-BBCB-BC57-F47CCD3E5996}"/>
                </a:ext>
              </a:extLst>
            </p:cNvPr>
            <p:cNvPicPr>
              <a:picLocks noChangeAspect="1"/>
            </p:cNvPicPr>
            <p:nvPr/>
          </p:nvPicPr>
          <p:blipFill>
            <a:blip r:embed="rId7"/>
            <a:stretch>
              <a:fillRect/>
            </a:stretch>
          </p:blipFill>
          <p:spPr>
            <a:xfrm>
              <a:off x="12870556" y="7334697"/>
              <a:ext cx="1807160" cy="534160"/>
            </a:xfrm>
            <a:prstGeom prst="rect">
              <a:avLst/>
            </a:prstGeom>
          </p:spPr>
        </p:pic>
        <p:pic>
          <p:nvPicPr>
            <p:cNvPr id="3" name="Picture 2">
              <a:extLst>
                <a:ext uri="{FF2B5EF4-FFF2-40B4-BE49-F238E27FC236}">
                  <a16:creationId xmlns:a16="http://schemas.microsoft.com/office/drawing/2014/main" id="{E2D6235D-A92A-715E-5D96-3CDF1E1F0833}"/>
                </a:ext>
              </a:extLst>
            </p:cNvPr>
            <p:cNvPicPr>
              <a:picLocks noChangeAspect="1"/>
            </p:cNvPicPr>
            <p:nvPr/>
          </p:nvPicPr>
          <p:blipFill>
            <a:blip r:embed="rId8"/>
            <a:stretch>
              <a:fillRect/>
            </a:stretch>
          </p:blipFill>
          <p:spPr>
            <a:xfrm>
              <a:off x="10973136" y="858648"/>
              <a:ext cx="3524507" cy="1832965"/>
            </a:xfrm>
            <a:prstGeom prst="rect">
              <a:avLst/>
            </a:prstGeom>
            <a:ln>
              <a:solidFill>
                <a:schemeClr val="accent2"/>
              </a:solidFill>
            </a:ln>
          </p:spPr>
        </p:pic>
        <p:pic>
          <p:nvPicPr>
            <p:cNvPr id="2" name="Picture 2" descr="graph">
              <a:extLst>
                <a:ext uri="{FF2B5EF4-FFF2-40B4-BE49-F238E27FC236}">
                  <a16:creationId xmlns:a16="http://schemas.microsoft.com/office/drawing/2014/main" id="{24A4A192-F4B3-5821-2D4E-426FC81D40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8182" y="3789130"/>
              <a:ext cx="3160542" cy="96822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Google Shape;219;p36">
            <a:extLst>
              <a:ext uri="{FF2B5EF4-FFF2-40B4-BE49-F238E27FC236}">
                <a16:creationId xmlns:a16="http://schemas.microsoft.com/office/drawing/2014/main" id="{45D7AAB1-DF0B-38EC-12A7-43A823CF0BEA}"/>
              </a:ext>
            </a:extLst>
          </p:cNvPr>
          <p:cNvSpPr txBox="1">
            <a:spLocks noGrp="1"/>
          </p:cNvSpPr>
          <p:nvPr>
            <p:ph type="title"/>
          </p:nvPr>
        </p:nvSpPr>
        <p:spPr>
          <a:xfrm>
            <a:off x="508859" y="6186771"/>
            <a:ext cx="8068763" cy="1514316"/>
          </a:xfrm>
          <a:prstGeom prst="rect">
            <a:avLst/>
          </a:prstGeom>
          <a:noFill/>
          <a:ln>
            <a:noFill/>
          </a:ln>
        </p:spPr>
        <p:txBody>
          <a:bodyPr spcFirstLastPara="1" vert="horz" wrap="square" lIns="162533" tIns="81244" rIns="162533" bIns="81244" rtlCol="0" anchor="ctr" anchorCtr="0">
            <a:normAutofit/>
          </a:bodyPr>
          <a:lstStyle/>
          <a:p>
            <a:pPr algn="l">
              <a:lnSpc>
                <a:spcPct val="90000"/>
              </a:lnSpc>
              <a:buClr>
                <a:srgbClr val="FFFFFF"/>
              </a:buClr>
              <a:buSzPts val="2700"/>
            </a:pPr>
            <a:r>
              <a:rPr lang="en-US" sz="4800" dirty="0">
                <a:solidFill>
                  <a:srgbClr val="FBAF17"/>
                </a:solidFill>
                <a:latin typeface="Roboto"/>
                <a:ea typeface="Roboto"/>
                <a:cs typeface="Roboto"/>
                <a:sym typeface="Roboto"/>
              </a:rPr>
              <a:t>How does CONNECT work?</a:t>
            </a:r>
            <a:endParaRPr dirty="0">
              <a:solidFill>
                <a:srgbClr val="FBAF17"/>
              </a:solidFill>
              <a:latin typeface="Roboto"/>
              <a:ea typeface="Roboto"/>
              <a:cs typeface="Roboto"/>
              <a:sym typeface="Roboto"/>
            </a:endParaRPr>
          </a:p>
        </p:txBody>
      </p:sp>
      <p:sp>
        <p:nvSpPr>
          <p:cNvPr id="16" name="Footer Placeholder 15">
            <a:extLst>
              <a:ext uri="{FF2B5EF4-FFF2-40B4-BE49-F238E27FC236}">
                <a16:creationId xmlns:a16="http://schemas.microsoft.com/office/drawing/2014/main" id="{3DF79F47-F91E-90CA-A3FC-CF7DC79D6A7C}"/>
              </a:ext>
            </a:extLst>
          </p:cNvPr>
          <p:cNvSpPr>
            <a:spLocks noGrp="1"/>
          </p:cNvSpPr>
          <p:nvPr>
            <p:ph type="ftr" sz="quarter" idx="10"/>
          </p:nvPr>
        </p:nvSpPr>
        <p:spPr/>
        <p:txBody>
          <a:bodyPr/>
          <a:lstStyle/>
          <a:p>
            <a:r>
              <a:rPr lang="en-GB" altLang="ko-KR"/>
              <a:t>OpenAIRE-CONNECT Community Call #4 - 17 Apr 2023</a:t>
            </a:r>
            <a:endParaRPr lang="ko-KR" altLang="en-US"/>
          </a:p>
        </p:txBody>
      </p:sp>
    </p:spTree>
    <p:extLst>
      <p:ext uri="{BB962C8B-B14F-4D97-AF65-F5344CB8AC3E}">
        <p14:creationId xmlns:p14="http://schemas.microsoft.com/office/powerpoint/2010/main" val="386749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97CA-5AA6-A777-7ADD-45ACF4B6A214}"/>
              </a:ext>
            </a:extLst>
          </p:cNvPr>
          <p:cNvSpPr>
            <a:spLocks noGrp="1"/>
          </p:cNvSpPr>
          <p:nvPr>
            <p:ph type="title"/>
          </p:nvPr>
        </p:nvSpPr>
        <p:spPr>
          <a:xfrm>
            <a:off x="1117600" y="320313"/>
            <a:ext cx="14020800" cy="1767417"/>
          </a:xfrm>
        </p:spPr>
        <p:txBody>
          <a:bodyPr>
            <a:noAutofit/>
          </a:bodyPr>
          <a:lstStyle/>
          <a:p>
            <a:pPr algn="l"/>
            <a:r>
              <a:rPr lang="en-US" sz="4267" b="1" cap="none" dirty="0">
                <a:solidFill>
                  <a:srgbClr val="FFC000"/>
                </a:solidFill>
                <a:latin typeface="+mn-lt"/>
              </a:rPr>
              <a:t>Community G</a:t>
            </a:r>
            <a:r>
              <a:rPr lang="en-IT" sz="4267" b="1" cap="none">
                <a:solidFill>
                  <a:srgbClr val="FFC000"/>
                </a:solidFill>
                <a:latin typeface="+mn-lt"/>
              </a:rPr>
              <a:t>ateway </a:t>
            </a:r>
            <a:r>
              <a:rPr lang="en-US" sz="4267" b="1" cap="none" dirty="0">
                <a:solidFill>
                  <a:srgbClr val="FFC000"/>
                </a:solidFill>
                <a:latin typeface="+mn-lt"/>
              </a:rPr>
              <a:t>content </a:t>
            </a:r>
            <a:r>
              <a:rPr lang="en-IT" sz="4267" b="1" cap="none">
                <a:solidFill>
                  <a:srgbClr val="FFC000"/>
                </a:solidFill>
                <a:latin typeface="+mn-lt"/>
              </a:rPr>
              <a:t>configuration</a:t>
            </a:r>
            <a:r>
              <a:rPr lang="en-US" sz="4267" b="1" cap="none" dirty="0">
                <a:solidFill>
                  <a:srgbClr val="FFC000"/>
                </a:solidFill>
                <a:latin typeface="+mn-lt"/>
              </a:rPr>
              <a:t> </a:t>
            </a:r>
            <a:r>
              <a:rPr lang="en-US" sz="4267" b="1" cap="none" dirty="0">
                <a:latin typeface="+mn-lt"/>
              </a:rPr>
              <a:t>in more detail</a:t>
            </a:r>
            <a:endParaRPr lang="en-GB" sz="3200" b="1" dirty="0">
              <a:latin typeface="+mn-lt"/>
            </a:endParaRPr>
          </a:p>
        </p:txBody>
      </p:sp>
      <p:grpSp>
        <p:nvGrpSpPr>
          <p:cNvPr id="73" name="Group 72">
            <a:extLst>
              <a:ext uri="{FF2B5EF4-FFF2-40B4-BE49-F238E27FC236}">
                <a16:creationId xmlns:a16="http://schemas.microsoft.com/office/drawing/2014/main" id="{B623FB3C-9BD3-F646-9D59-598298D0983C}"/>
              </a:ext>
            </a:extLst>
          </p:cNvPr>
          <p:cNvGrpSpPr/>
          <p:nvPr/>
        </p:nvGrpSpPr>
        <p:grpSpPr>
          <a:xfrm>
            <a:off x="777240" y="2406488"/>
            <a:ext cx="1531621" cy="1854622"/>
            <a:chOff x="234140" y="1767006"/>
            <a:chExt cx="1160320" cy="1360670"/>
          </a:xfrm>
        </p:grpSpPr>
        <p:pic>
          <p:nvPicPr>
            <p:cNvPr id="74" name="Picture 73" descr="Image result for interoperability">
              <a:extLst>
                <a:ext uri="{FF2B5EF4-FFF2-40B4-BE49-F238E27FC236}">
                  <a16:creationId xmlns:a16="http://schemas.microsoft.com/office/drawing/2014/main" id="{403A814E-578C-1F41-8454-33416472EF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59" y="1767006"/>
              <a:ext cx="1143001" cy="750997"/>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F458B01C-622D-264E-BAFE-5D5EDA840D1B}"/>
                </a:ext>
              </a:extLst>
            </p:cNvPr>
            <p:cNvSpPr txBox="1"/>
            <p:nvPr/>
          </p:nvSpPr>
          <p:spPr>
            <a:xfrm>
              <a:off x="234140" y="2518003"/>
              <a:ext cx="1154130" cy="609673"/>
            </a:xfrm>
            <a:prstGeom prst="rect">
              <a:avLst/>
            </a:prstGeom>
            <a:noFill/>
          </p:spPr>
          <p:txBody>
            <a:bodyPr wrap="square" rtlCol="0">
              <a:spAutoFit/>
            </a:bodyPr>
            <a:lstStyle/>
            <a:p>
              <a:pPr defTabSz="914354" hangingPunct="1"/>
              <a:r>
                <a:rPr lang="en-IT" sz="2400" kern="1200" dirty="0">
                  <a:solidFill>
                    <a:prstClr val="black"/>
                  </a:solidFill>
                  <a:latin typeface="Calibri" panose="020F0502020204030204"/>
                </a:rPr>
                <a:t>Gateway curators</a:t>
              </a:r>
            </a:p>
          </p:txBody>
        </p:sp>
      </p:grpSp>
      <p:sp>
        <p:nvSpPr>
          <p:cNvPr id="76" name="Rounded Rectangle 75">
            <a:extLst>
              <a:ext uri="{FF2B5EF4-FFF2-40B4-BE49-F238E27FC236}">
                <a16:creationId xmlns:a16="http://schemas.microsoft.com/office/drawing/2014/main" id="{75572FEF-9D60-BC4C-BD02-A74A3AFA9F31}"/>
              </a:ext>
            </a:extLst>
          </p:cNvPr>
          <p:cNvSpPr/>
          <p:nvPr/>
        </p:nvSpPr>
        <p:spPr>
          <a:xfrm>
            <a:off x="2571748" y="2087729"/>
            <a:ext cx="2423155" cy="442505"/>
          </a:xfrm>
          <a:prstGeom prst="roundRect">
            <a:avLst/>
          </a:prstGeom>
          <a:solidFill>
            <a:schemeClr val="bg2"/>
          </a:solidFill>
          <a:ln w="15875" cap="flat" cmpd="sng" algn="ctr">
            <a:noFill/>
            <a:prstDash val="solid"/>
          </a:ln>
          <a:effectLst/>
        </p:spPr>
        <p:txBody>
          <a:bodyPr rtlCol="0" anchor="ctr">
            <a:noAutofit/>
          </a:bodyPr>
          <a:lstStyle/>
          <a:p>
            <a:pPr algn="l" defTabSz="914354" hangingPunct="1"/>
            <a:r>
              <a:rPr lang="en-IT" sz="2667" kern="1200" dirty="0">
                <a:solidFill>
                  <a:prstClr val="white"/>
                </a:solidFill>
                <a:latin typeface="Calibri" panose="020F0502020204030204"/>
              </a:rPr>
              <a:t>Keywords</a:t>
            </a:r>
          </a:p>
        </p:txBody>
      </p:sp>
      <p:sp>
        <p:nvSpPr>
          <p:cNvPr id="77" name="TextBox 76">
            <a:extLst>
              <a:ext uri="{FF2B5EF4-FFF2-40B4-BE49-F238E27FC236}">
                <a16:creationId xmlns:a16="http://schemas.microsoft.com/office/drawing/2014/main" id="{902AE9ED-A826-2348-B936-A2AF4E57748C}"/>
              </a:ext>
            </a:extLst>
          </p:cNvPr>
          <p:cNvSpPr txBox="1"/>
          <p:nvPr/>
        </p:nvSpPr>
        <p:spPr>
          <a:xfrm>
            <a:off x="5017505" y="2087730"/>
            <a:ext cx="10198111" cy="461665"/>
          </a:xfrm>
          <a:prstGeom prst="rect">
            <a:avLst/>
          </a:prstGeom>
          <a:noFill/>
        </p:spPr>
        <p:txBody>
          <a:bodyPr wrap="square" rtlCol="0">
            <a:spAutoFit/>
          </a:bodyPr>
          <a:lstStyle/>
          <a:p>
            <a:pPr algn="l" defTabSz="914354" hangingPunct="1"/>
            <a:r>
              <a:rPr lang="en-GB" sz="2400" kern="1200" dirty="0">
                <a:solidFill>
                  <a:prstClr val="black"/>
                </a:solidFill>
                <a:latin typeface="Calibri" panose="020F0502020204030204"/>
              </a:rPr>
              <a:t>Discipline-specific subject terms to be found in the metadata</a:t>
            </a:r>
            <a:endParaRPr lang="en-IT" sz="2400" kern="1200" dirty="0">
              <a:solidFill>
                <a:prstClr val="black"/>
              </a:solidFill>
              <a:latin typeface="Calibri" panose="020F0502020204030204"/>
            </a:endParaRPr>
          </a:p>
        </p:txBody>
      </p:sp>
      <p:sp>
        <p:nvSpPr>
          <p:cNvPr id="78" name="Rounded Rectangle 77">
            <a:extLst>
              <a:ext uri="{FF2B5EF4-FFF2-40B4-BE49-F238E27FC236}">
                <a16:creationId xmlns:a16="http://schemas.microsoft.com/office/drawing/2014/main" id="{28918B24-ECEA-2244-80C0-77FFE8E52535}"/>
              </a:ext>
            </a:extLst>
          </p:cNvPr>
          <p:cNvSpPr/>
          <p:nvPr/>
        </p:nvSpPr>
        <p:spPr>
          <a:xfrm>
            <a:off x="2583181" y="2629727"/>
            <a:ext cx="2423155" cy="410840"/>
          </a:xfrm>
          <a:prstGeom prst="roundRect">
            <a:avLst/>
          </a:prstGeom>
          <a:solidFill>
            <a:schemeClr val="bg2"/>
          </a:solidFill>
          <a:ln w="15875" cap="flat" cmpd="sng" algn="ctr">
            <a:noFill/>
            <a:prstDash val="solid"/>
          </a:ln>
          <a:effectLst/>
        </p:spPr>
        <p:txBody>
          <a:bodyPr rtlCol="0" anchor="ctr">
            <a:noAutofit/>
          </a:bodyPr>
          <a:lstStyle/>
          <a:p>
            <a:pPr algn="l" defTabSz="914354" hangingPunct="1"/>
            <a:r>
              <a:rPr lang="en-IT" sz="2667" kern="1200" dirty="0">
                <a:solidFill>
                  <a:prstClr val="white"/>
                </a:solidFill>
                <a:latin typeface="Calibri" panose="020F0502020204030204"/>
              </a:rPr>
              <a:t>Projects</a:t>
            </a:r>
          </a:p>
        </p:txBody>
      </p:sp>
      <p:sp>
        <p:nvSpPr>
          <p:cNvPr id="79" name="TextBox 78">
            <a:extLst>
              <a:ext uri="{FF2B5EF4-FFF2-40B4-BE49-F238E27FC236}">
                <a16:creationId xmlns:a16="http://schemas.microsoft.com/office/drawing/2014/main" id="{906E40EC-719D-9848-87B4-814ACAD96577}"/>
              </a:ext>
            </a:extLst>
          </p:cNvPr>
          <p:cNvSpPr txBox="1"/>
          <p:nvPr/>
        </p:nvSpPr>
        <p:spPr>
          <a:xfrm>
            <a:off x="5006335" y="2600124"/>
            <a:ext cx="10058400" cy="461665"/>
          </a:xfrm>
          <a:prstGeom prst="rect">
            <a:avLst/>
          </a:prstGeom>
          <a:noFill/>
        </p:spPr>
        <p:txBody>
          <a:bodyPr wrap="square" rtlCol="0">
            <a:spAutoFit/>
          </a:bodyPr>
          <a:lstStyle/>
          <a:p>
            <a:pPr algn="l" defTabSz="914354" hangingPunct="1"/>
            <a:r>
              <a:rPr lang="en-GB" sz="2400" kern="1200" dirty="0">
                <a:solidFill>
                  <a:prstClr val="black"/>
                </a:solidFill>
                <a:latin typeface="Calibri" panose="020F0502020204030204"/>
              </a:rPr>
              <a:t>From the 25 funders integrated in </a:t>
            </a:r>
            <a:r>
              <a:rPr lang="en-GB" sz="2400" kern="1200" dirty="0" err="1">
                <a:solidFill>
                  <a:prstClr val="black"/>
                </a:solidFill>
                <a:latin typeface="Calibri" panose="020F0502020204030204"/>
              </a:rPr>
              <a:t>OpenAIRE</a:t>
            </a:r>
            <a:endParaRPr lang="en-IT" sz="2400" kern="1200" dirty="0">
              <a:solidFill>
                <a:prstClr val="black"/>
              </a:solidFill>
              <a:latin typeface="Calibri" panose="020F0502020204030204"/>
            </a:endParaRPr>
          </a:p>
        </p:txBody>
      </p:sp>
      <p:sp>
        <p:nvSpPr>
          <p:cNvPr id="80" name="Rounded Rectangle 79">
            <a:extLst>
              <a:ext uri="{FF2B5EF4-FFF2-40B4-BE49-F238E27FC236}">
                <a16:creationId xmlns:a16="http://schemas.microsoft.com/office/drawing/2014/main" id="{68E1A2BB-85C2-9C4E-B7F2-64971BFFC26C}"/>
              </a:ext>
            </a:extLst>
          </p:cNvPr>
          <p:cNvSpPr/>
          <p:nvPr/>
        </p:nvSpPr>
        <p:spPr>
          <a:xfrm>
            <a:off x="2571748" y="3137271"/>
            <a:ext cx="2423155" cy="410840"/>
          </a:xfrm>
          <a:prstGeom prst="roundRect">
            <a:avLst/>
          </a:prstGeom>
          <a:solidFill>
            <a:schemeClr val="bg2"/>
          </a:solidFill>
          <a:ln w="15875" cap="flat" cmpd="sng" algn="ctr">
            <a:noFill/>
            <a:prstDash val="solid"/>
          </a:ln>
          <a:effectLst/>
        </p:spPr>
        <p:txBody>
          <a:bodyPr rtlCol="0" anchor="ctr">
            <a:noAutofit/>
          </a:bodyPr>
          <a:lstStyle/>
          <a:p>
            <a:pPr algn="l" defTabSz="914354" hangingPunct="1"/>
            <a:r>
              <a:rPr lang="en-IT" sz="2667" kern="1200" dirty="0">
                <a:solidFill>
                  <a:prstClr val="white"/>
                </a:solidFill>
                <a:latin typeface="Calibri" panose="020F0502020204030204"/>
              </a:rPr>
              <a:t>Data sources</a:t>
            </a:r>
          </a:p>
        </p:txBody>
      </p:sp>
      <p:sp>
        <p:nvSpPr>
          <p:cNvPr id="81" name="TextBox 80">
            <a:extLst>
              <a:ext uri="{FF2B5EF4-FFF2-40B4-BE49-F238E27FC236}">
                <a16:creationId xmlns:a16="http://schemas.microsoft.com/office/drawing/2014/main" id="{4CB3A4D1-AA3E-6B4D-A621-412E46BE3580}"/>
              </a:ext>
            </a:extLst>
          </p:cNvPr>
          <p:cNvSpPr txBox="1"/>
          <p:nvPr/>
        </p:nvSpPr>
        <p:spPr>
          <a:xfrm>
            <a:off x="5017763" y="3097988"/>
            <a:ext cx="10058400" cy="461665"/>
          </a:xfrm>
          <a:prstGeom prst="rect">
            <a:avLst/>
          </a:prstGeom>
          <a:noFill/>
        </p:spPr>
        <p:txBody>
          <a:bodyPr wrap="square" rtlCol="0">
            <a:spAutoFit/>
          </a:bodyPr>
          <a:lstStyle/>
          <a:p>
            <a:pPr algn="l" defTabSz="914354" hangingPunct="1"/>
            <a:r>
              <a:rPr lang="en-GB" sz="2400" kern="1200" dirty="0">
                <a:solidFill>
                  <a:prstClr val="black"/>
                </a:solidFill>
                <a:latin typeface="Calibri" panose="020F0502020204030204"/>
              </a:rPr>
              <a:t>E.g. thematic repositories, archives and journals</a:t>
            </a:r>
            <a:endParaRPr lang="en-IT" sz="2400" kern="1200" dirty="0">
              <a:solidFill>
                <a:prstClr val="black"/>
              </a:solidFill>
              <a:latin typeface="Calibri" panose="020F0502020204030204"/>
            </a:endParaRPr>
          </a:p>
        </p:txBody>
      </p:sp>
      <p:sp>
        <p:nvSpPr>
          <p:cNvPr id="82" name="Rounded Rectangle 81">
            <a:extLst>
              <a:ext uri="{FF2B5EF4-FFF2-40B4-BE49-F238E27FC236}">
                <a16:creationId xmlns:a16="http://schemas.microsoft.com/office/drawing/2014/main" id="{DD76E1BC-1D11-0146-9A05-28C890E2EA2E}"/>
              </a:ext>
            </a:extLst>
          </p:cNvPr>
          <p:cNvSpPr/>
          <p:nvPr/>
        </p:nvSpPr>
        <p:spPr>
          <a:xfrm>
            <a:off x="2583180" y="3644813"/>
            <a:ext cx="2423157" cy="777672"/>
          </a:xfrm>
          <a:prstGeom prst="roundRect">
            <a:avLst/>
          </a:prstGeom>
          <a:solidFill>
            <a:schemeClr val="bg2"/>
          </a:solidFill>
          <a:ln w="15875" cap="flat" cmpd="sng" algn="ctr">
            <a:noFill/>
            <a:prstDash val="solid"/>
          </a:ln>
          <a:effectLst/>
        </p:spPr>
        <p:txBody>
          <a:bodyPr rtlCol="0" anchor="ctr">
            <a:noAutofit/>
          </a:bodyPr>
          <a:lstStyle/>
          <a:p>
            <a:pPr algn="l" defTabSz="914354" hangingPunct="1"/>
            <a:r>
              <a:rPr lang="en-IT" sz="2667" kern="1200" dirty="0">
                <a:solidFill>
                  <a:prstClr val="white"/>
                </a:solidFill>
                <a:latin typeface="Calibri" panose="020F0502020204030204"/>
              </a:rPr>
              <a:t>Zenodo communities</a:t>
            </a:r>
          </a:p>
        </p:txBody>
      </p:sp>
      <p:sp>
        <p:nvSpPr>
          <p:cNvPr id="83" name="TextBox 82">
            <a:extLst>
              <a:ext uri="{FF2B5EF4-FFF2-40B4-BE49-F238E27FC236}">
                <a16:creationId xmlns:a16="http://schemas.microsoft.com/office/drawing/2014/main" id="{E5642C13-3A28-814F-BDE3-FF65574267A3}"/>
              </a:ext>
            </a:extLst>
          </p:cNvPr>
          <p:cNvSpPr txBox="1"/>
          <p:nvPr/>
        </p:nvSpPr>
        <p:spPr>
          <a:xfrm>
            <a:off x="5017501" y="3791637"/>
            <a:ext cx="10081259" cy="461665"/>
          </a:xfrm>
          <a:prstGeom prst="rect">
            <a:avLst/>
          </a:prstGeom>
          <a:noFill/>
        </p:spPr>
        <p:txBody>
          <a:bodyPr wrap="square" rtlCol="0">
            <a:spAutoFit/>
          </a:bodyPr>
          <a:lstStyle/>
          <a:p>
            <a:pPr algn="l" defTabSz="914354" hangingPunct="1"/>
            <a:r>
              <a:rPr lang="en-GB" sz="2400" kern="1200" dirty="0">
                <a:solidFill>
                  <a:prstClr val="black"/>
                </a:solidFill>
                <a:latin typeface="Calibri" panose="020F0502020204030204"/>
              </a:rPr>
              <a:t>With research products relevant for the field</a:t>
            </a:r>
            <a:endParaRPr lang="en-IT" sz="2400" kern="1200" dirty="0">
              <a:solidFill>
                <a:prstClr val="black"/>
              </a:solidFill>
              <a:latin typeface="Calibri" panose="020F0502020204030204"/>
            </a:endParaRPr>
          </a:p>
        </p:txBody>
      </p:sp>
      <p:sp>
        <p:nvSpPr>
          <p:cNvPr id="84" name="Rounded Rectangle 83">
            <a:extLst>
              <a:ext uri="{FF2B5EF4-FFF2-40B4-BE49-F238E27FC236}">
                <a16:creationId xmlns:a16="http://schemas.microsoft.com/office/drawing/2014/main" id="{11FE22A8-1151-E640-BC5A-B733874B5201}"/>
              </a:ext>
            </a:extLst>
          </p:cNvPr>
          <p:cNvSpPr/>
          <p:nvPr/>
        </p:nvSpPr>
        <p:spPr>
          <a:xfrm>
            <a:off x="2571744" y="4524161"/>
            <a:ext cx="2423157" cy="490067"/>
          </a:xfrm>
          <a:prstGeom prst="roundRect">
            <a:avLst/>
          </a:prstGeom>
          <a:solidFill>
            <a:schemeClr val="bg2"/>
          </a:solidFill>
          <a:ln w="15875" cap="flat" cmpd="sng" algn="ctr">
            <a:noFill/>
            <a:prstDash val="solid"/>
          </a:ln>
          <a:effectLst/>
        </p:spPr>
        <p:txBody>
          <a:bodyPr rtlCol="0" anchor="ctr">
            <a:noAutofit/>
          </a:bodyPr>
          <a:lstStyle/>
          <a:p>
            <a:pPr algn="l" defTabSz="914354" hangingPunct="1">
              <a:defRPr/>
            </a:pPr>
            <a:r>
              <a:rPr lang="en-IT" sz="2667" kern="1200" dirty="0">
                <a:solidFill>
                  <a:prstClr val="white"/>
                </a:solidFill>
                <a:latin typeface="Calibri" panose="020F0502020204030204"/>
              </a:rPr>
              <a:t>Organizations</a:t>
            </a:r>
          </a:p>
        </p:txBody>
      </p:sp>
      <p:sp>
        <p:nvSpPr>
          <p:cNvPr id="85" name="TextBox 84">
            <a:extLst>
              <a:ext uri="{FF2B5EF4-FFF2-40B4-BE49-F238E27FC236}">
                <a16:creationId xmlns:a16="http://schemas.microsoft.com/office/drawing/2014/main" id="{9EB337CD-3DB9-2B40-879C-A2CAD4EB3C75}"/>
              </a:ext>
            </a:extLst>
          </p:cNvPr>
          <p:cNvSpPr txBox="1"/>
          <p:nvPr/>
        </p:nvSpPr>
        <p:spPr>
          <a:xfrm>
            <a:off x="5017763" y="4520334"/>
            <a:ext cx="10058400" cy="461665"/>
          </a:xfrm>
          <a:prstGeom prst="rect">
            <a:avLst/>
          </a:prstGeom>
          <a:noFill/>
        </p:spPr>
        <p:txBody>
          <a:bodyPr wrap="square" rtlCol="0">
            <a:spAutoFit/>
          </a:bodyPr>
          <a:lstStyle/>
          <a:p>
            <a:pPr algn="l" defTabSz="914354" hangingPunct="1"/>
            <a:r>
              <a:rPr lang="en-GB" sz="2400" kern="1200" dirty="0">
                <a:solidFill>
                  <a:prstClr val="black"/>
                </a:solidFill>
                <a:latin typeface="Calibri" panose="020F0502020204030204"/>
              </a:rPr>
              <a:t>Organizations in the field: we look for them in the affiliations</a:t>
            </a:r>
            <a:endParaRPr lang="en-IT" sz="2400" kern="1200" dirty="0">
              <a:solidFill>
                <a:prstClr val="black"/>
              </a:solidFill>
              <a:latin typeface="Calibri" panose="020F0502020204030204"/>
            </a:endParaRPr>
          </a:p>
        </p:txBody>
      </p:sp>
      <p:grpSp>
        <p:nvGrpSpPr>
          <p:cNvPr id="86" name="Group 85">
            <a:extLst>
              <a:ext uri="{FF2B5EF4-FFF2-40B4-BE49-F238E27FC236}">
                <a16:creationId xmlns:a16="http://schemas.microsoft.com/office/drawing/2014/main" id="{D7118787-CE6F-3745-B7A7-E7F11F91298F}"/>
              </a:ext>
            </a:extLst>
          </p:cNvPr>
          <p:cNvGrpSpPr/>
          <p:nvPr/>
        </p:nvGrpSpPr>
        <p:grpSpPr>
          <a:xfrm>
            <a:off x="777241" y="5946969"/>
            <a:ext cx="1794504" cy="1720242"/>
            <a:chOff x="230863" y="4325299"/>
            <a:chExt cx="1261483" cy="1200239"/>
          </a:xfrm>
        </p:grpSpPr>
        <p:pic>
          <p:nvPicPr>
            <p:cNvPr id="87" name="Picture 86">
              <a:extLst>
                <a:ext uri="{FF2B5EF4-FFF2-40B4-BE49-F238E27FC236}">
                  <a16:creationId xmlns:a16="http://schemas.microsoft.com/office/drawing/2014/main" id="{2895C996-22B7-574F-88B2-BC1264F349F0}"/>
                </a:ext>
              </a:extLst>
            </p:cNvPr>
            <p:cNvPicPr>
              <a:picLocks noChangeAspect="1"/>
            </p:cNvPicPr>
            <p:nvPr/>
          </p:nvPicPr>
          <p:blipFill>
            <a:blip r:embed="rId4"/>
            <a:stretch>
              <a:fillRect/>
            </a:stretch>
          </p:blipFill>
          <p:spPr>
            <a:xfrm>
              <a:off x="310988" y="4325299"/>
              <a:ext cx="932504" cy="878128"/>
            </a:xfrm>
            <a:prstGeom prst="ellipse">
              <a:avLst/>
            </a:prstGeom>
          </p:spPr>
        </p:pic>
        <p:sp>
          <p:nvSpPr>
            <p:cNvPr id="88" name="TextBox 87">
              <a:extLst>
                <a:ext uri="{FF2B5EF4-FFF2-40B4-BE49-F238E27FC236}">
                  <a16:creationId xmlns:a16="http://schemas.microsoft.com/office/drawing/2014/main" id="{E02BBD9D-AD6F-4C41-A43C-A47CDCD3F2C9}"/>
                </a:ext>
              </a:extLst>
            </p:cNvPr>
            <p:cNvSpPr txBox="1"/>
            <p:nvPr/>
          </p:nvSpPr>
          <p:spPr>
            <a:xfrm>
              <a:off x="230863" y="5203427"/>
              <a:ext cx="1261483" cy="322111"/>
            </a:xfrm>
            <a:prstGeom prst="rect">
              <a:avLst/>
            </a:prstGeom>
            <a:noFill/>
          </p:spPr>
          <p:txBody>
            <a:bodyPr wrap="square" rtlCol="0">
              <a:spAutoFit/>
            </a:bodyPr>
            <a:lstStyle/>
            <a:p>
              <a:pPr algn="l" defTabSz="914354" hangingPunct="1"/>
              <a:r>
                <a:rPr lang="en-IT" sz="2400" kern="1200" dirty="0">
                  <a:solidFill>
                    <a:prstClr val="black"/>
                  </a:solidFill>
                  <a:latin typeface="Calibri" panose="020F0502020204030204"/>
                </a:rPr>
                <a:t>Researchers</a:t>
              </a:r>
            </a:p>
          </p:txBody>
        </p:sp>
      </p:grpSp>
      <p:sp>
        <p:nvSpPr>
          <p:cNvPr id="89" name="Rounded Rectangle 88">
            <a:extLst>
              <a:ext uri="{FF2B5EF4-FFF2-40B4-BE49-F238E27FC236}">
                <a16:creationId xmlns:a16="http://schemas.microsoft.com/office/drawing/2014/main" id="{AC54B221-2326-3A4D-B8FE-B24E04E905DC}"/>
              </a:ext>
            </a:extLst>
          </p:cNvPr>
          <p:cNvSpPr/>
          <p:nvPr/>
        </p:nvSpPr>
        <p:spPr>
          <a:xfrm>
            <a:off x="2590783" y="6320792"/>
            <a:ext cx="932504" cy="936893"/>
          </a:xfrm>
          <a:prstGeom prst="roundRect">
            <a:avLst/>
          </a:prstGeom>
          <a:solidFill>
            <a:srgbClr val="00B0F0"/>
          </a:solidFill>
          <a:ln w="15875" cap="flat" cmpd="sng" algn="ctr">
            <a:noFill/>
            <a:prstDash val="solid"/>
          </a:ln>
          <a:effectLst/>
        </p:spPr>
        <p:txBody>
          <a:bodyPr rtlCol="0" anchor="ctr">
            <a:normAutofit/>
          </a:bodyPr>
          <a:lstStyle/>
          <a:p>
            <a:pPr algn="l" defTabSz="914354" hangingPunct="1"/>
            <a:r>
              <a:rPr lang="en-IT" sz="2667" kern="1200" dirty="0">
                <a:solidFill>
                  <a:prstClr val="white"/>
                </a:solidFill>
                <a:latin typeface="Calibri" panose="020F0502020204030204"/>
              </a:rPr>
              <a:t>Link</a:t>
            </a:r>
          </a:p>
        </p:txBody>
      </p:sp>
      <p:sp>
        <p:nvSpPr>
          <p:cNvPr id="90" name="TextBox 89">
            <a:extLst>
              <a:ext uri="{FF2B5EF4-FFF2-40B4-BE49-F238E27FC236}">
                <a16:creationId xmlns:a16="http://schemas.microsoft.com/office/drawing/2014/main" id="{93C929B5-6707-9940-82F0-1ED88C575D17}"/>
              </a:ext>
            </a:extLst>
          </p:cNvPr>
          <p:cNvSpPr txBox="1"/>
          <p:nvPr/>
        </p:nvSpPr>
        <p:spPr>
          <a:xfrm>
            <a:off x="3599945" y="6224533"/>
            <a:ext cx="3829555" cy="1200329"/>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914400" hangingPunct="1">
              <a:defRPr sz="2400" kern="1200">
                <a:solidFill>
                  <a:prstClr val="black"/>
                </a:solidFill>
                <a:latin typeface="Calibri" panose="020F0502020204030204"/>
              </a:defRPr>
            </a:lvl1pPr>
          </a:lstStyle>
          <a:p>
            <a:pPr defTabSz="914354"/>
            <a:r>
              <a:rPr lang="en-GB" dirty="0"/>
              <a:t>Link products in </a:t>
            </a:r>
            <a:r>
              <a:rPr lang="en-GB" dirty="0" err="1"/>
              <a:t>OpenAIRE</a:t>
            </a:r>
            <a:r>
              <a:rPr lang="en-GB" dirty="0"/>
              <a:t>, </a:t>
            </a:r>
            <a:r>
              <a:rPr lang="en-GB" dirty="0" err="1"/>
              <a:t>Crossref</a:t>
            </a:r>
            <a:r>
              <a:rPr lang="en-GB" dirty="0"/>
              <a:t>, </a:t>
            </a:r>
            <a:r>
              <a:rPr lang="en-GB" dirty="0" err="1"/>
              <a:t>Datacite</a:t>
            </a:r>
            <a:r>
              <a:rPr lang="en-GB" dirty="0"/>
              <a:t>, ORCID to the community, also in bulk</a:t>
            </a:r>
            <a:endParaRPr lang="en-IT" dirty="0"/>
          </a:p>
        </p:txBody>
      </p:sp>
      <p:grpSp>
        <p:nvGrpSpPr>
          <p:cNvPr id="96" name="Group 95">
            <a:extLst>
              <a:ext uri="{FF2B5EF4-FFF2-40B4-BE49-F238E27FC236}">
                <a16:creationId xmlns:a16="http://schemas.microsoft.com/office/drawing/2014/main" id="{CEFE00EA-B17D-E443-ABE4-A0A204F500A5}"/>
              </a:ext>
            </a:extLst>
          </p:cNvPr>
          <p:cNvGrpSpPr/>
          <p:nvPr/>
        </p:nvGrpSpPr>
        <p:grpSpPr>
          <a:xfrm>
            <a:off x="13490900" y="5671450"/>
            <a:ext cx="1623304" cy="2113135"/>
            <a:chOff x="10865404" y="4560947"/>
            <a:chExt cx="1060612" cy="1315482"/>
          </a:xfrm>
        </p:grpSpPr>
        <p:pic>
          <p:nvPicPr>
            <p:cNvPr id="72" name="Content Placeholder 26" descr="Julia Reda – Text and data mining limited">
              <a:extLst>
                <a:ext uri="{FF2B5EF4-FFF2-40B4-BE49-F238E27FC236}">
                  <a16:creationId xmlns:a16="http://schemas.microsoft.com/office/drawing/2014/main" id="{833BECAF-C545-534C-B730-FF5B9A953D54}"/>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0995660" y="4560947"/>
              <a:ext cx="800100" cy="800100"/>
            </a:xfrm>
            <a:prstGeom prst="rect">
              <a:avLst/>
            </a:prstGeom>
          </p:spPr>
        </p:pic>
        <p:sp>
          <p:nvSpPr>
            <p:cNvPr id="91" name="TextBox 90">
              <a:extLst>
                <a:ext uri="{FF2B5EF4-FFF2-40B4-BE49-F238E27FC236}">
                  <a16:creationId xmlns:a16="http://schemas.microsoft.com/office/drawing/2014/main" id="{C8A4FA95-0770-7344-BB68-0972EBFD517A}"/>
                </a:ext>
              </a:extLst>
            </p:cNvPr>
            <p:cNvSpPr txBox="1"/>
            <p:nvPr/>
          </p:nvSpPr>
          <p:spPr>
            <a:xfrm>
              <a:off x="10865404" y="5359111"/>
              <a:ext cx="1060612" cy="517318"/>
            </a:xfrm>
            <a:prstGeom prst="rect">
              <a:avLst/>
            </a:prstGeom>
            <a:noFill/>
          </p:spPr>
          <p:txBody>
            <a:bodyPr wrap="square" rtlCol="0">
              <a:spAutoFit/>
            </a:bodyPr>
            <a:lstStyle/>
            <a:p>
              <a:pPr defTabSz="914354" hangingPunct="1"/>
              <a:r>
                <a:rPr lang="en-IT" sz="2400" kern="1200" dirty="0">
                  <a:solidFill>
                    <a:prstClr val="black"/>
                  </a:solidFill>
                  <a:latin typeface="Calibri" panose="020F0502020204030204"/>
                </a:rPr>
                <a:t>OpenAIRE algorithms</a:t>
              </a:r>
            </a:p>
          </p:txBody>
        </p:sp>
      </p:grpSp>
      <p:sp>
        <p:nvSpPr>
          <p:cNvPr id="92" name="Rounded Rectangle 91">
            <a:extLst>
              <a:ext uri="{FF2B5EF4-FFF2-40B4-BE49-F238E27FC236}">
                <a16:creationId xmlns:a16="http://schemas.microsoft.com/office/drawing/2014/main" id="{35992D8C-23E8-104F-AA40-7EB84515D6C9}"/>
              </a:ext>
            </a:extLst>
          </p:cNvPr>
          <p:cNvSpPr/>
          <p:nvPr/>
        </p:nvSpPr>
        <p:spPr>
          <a:xfrm>
            <a:off x="10035535" y="5263035"/>
            <a:ext cx="3455367" cy="600164"/>
          </a:xfrm>
          <a:prstGeom prst="roundRect">
            <a:avLst/>
          </a:prstGeom>
          <a:solidFill>
            <a:schemeClr val="accent6">
              <a:lumMod val="75000"/>
            </a:schemeClr>
          </a:solidFill>
          <a:ln w="15875" cap="flat" cmpd="sng" algn="ctr">
            <a:noFill/>
            <a:prstDash val="solid"/>
          </a:ln>
          <a:effectLst/>
        </p:spPr>
        <p:txBody>
          <a:bodyPr rtlCol="0" anchor="ctr">
            <a:normAutofit/>
          </a:bodyPr>
          <a:lstStyle/>
          <a:p>
            <a:pPr algn="l" defTabSz="914354" hangingPunct="1"/>
            <a:r>
              <a:rPr lang="en-IT" sz="2667" kern="1200" dirty="0">
                <a:solidFill>
                  <a:prstClr val="white"/>
                </a:solidFill>
                <a:latin typeface="Calibri" panose="020F0502020204030204"/>
              </a:rPr>
              <a:t>Propagation</a:t>
            </a:r>
          </a:p>
        </p:txBody>
      </p:sp>
      <p:sp>
        <p:nvSpPr>
          <p:cNvPr id="93" name="TextBox 92">
            <a:extLst>
              <a:ext uri="{FF2B5EF4-FFF2-40B4-BE49-F238E27FC236}">
                <a16:creationId xmlns:a16="http://schemas.microsoft.com/office/drawing/2014/main" id="{7B354338-AD7D-194E-A120-26C2DC1302E7}"/>
              </a:ext>
            </a:extLst>
          </p:cNvPr>
          <p:cNvSpPr txBox="1"/>
          <p:nvPr/>
        </p:nvSpPr>
        <p:spPr>
          <a:xfrm>
            <a:off x="7534665" y="5809035"/>
            <a:ext cx="5956235" cy="1200329"/>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914400" hangingPunct="1">
              <a:defRPr sz="2400" kern="1200">
                <a:solidFill>
                  <a:prstClr val="black"/>
                </a:solidFill>
                <a:latin typeface="Calibri" panose="020F0502020204030204"/>
              </a:defRPr>
            </a:lvl1pPr>
          </a:lstStyle>
          <a:p>
            <a:pPr algn="r" defTabSz="914354"/>
            <a:r>
              <a:rPr lang="en-GB" dirty="0"/>
              <a:t>If a community result is supplemented by another research product, then the latter is also added in the community gateway</a:t>
            </a:r>
          </a:p>
        </p:txBody>
      </p:sp>
      <p:sp>
        <p:nvSpPr>
          <p:cNvPr id="94" name="Rounded Rectangle 93">
            <a:extLst>
              <a:ext uri="{FF2B5EF4-FFF2-40B4-BE49-F238E27FC236}">
                <a16:creationId xmlns:a16="http://schemas.microsoft.com/office/drawing/2014/main" id="{694CD4C1-45CD-1F43-8864-EB91D84713E5}"/>
              </a:ext>
            </a:extLst>
          </p:cNvPr>
          <p:cNvSpPr/>
          <p:nvPr/>
        </p:nvSpPr>
        <p:spPr>
          <a:xfrm>
            <a:off x="10035535" y="7070302"/>
            <a:ext cx="3318207" cy="466583"/>
          </a:xfrm>
          <a:prstGeom prst="roundRect">
            <a:avLst/>
          </a:prstGeom>
          <a:solidFill>
            <a:schemeClr val="accent6"/>
          </a:solidFill>
          <a:ln w="15875" cap="flat" cmpd="sng" algn="ctr">
            <a:noFill/>
            <a:prstDash val="solid"/>
          </a:ln>
          <a:effectLst/>
        </p:spPr>
        <p:txBody>
          <a:bodyPr rtlCol="0" anchor="ctr">
            <a:noAutofit/>
          </a:bodyPr>
          <a:lstStyle/>
          <a:p>
            <a:pPr algn="l" defTabSz="914354" hangingPunct="1"/>
            <a:r>
              <a:rPr lang="en-IT" sz="2667" kern="1200" dirty="0">
                <a:solidFill>
                  <a:prstClr val="white"/>
                </a:solidFill>
                <a:latin typeface="Calibri" panose="020F0502020204030204"/>
              </a:rPr>
              <a:t>Full-text mining</a:t>
            </a:r>
          </a:p>
        </p:txBody>
      </p:sp>
      <p:sp>
        <p:nvSpPr>
          <p:cNvPr id="95" name="TextBox 94">
            <a:extLst>
              <a:ext uri="{FF2B5EF4-FFF2-40B4-BE49-F238E27FC236}">
                <a16:creationId xmlns:a16="http://schemas.microsoft.com/office/drawing/2014/main" id="{D1C2AD62-9FFF-D44D-B535-152C4AD421EB}"/>
              </a:ext>
            </a:extLst>
          </p:cNvPr>
          <p:cNvSpPr txBox="1"/>
          <p:nvPr/>
        </p:nvSpPr>
        <p:spPr>
          <a:xfrm>
            <a:off x="10035533" y="7526433"/>
            <a:ext cx="3314931" cy="1569660"/>
          </a:xfrm>
          <a:prstGeom prst="rect">
            <a:avLst/>
          </a:prstGeom>
          <a:noFill/>
        </p:spPr>
        <p:txBody>
          <a:bodyPr wrap="square" rtlCol="0">
            <a:spAutoFit/>
          </a:bodyPr>
          <a:lstStyle/>
          <a:p>
            <a:pPr algn="r" defTabSz="914354" hangingPunct="1"/>
            <a:r>
              <a:rPr lang="en-GB" sz="2400" kern="1200" dirty="0">
                <a:solidFill>
                  <a:prstClr val="black"/>
                </a:solidFill>
                <a:latin typeface="Calibri" panose="020F0502020204030204"/>
              </a:rPr>
              <a:t>Links to projects</a:t>
            </a:r>
            <a:br>
              <a:rPr lang="en-GB" sz="2400" kern="1200" dirty="0">
                <a:solidFill>
                  <a:prstClr val="black"/>
                </a:solidFill>
                <a:latin typeface="Calibri" panose="020F0502020204030204"/>
              </a:rPr>
            </a:br>
            <a:r>
              <a:rPr lang="en-GB" sz="2400" kern="1200" dirty="0">
                <a:solidFill>
                  <a:prstClr val="black"/>
                </a:solidFill>
                <a:latin typeface="Calibri" panose="020F0502020204030204"/>
              </a:rPr>
              <a:t>Affiliations</a:t>
            </a:r>
          </a:p>
          <a:p>
            <a:pPr algn="r" defTabSz="914354" hangingPunct="1"/>
            <a:r>
              <a:rPr lang="en-GB" sz="2400" kern="1200" dirty="0">
                <a:solidFill>
                  <a:prstClr val="black"/>
                </a:solidFill>
                <a:latin typeface="Calibri" panose="020F0502020204030204"/>
              </a:rPr>
              <a:t>Document classification</a:t>
            </a:r>
          </a:p>
          <a:p>
            <a:pPr algn="r" defTabSz="914354" hangingPunct="1"/>
            <a:r>
              <a:rPr lang="en-GB" sz="2400" kern="1200" dirty="0">
                <a:solidFill>
                  <a:prstClr val="black"/>
                </a:solidFill>
                <a:latin typeface="Calibri" panose="020F0502020204030204"/>
              </a:rPr>
              <a:t>. . . </a:t>
            </a:r>
          </a:p>
        </p:txBody>
      </p:sp>
      <p:sp>
        <p:nvSpPr>
          <p:cNvPr id="4" name="Footer Placeholder 3">
            <a:extLst>
              <a:ext uri="{FF2B5EF4-FFF2-40B4-BE49-F238E27FC236}">
                <a16:creationId xmlns:a16="http://schemas.microsoft.com/office/drawing/2014/main" id="{FA483068-BBD8-26DD-1E19-0E5ED33C2684}"/>
              </a:ext>
            </a:extLst>
          </p:cNvPr>
          <p:cNvSpPr>
            <a:spLocks noGrp="1"/>
          </p:cNvSpPr>
          <p:nvPr>
            <p:ph type="ftr" sz="quarter" idx="10"/>
          </p:nvPr>
        </p:nvSpPr>
        <p:spPr/>
        <p:txBody>
          <a:bodyPr/>
          <a:lstStyle/>
          <a:p>
            <a:r>
              <a:rPr lang="en-GB" altLang="ko-KR"/>
              <a:t>OpenAIRE-CONNECT Community Call #4 - 17 Apr 2023</a:t>
            </a:r>
            <a:endParaRPr lang="ko-KR" altLang="en-US"/>
          </a:p>
        </p:txBody>
      </p:sp>
    </p:spTree>
    <p:extLst>
      <p:ext uri="{BB962C8B-B14F-4D97-AF65-F5344CB8AC3E}">
        <p14:creationId xmlns:p14="http://schemas.microsoft.com/office/powerpoint/2010/main" val="2455027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p:nvPr/>
        </p:nvSpPr>
        <p:spPr>
          <a:xfrm>
            <a:off x="0" y="0"/>
            <a:ext cx="16256000" cy="9144000"/>
          </a:xfrm>
          <a:prstGeom prst="rect">
            <a:avLst/>
          </a:prstGeom>
          <a:solidFill>
            <a:srgbClr val="F9F9F9"/>
          </a:solidFill>
          <a:ln>
            <a:noFill/>
          </a:ln>
        </p:spPr>
        <p:txBody>
          <a:bodyPr spcFirstLastPara="1" wrap="square" lIns="162533" tIns="81244" rIns="162533" bIns="81244" anchor="ctr" anchorCtr="0">
            <a:noAutofit/>
          </a:bodyPr>
          <a:lstStyle/>
          <a:p>
            <a:pPr>
              <a:buClr>
                <a:srgbClr val="FC6C6C"/>
              </a:buClr>
              <a:buSzPts val="1400"/>
            </a:pPr>
            <a:endParaRPr sz="2489">
              <a:solidFill>
                <a:srgbClr val="F9F9F9"/>
              </a:solidFill>
              <a:latin typeface="Arial"/>
              <a:ea typeface="Arial"/>
              <a:cs typeface="Arial"/>
              <a:sym typeface="Arial"/>
            </a:endParaRPr>
          </a:p>
        </p:txBody>
      </p:sp>
      <p:sp>
        <p:nvSpPr>
          <p:cNvPr id="219" name="Google Shape;219;p36"/>
          <p:cNvSpPr txBox="1">
            <a:spLocks noGrp="1"/>
          </p:cNvSpPr>
          <p:nvPr>
            <p:ph type="title"/>
          </p:nvPr>
        </p:nvSpPr>
        <p:spPr>
          <a:xfrm>
            <a:off x="857957" y="428979"/>
            <a:ext cx="6839877" cy="1514316"/>
          </a:xfrm>
          <a:prstGeom prst="rect">
            <a:avLst/>
          </a:prstGeom>
          <a:noFill/>
          <a:ln>
            <a:noFill/>
          </a:ln>
        </p:spPr>
        <p:txBody>
          <a:bodyPr spcFirstLastPara="1" vert="horz" wrap="square" lIns="162533" tIns="81244" rIns="162533" bIns="81244" rtlCol="0" anchor="ctr" anchorCtr="0">
            <a:normAutofit/>
          </a:bodyPr>
          <a:lstStyle/>
          <a:p>
            <a:pPr algn="l">
              <a:lnSpc>
                <a:spcPct val="90000"/>
              </a:lnSpc>
              <a:buClr>
                <a:srgbClr val="FFFFFF"/>
              </a:buClr>
              <a:buSzPts val="2700"/>
            </a:pPr>
            <a:r>
              <a:rPr lang="en-US" sz="4800" dirty="0">
                <a:solidFill>
                  <a:srgbClr val="FBAF17"/>
                </a:solidFill>
                <a:latin typeface="Roboto"/>
                <a:ea typeface="Roboto"/>
                <a:cs typeface="Roboto"/>
                <a:sym typeface="Roboto"/>
              </a:rPr>
              <a:t>What will you get?</a:t>
            </a:r>
            <a:endParaRPr dirty="0">
              <a:solidFill>
                <a:srgbClr val="FBAF17"/>
              </a:solidFill>
              <a:latin typeface="Roboto"/>
              <a:ea typeface="Roboto"/>
              <a:cs typeface="Roboto"/>
              <a:sym typeface="Roboto"/>
            </a:endParaRPr>
          </a:p>
        </p:txBody>
      </p:sp>
      <p:sp>
        <p:nvSpPr>
          <p:cNvPr id="220" name="Google Shape;220;p36"/>
          <p:cNvSpPr txBox="1">
            <a:spLocks noGrp="1"/>
          </p:cNvSpPr>
          <p:nvPr>
            <p:ph type="body" idx="1"/>
          </p:nvPr>
        </p:nvSpPr>
        <p:spPr>
          <a:xfrm>
            <a:off x="-109040" y="1936149"/>
            <a:ext cx="7082667" cy="1085867"/>
          </a:xfrm>
          <a:prstGeom prst="rect">
            <a:avLst/>
          </a:prstGeom>
          <a:noFill/>
          <a:ln>
            <a:noFill/>
          </a:ln>
        </p:spPr>
        <p:txBody>
          <a:bodyPr spcFirstLastPara="1" vert="horz" wrap="square" lIns="162533" tIns="81244" rIns="162533" bIns="81244" rtlCol="0" anchor="t" anchorCtr="0">
            <a:normAutofit fontScale="77500" lnSpcReduction="20000"/>
          </a:bodyPr>
          <a:lstStyle/>
          <a:p>
            <a:pPr marL="0" indent="0">
              <a:lnSpc>
                <a:spcPct val="90000"/>
              </a:lnSpc>
              <a:buSzPct val="100000"/>
            </a:pPr>
            <a:r>
              <a:rPr lang="en-US" sz="2667" dirty="0">
                <a:solidFill>
                  <a:srgbClr val="666666"/>
                </a:solidFill>
                <a:latin typeface="Roboto"/>
                <a:ea typeface="Roboto"/>
                <a:cs typeface="Roboto"/>
                <a:sym typeface="Roboto"/>
              </a:rPr>
              <a:t>An admin dashboard for the curators to configure the gateway</a:t>
            </a:r>
          </a:p>
          <a:p>
            <a:pPr marL="0" indent="0">
              <a:lnSpc>
                <a:spcPct val="90000"/>
              </a:lnSpc>
              <a:buSzPct val="100000"/>
            </a:pPr>
            <a:endParaRPr lang="en-US" sz="2667" dirty="0">
              <a:solidFill>
                <a:srgbClr val="666666"/>
              </a:solidFill>
              <a:latin typeface="Roboto"/>
              <a:ea typeface="Roboto"/>
              <a:cs typeface="Roboto"/>
              <a:sym typeface="Roboto"/>
            </a:endParaRPr>
          </a:p>
          <a:p>
            <a:pPr marL="0" indent="0">
              <a:lnSpc>
                <a:spcPct val="90000"/>
              </a:lnSpc>
              <a:buSzPct val="100000"/>
            </a:pPr>
            <a:r>
              <a:rPr lang="en-US" sz="2667" b="1" dirty="0">
                <a:solidFill>
                  <a:srgbClr val="666666"/>
                </a:solidFill>
                <a:latin typeface="Roboto"/>
                <a:ea typeface="Roboto"/>
                <a:cs typeface="Roboto"/>
                <a:sym typeface="Roboto"/>
              </a:rPr>
              <a:t>No code needed! </a:t>
            </a:r>
            <a:endParaRPr lang="en-US" sz="2667" dirty="0">
              <a:solidFill>
                <a:srgbClr val="666666"/>
              </a:solidFill>
              <a:latin typeface="Roboto"/>
              <a:ea typeface="Roboto"/>
              <a:cs typeface="Roboto"/>
              <a:sym typeface="Roboto"/>
            </a:endParaRPr>
          </a:p>
          <a:p>
            <a:pPr marL="0" indent="0">
              <a:lnSpc>
                <a:spcPct val="90000"/>
              </a:lnSpc>
              <a:buSzPct val="100000"/>
            </a:pPr>
            <a:endParaRPr sz="2667" dirty="0">
              <a:solidFill>
                <a:srgbClr val="666666"/>
              </a:solidFill>
              <a:latin typeface="Roboto"/>
              <a:ea typeface="Roboto"/>
              <a:cs typeface="Roboto"/>
              <a:sym typeface="Roboto"/>
            </a:endParaRPr>
          </a:p>
          <a:p>
            <a:pPr marL="0" indent="0">
              <a:lnSpc>
                <a:spcPct val="90000"/>
              </a:lnSpc>
              <a:spcBef>
                <a:spcPts val="1067"/>
              </a:spcBef>
              <a:buSzPct val="100000"/>
            </a:pPr>
            <a:endParaRPr sz="2667" dirty="0"/>
          </a:p>
        </p:txBody>
      </p:sp>
      <p:grpSp>
        <p:nvGrpSpPr>
          <p:cNvPr id="221" name="Google Shape;221;p36"/>
          <p:cNvGrpSpPr/>
          <p:nvPr/>
        </p:nvGrpSpPr>
        <p:grpSpPr>
          <a:xfrm>
            <a:off x="1" y="6135329"/>
            <a:ext cx="1352080" cy="2690107"/>
            <a:chOff x="0" y="4601497"/>
            <a:chExt cx="1014060" cy="2017580"/>
          </a:xfrm>
        </p:grpSpPr>
        <p:sp>
          <p:nvSpPr>
            <p:cNvPr id="222" name="Google Shape;222;p36"/>
            <p:cNvSpPr/>
            <p:nvPr/>
          </p:nvSpPr>
          <p:spPr>
            <a:xfrm rot="5400000">
              <a:off x="-501760" y="5103257"/>
              <a:ext cx="2017580" cy="1014060"/>
            </a:xfrm>
            <a:prstGeom prst="triangle">
              <a:avLst>
                <a:gd name="adj" fmla="val 50000"/>
              </a:avLst>
            </a:prstGeom>
            <a:solidFill>
              <a:srgbClr val="4687E6">
                <a:alpha val="52941"/>
              </a:srgbClr>
            </a:solidFill>
            <a:ln>
              <a:noFill/>
            </a:ln>
          </p:spPr>
          <p:txBody>
            <a:bodyPr spcFirstLastPara="1" wrap="square" lIns="162533" tIns="81244" rIns="162533" bIns="81244" anchor="ctr" anchorCtr="0">
              <a:noAutofit/>
            </a:bodyPr>
            <a:lstStyle/>
            <a:p>
              <a:pPr>
                <a:buClr>
                  <a:srgbClr val="FC6C6C"/>
                </a:buClr>
                <a:buSzPts val="1400"/>
              </a:pPr>
              <a:endParaRPr sz="2489">
                <a:solidFill>
                  <a:schemeClr val="lt1"/>
                </a:solidFill>
                <a:latin typeface="Arial"/>
                <a:ea typeface="Arial"/>
                <a:cs typeface="Arial"/>
                <a:sym typeface="Arial"/>
              </a:endParaRPr>
            </a:p>
          </p:txBody>
        </p:sp>
        <p:sp>
          <p:nvSpPr>
            <p:cNvPr id="223" name="Google Shape;223;p36"/>
            <p:cNvSpPr/>
            <p:nvPr/>
          </p:nvSpPr>
          <p:spPr>
            <a:xfrm rot="2700000">
              <a:off x="427916" y="5728708"/>
              <a:ext cx="485578" cy="485578"/>
            </a:xfrm>
            <a:prstGeom prst="rect">
              <a:avLst/>
            </a:prstGeom>
            <a:solidFill>
              <a:srgbClr val="4687E6">
                <a:alpha val="52941"/>
              </a:srgbClr>
            </a:solidFill>
            <a:ln>
              <a:noFill/>
            </a:ln>
          </p:spPr>
          <p:txBody>
            <a:bodyPr spcFirstLastPara="1" wrap="square" lIns="162533" tIns="81244" rIns="162533" bIns="81244" anchor="ctr" anchorCtr="0">
              <a:noAutofit/>
            </a:bodyPr>
            <a:lstStyle/>
            <a:p>
              <a:pPr>
                <a:buClr>
                  <a:srgbClr val="FC6C6C"/>
                </a:buClr>
                <a:buSzPts val="1400"/>
              </a:pPr>
              <a:endParaRPr sz="2489">
                <a:solidFill>
                  <a:schemeClr val="lt1"/>
                </a:solidFill>
                <a:latin typeface="Arial"/>
                <a:ea typeface="Arial"/>
                <a:cs typeface="Arial"/>
                <a:sym typeface="Arial"/>
              </a:endParaRPr>
            </a:p>
          </p:txBody>
        </p:sp>
      </p:grpSp>
      <p:grpSp>
        <p:nvGrpSpPr>
          <p:cNvPr id="225" name="Google Shape;225;p36"/>
          <p:cNvGrpSpPr/>
          <p:nvPr/>
        </p:nvGrpSpPr>
        <p:grpSpPr>
          <a:xfrm>
            <a:off x="14959052" y="0"/>
            <a:ext cx="1296946" cy="2580412"/>
            <a:chOff x="10918968" y="713127"/>
            <a:chExt cx="1273032" cy="2532832"/>
          </a:xfrm>
        </p:grpSpPr>
        <p:sp>
          <p:nvSpPr>
            <p:cNvPr id="226" name="Google Shape;226;p36"/>
            <p:cNvSpPr/>
            <p:nvPr/>
          </p:nvSpPr>
          <p:spPr>
            <a:xfrm rot="2700000">
              <a:off x="11052629" y="2120024"/>
              <a:ext cx="645368" cy="645368"/>
            </a:xfrm>
            <a:prstGeom prst="rect">
              <a:avLst/>
            </a:prstGeom>
            <a:solidFill>
              <a:srgbClr val="FBAF17">
                <a:alpha val="30980"/>
              </a:srgbClr>
            </a:solidFill>
            <a:ln>
              <a:noFill/>
            </a:ln>
          </p:spPr>
          <p:txBody>
            <a:bodyPr spcFirstLastPara="1" wrap="square" lIns="162533" tIns="81244" rIns="162533" bIns="81244" anchor="ctr" anchorCtr="0">
              <a:noAutofit/>
            </a:bodyPr>
            <a:lstStyle/>
            <a:p>
              <a:pPr>
                <a:buClr>
                  <a:srgbClr val="FC6C6C"/>
                </a:buClr>
                <a:buSzPts val="1400"/>
              </a:pPr>
              <a:endParaRPr sz="2489">
                <a:solidFill>
                  <a:schemeClr val="lt1"/>
                </a:solidFill>
                <a:latin typeface="Arial"/>
                <a:ea typeface="Arial"/>
                <a:cs typeface="Arial"/>
                <a:sym typeface="Arial"/>
              </a:endParaRPr>
            </a:p>
          </p:txBody>
        </p:sp>
        <p:sp>
          <p:nvSpPr>
            <p:cNvPr id="227" name="Google Shape;227;p36"/>
            <p:cNvSpPr/>
            <p:nvPr/>
          </p:nvSpPr>
          <p:spPr>
            <a:xfrm rot="-5400000">
              <a:off x="10289068" y="1343027"/>
              <a:ext cx="2532832" cy="1273032"/>
            </a:xfrm>
            <a:prstGeom prst="triangle">
              <a:avLst>
                <a:gd name="adj" fmla="val 50000"/>
              </a:avLst>
            </a:prstGeom>
            <a:solidFill>
              <a:srgbClr val="FBAF17">
                <a:alpha val="30980"/>
              </a:srgbClr>
            </a:solidFill>
            <a:ln>
              <a:noFill/>
            </a:ln>
          </p:spPr>
          <p:txBody>
            <a:bodyPr spcFirstLastPara="1" wrap="square" lIns="162533" tIns="81244" rIns="162533" bIns="81244" anchor="ctr" anchorCtr="0">
              <a:noAutofit/>
            </a:bodyPr>
            <a:lstStyle/>
            <a:p>
              <a:pPr>
                <a:buClr>
                  <a:srgbClr val="FC6C6C"/>
                </a:buClr>
                <a:buSzPts val="1400"/>
              </a:pPr>
              <a:endParaRPr sz="2489">
                <a:solidFill>
                  <a:schemeClr val="lt1"/>
                </a:solidFill>
                <a:latin typeface="Arial"/>
                <a:ea typeface="Arial"/>
                <a:cs typeface="Arial"/>
                <a:sym typeface="Arial"/>
              </a:endParaRPr>
            </a:p>
          </p:txBody>
        </p:sp>
      </p:grpSp>
      <p:pic>
        <p:nvPicPr>
          <p:cNvPr id="2" name="Immagine 2">
            <a:extLst>
              <a:ext uri="{FF2B5EF4-FFF2-40B4-BE49-F238E27FC236}">
                <a16:creationId xmlns:a16="http://schemas.microsoft.com/office/drawing/2014/main" id="{BF2C0AC9-21E2-DA11-0302-5000A08FDBDC}"/>
              </a:ext>
            </a:extLst>
          </p:cNvPr>
          <p:cNvPicPr>
            <a:picLocks noChangeAspect="1"/>
          </p:cNvPicPr>
          <p:nvPr/>
        </p:nvPicPr>
        <p:blipFill>
          <a:blip r:embed="rId3"/>
          <a:stretch>
            <a:fillRect/>
          </a:stretch>
        </p:blipFill>
        <p:spPr>
          <a:xfrm>
            <a:off x="456243" y="3941725"/>
            <a:ext cx="7929591" cy="4155191"/>
          </a:xfrm>
          <a:prstGeom prst="rect">
            <a:avLst/>
          </a:prstGeom>
          <a:ln>
            <a:solidFill>
              <a:schemeClr val="bg2"/>
            </a:solidFill>
          </a:ln>
        </p:spPr>
      </p:pic>
      <p:pic>
        <p:nvPicPr>
          <p:cNvPr id="3" name="Immagine 3">
            <a:extLst>
              <a:ext uri="{FF2B5EF4-FFF2-40B4-BE49-F238E27FC236}">
                <a16:creationId xmlns:a16="http://schemas.microsoft.com/office/drawing/2014/main" id="{CC69F6B2-3E4C-39F6-8D55-24A7B4440F6E}"/>
              </a:ext>
            </a:extLst>
          </p:cNvPr>
          <p:cNvPicPr>
            <a:picLocks noChangeAspect="1"/>
          </p:cNvPicPr>
          <p:nvPr/>
        </p:nvPicPr>
        <p:blipFill>
          <a:blip r:embed="rId4"/>
          <a:stretch>
            <a:fillRect/>
          </a:stretch>
        </p:blipFill>
        <p:spPr>
          <a:xfrm>
            <a:off x="7764733" y="49983"/>
            <a:ext cx="8356119" cy="4970448"/>
          </a:xfrm>
          <a:prstGeom prst="rect">
            <a:avLst/>
          </a:prstGeom>
          <a:ln>
            <a:solidFill>
              <a:schemeClr val="bg2"/>
            </a:solidFill>
          </a:ln>
        </p:spPr>
      </p:pic>
      <p:pic>
        <p:nvPicPr>
          <p:cNvPr id="5" name="Immagine 5">
            <a:extLst>
              <a:ext uri="{FF2B5EF4-FFF2-40B4-BE49-F238E27FC236}">
                <a16:creationId xmlns:a16="http://schemas.microsoft.com/office/drawing/2014/main" id="{55064824-438C-00C4-EA42-9647787B4FA2}"/>
              </a:ext>
            </a:extLst>
          </p:cNvPr>
          <p:cNvPicPr>
            <a:picLocks noChangeAspect="1"/>
          </p:cNvPicPr>
          <p:nvPr/>
        </p:nvPicPr>
        <p:blipFill>
          <a:blip r:embed="rId5"/>
          <a:stretch>
            <a:fillRect/>
          </a:stretch>
        </p:blipFill>
        <p:spPr>
          <a:xfrm>
            <a:off x="8090617" y="3301246"/>
            <a:ext cx="5614837" cy="4180523"/>
          </a:xfrm>
          <a:prstGeom prst="rect">
            <a:avLst/>
          </a:prstGeom>
          <a:ln>
            <a:solidFill>
              <a:schemeClr val="bg2"/>
            </a:solidFill>
          </a:ln>
        </p:spPr>
      </p:pic>
      <p:pic>
        <p:nvPicPr>
          <p:cNvPr id="4" name="Immagine 4">
            <a:extLst>
              <a:ext uri="{FF2B5EF4-FFF2-40B4-BE49-F238E27FC236}">
                <a16:creationId xmlns:a16="http://schemas.microsoft.com/office/drawing/2014/main" id="{42D3322C-C2DB-077E-D11B-3240C5D9133A}"/>
              </a:ext>
            </a:extLst>
          </p:cNvPr>
          <p:cNvPicPr>
            <a:picLocks noChangeAspect="1"/>
          </p:cNvPicPr>
          <p:nvPr/>
        </p:nvPicPr>
        <p:blipFill>
          <a:blip r:embed="rId6"/>
          <a:stretch>
            <a:fillRect/>
          </a:stretch>
        </p:blipFill>
        <p:spPr>
          <a:xfrm>
            <a:off x="11047564" y="5489934"/>
            <a:ext cx="5135589" cy="3550853"/>
          </a:xfrm>
          <a:prstGeom prst="rect">
            <a:avLst/>
          </a:prstGeom>
          <a:ln>
            <a:solidFill>
              <a:schemeClr val="bg2"/>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7"/>
          <p:cNvSpPr/>
          <p:nvPr/>
        </p:nvSpPr>
        <p:spPr>
          <a:xfrm>
            <a:off x="0" y="0"/>
            <a:ext cx="16256000" cy="9144000"/>
          </a:xfrm>
          <a:prstGeom prst="rect">
            <a:avLst/>
          </a:prstGeom>
          <a:solidFill>
            <a:srgbClr val="F9F9F9"/>
          </a:solidFill>
          <a:ln>
            <a:noFill/>
          </a:ln>
        </p:spPr>
        <p:txBody>
          <a:bodyPr spcFirstLastPara="1" wrap="square" lIns="162533" tIns="81244" rIns="162533" bIns="81244" anchor="ctr" anchorCtr="0">
            <a:noAutofit/>
          </a:bodyPr>
          <a:lstStyle/>
          <a:p>
            <a:pPr>
              <a:buClr>
                <a:srgbClr val="FC6C6C"/>
              </a:buClr>
              <a:buSzPts val="1400"/>
            </a:pPr>
            <a:endParaRPr sz="2489">
              <a:solidFill>
                <a:schemeClr val="lt1"/>
              </a:solidFill>
              <a:latin typeface="Arial"/>
              <a:ea typeface="Arial"/>
              <a:cs typeface="Arial"/>
              <a:sym typeface="Arial"/>
            </a:endParaRPr>
          </a:p>
        </p:txBody>
      </p:sp>
      <p:sp>
        <p:nvSpPr>
          <p:cNvPr id="236" name="Google Shape;236;p37"/>
          <p:cNvSpPr txBox="1">
            <a:spLocks noGrp="1"/>
          </p:cNvSpPr>
          <p:nvPr>
            <p:ph type="title"/>
          </p:nvPr>
        </p:nvSpPr>
        <p:spPr>
          <a:xfrm>
            <a:off x="526110" y="134873"/>
            <a:ext cx="6840000" cy="1514133"/>
          </a:xfrm>
          <a:prstGeom prst="rect">
            <a:avLst/>
          </a:prstGeom>
          <a:noFill/>
          <a:ln>
            <a:noFill/>
          </a:ln>
        </p:spPr>
        <p:txBody>
          <a:bodyPr spcFirstLastPara="1" vert="horz" wrap="square" lIns="162533" tIns="81244" rIns="162533" bIns="81244" rtlCol="0" anchor="ctr" anchorCtr="0">
            <a:normAutofit/>
          </a:bodyPr>
          <a:lstStyle/>
          <a:p>
            <a:pPr algn="l">
              <a:lnSpc>
                <a:spcPct val="90000"/>
              </a:lnSpc>
              <a:buClr>
                <a:srgbClr val="FFFFFF"/>
              </a:buClr>
              <a:buSzPts val="2700"/>
            </a:pPr>
            <a:r>
              <a:rPr lang="en-US" sz="4800">
                <a:solidFill>
                  <a:srgbClr val="FBAF17"/>
                </a:solidFill>
                <a:latin typeface="Roboto"/>
                <a:ea typeface="Roboto"/>
                <a:cs typeface="Roboto"/>
                <a:sym typeface="Roboto"/>
              </a:rPr>
              <a:t>What will you get?</a:t>
            </a:r>
            <a:endParaRPr>
              <a:solidFill>
                <a:srgbClr val="FBAF17"/>
              </a:solidFill>
              <a:latin typeface="Roboto"/>
              <a:ea typeface="Roboto"/>
              <a:cs typeface="Roboto"/>
              <a:sym typeface="Roboto"/>
            </a:endParaRPr>
          </a:p>
        </p:txBody>
      </p:sp>
      <p:sp>
        <p:nvSpPr>
          <p:cNvPr id="237" name="Google Shape;237;p37"/>
          <p:cNvSpPr txBox="1">
            <a:spLocks noGrp="1"/>
          </p:cNvSpPr>
          <p:nvPr>
            <p:ph type="body" idx="1"/>
          </p:nvPr>
        </p:nvSpPr>
        <p:spPr>
          <a:xfrm>
            <a:off x="486000" y="1294492"/>
            <a:ext cx="5090667" cy="755200"/>
          </a:xfrm>
          <a:prstGeom prst="rect">
            <a:avLst/>
          </a:prstGeom>
          <a:noFill/>
          <a:ln>
            <a:noFill/>
          </a:ln>
        </p:spPr>
        <p:txBody>
          <a:bodyPr spcFirstLastPara="1" vert="horz" wrap="square" lIns="162533" tIns="81244" rIns="162533" bIns="81244" rtlCol="0" anchor="t" anchorCtr="0">
            <a:normAutofit fontScale="25000" lnSpcReduction="20000"/>
          </a:bodyPr>
          <a:lstStyle/>
          <a:p>
            <a:pPr marL="0" indent="0">
              <a:lnSpc>
                <a:spcPct val="90000"/>
              </a:lnSpc>
              <a:buSzPct val="26785"/>
            </a:pPr>
            <a:r>
              <a:rPr lang="en-US" sz="9956" dirty="0">
                <a:solidFill>
                  <a:srgbClr val="666666"/>
                </a:solidFill>
                <a:latin typeface="Roboto"/>
                <a:ea typeface="Roboto"/>
                <a:cs typeface="Roboto"/>
                <a:sym typeface="Roboto"/>
              </a:rPr>
              <a:t>A customised portal for your community where users can ...</a:t>
            </a:r>
            <a:endParaRPr sz="9956" dirty="0">
              <a:solidFill>
                <a:srgbClr val="666666"/>
              </a:solidFill>
              <a:latin typeface="Roboto"/>
              <a:ea typeface="Roboto"/>
              <a:cs typeface="Roboto"/>
              <a:sym typeface="Roboto"/>
            </a:endParaRPr>
          </a:p>
          <a:p>
            <a:pPr marL="0" indent="0">
              <a:lnSpc>
                <a:spcPct val="90000"/>
              </a:lnSpc>
              <a:spcBef>
                <a:spcPts val="1067"/>
              </a:spcBef>
              <a:buSzPct val="100000"/>
            </a:pPr>
            <a:endParaRPr sz="2667" dirty="0"/>
          </a:p>
          <a:p>
            <a:pPr marL="0" indent="0">
              <a:lnSpc>
                <a:spcPct val="90000"/>
              </a:lnSpc>
              <a:spcBef>
                <a:spcPts val="1067"/>
              </a:spcBef>
              <a:buSzPct val="100000"/>
            </a:pPr>
            <a:endParaRPr sz="2667" dirty="0"/>
          </a:p>
          <a:p>
            <a:pPr marL="0" indent="0">
              <a:lnSpc>
                <a:spcPct val="90000"/>
              </a:lnSpc>
              <a:spcBef>
                <a:spcPts val="1067"/>
              </a:spcBef>
              <a:buSzPct val="100000"/>
            </a:pPr>
            <a:endParaRPr sz="2667" dirty="0"/>
          </a:p>
          <a:p>
            <a:pPr marL="0" indent="0">
              <a:lnSpc>
                <a:spcPct val="90000"/>
              </a:lnSpc>
              <a:spcBef>
                <a:spcPts val="1067"/>
              </a:spcBef>
              <a:buSzPct val="100000"/>
            </a:pPr>
            <a:endParaRPr sz="2667" dirty="0"/>
          </a:p>
          <a:p>
            <a:pPr marL="0" indent="0">
              <a:lnSpc>
                <a:spcPct val="90000"/>
              </a:lnSpc>
              <a:spcBef>
                <a:spcPts val="1067"/>
              </a:spcBef>
              <a:buSzPct val="100000"/>
            </a:pPr>
            <a:endParaRPr sz="2667" dirty="0"/>
          </a:p>
        </p:txBody>
      </p:sp>
      <p:pic>
        <p:nvPicPr>
          <p:cNvPr id="239" name="Google Shape;239;p37"/>
          <p:cNvPicPr preferRelativeResize="0"/>
          <p:nvPr/>
        </p:nvPicPr>
        <p:blipFill rotWithShape="1">
          <a:blip r:embed="rId3">
            <a:alphaModFix/>
          </a:blip>
          <a:srcRect/>
          <a:stretch/>
        </p:blipFill>
        <p:spPr>
          <a:xfrm>
            <a:off x="10448759" y="6478975"/>
            <a:ext cx="5465010" cy="2455838"/>
          </a:xfrm>
          <a:prstGeom prst="rect">
            <a:avLst/>
          </a:prstGeom>
          <a:noFill/>
          <a:ln>
            <a:noFill/>
          </a:ln>
        </p:spPr>
      </p:pic>
      <p:sp>
        <p:nvSpPr>
          <p:cNvPr id="240" name="Google Shape;240;p37"/>
          <p:cNvSpPr txBox="1"/>
          <p:nvPr/>
        </p:nvSpPr>
        <p:spPr>
          <a:xfrm>
            <a:off x="5241748" y="7328653"/>
            <a:ext cx="4876800" cy="948493"/>
          </a:xfrm>
          <a:prstGeom prst="rect">
            <a:avLst/>
          </a:prstGeom>
          <a:noFill/>
          <a:ln>
            <a:noFill/>
          </a:ln>
        </p:spPr>
        <p:txBody>
          <a:bodyPr spcFirstLastPara="1" wrap="square" lIns="90311" tIns="90311" rIns="90311" bIns="90311" anchor="ctr" anchorCtr="0">
            <a:spAutoFit/>
          </a:bodyPr>
          <a:lstStyle/>
          <a:p>
            <a:pPr algn="r">
              <a:buClr>
                <a:srgbClr val="FFFFFF"/>
              </a:buClr>
              <a:buSzPts val="1400"/>
            </a:pPr>
            <a:r>
              <a:rPr lang="en-US" sz="2489">
                <a:solidFill>
                  <a:srgbClr val="666666"/>
                </a:solidFill>
                <a:latin typeface="Roboto"/>
                <a:ea typeface="Roboto"/>
                <a:cs typeface="Roboto"/>
                <a:sym typeface="Roboto"/>
              </a:rPr>
              <a:t>LINK research works among them and with funding projects​</a:t>
            </a:r>
            <a:endParaRPr sz="2489">
              <a:solidFill>
                <a:srgbClr val="666666"/>
              </a:solidFill>
              <a:latin typeface="Roboto"/>
              <a:ea typeface="Roboto"/>
              <a:cs typeface="Roboto"/>
              <a:sym typeface="Roboto"/>
            </a:endParaRPr>
          </a:p>
        </p:txBody>
      </p:sp>
      <p:sp>
        <p:nvSpPr>
          <p:cNvPr id="241" name="Google Shape;241;p37"/>
          <p:cNvSpPr txBox="1"/>
          <p:nvPr/>
        </p:nvSpPr>
        <p:spPr>
          <a:xfrm>
            <a:off x="181842" y="5572617"/>
            <a:ext cx="4823467" cy="565439"/>
          </a:xfrm>
          <a:prstGeom prst="rect">
            <a:avLst/>
          </a:prstGeom>
          <a:noFill/>
          <a:ln>
            <a:noFill/>
          </a:ln>
        </p:spPr>
        <p:txBody>
          <a:bodyPr spcFirstLastPara="1" wrap="square" lIns="90311" tIns="90311" rIns="90311" bIns="90311" anchor="ctr" anchorCtr="0">
            <a:spAutoFit/>
          </a:bodyPr>
          <a:lstStyle/>
          <a:p>
            <a:pPr algn="l">
              <a:buClr>
                <a:srgbClr val="FFFFFF"/>
              </a:buClr>
              <a:buSzPts val="1400"/>
            </a:pPr>
            <a:r>
              <a:rPr lang="en-US" sz="2489">
                <a:solidFill>
                  <a:srgbClr val="666666"/>
                </a:solidFill>
                <a:latin typeface="Roboto"/>
                <a:ea typeface="Roboto"/>
                <a:cs typeface="Roboto"/>
                <a:sym typeface="Roboto"/>
              </a:rPr>
              <a:t>Find the right place to DEPOSIT</a:t>
            </a:r>
            <a:endParaRPr sz="2489">
              <a:solidFill>
                <a:srgbClr val="666666"/>
              </a:solidFill>
              <a:latin typeface="Roboto"/>
              <a:ea typeface="Roboto"/>
              <a:cs typeface="Roboto"/>
              <a:sym typeface="Roboto"/>
            </a:endParaRPr>
          </a:p>
        </p:txBody>
      </p:sp>
      <p:sp>
        <p:nvSpPr>
          <p:cNvPr id="243" name="Google Shape;243;p37"/>
          <p:cNvSpPr txBox="1"/>
          <p:nvPr/>
        </p:nvSpPr>
        <p:spPr>
          <a:xfrm>
            <a:off x="1126514" y="3937531"/>
            <a:ext cx="5598933" cy="948493"/>
          </a:xfrm>
          <a:prstGeom prst="rect">
            <a:avLst/>
          </a:prstGeom>
          <a:noFill/>
          <a:ln>
            <a:noFill/>
          </a:ln>
        </p:spPr>
        <p:txBody>
          <a:bodyPr spcFirstLastPara="1" wrap="square" lIns="90311" tIns="90311" rIns="90311" bIns="90311" anchor="ctr" anchorCtr="0">
            <a:spAutoFit/>
          </a:bodyPr>
          <a:lstStyle/>
          <a:p>
            <a:pPr algn="r">
              <a:buClr>
                <a:srgbClr val="FFFFFF"/>
              </a:buClr>
              <a:buSzPts val="1400"/>
            </a:pPr>
            <a:r>
              <a:rPr lang="en-US" sz="2489">
                <a:solidFill>
                  <a:srgbClr val="666666"/>
                </a:solidFill>
                <a:latin typeface="Roboto"/>
                <a:ea typeface="Roboto"/>
                <a:cs typeface="Roboto"/>
                <a:sym typeface="Roboto"/>
              </a:rPr>
              <a:t>Check out the UPTAKE of Open Science practices of the community</a:t>
            </a:r>
            <a:endParaRPr sz="2489">
              <a:solidFill>
                <a:srgbClr val="666666"/>
              </a:solidFill>
              <a:latin typeface="Roboto"/>
              <a:ea typeface="Roboto"/>
              <a:cs typeface="Roboto"/>
              <a:sym typeface="Roboto"/>
            </a:endParaRPr>
          </a:p>
        </p:txBody>
      </p:sp>
      <p:grpSp>
        <p:nvGrpSpPr>
          <p:cNvPr id="245" name="Google Shape;245;p37"/>
          <p:cNvGrpSpPr/>
          <p:nvPr/>
        </p:nvGrpSpPr>
        <p:grpSpPr>
          <a:xfrm>
            <a:off x="81" y="6135329"/>
            <a:ext cx="1352194" cy="2690000"/>
            <a:chOff x="60" y="4601497"/>
            <a:chExt cx="1014145" cy="2017500"/>
          </a:xfrm>
        </p:grpSpPr>
        <p:sp>
          <p:nvSpPr>
            <p:cNvPr id="246" name="Google Shape;246;p37"/>
            <p:cNvSpPr/>
            <p:nvPr/>
          </p:nvSpPr>
          <p:spPr>
            <a:xfrm rot="5400000">
              <a:off x="-501690" y="5103247"/>
              <a:ext cx="2017500" cy="1014000"/>
            </a:xfrm>
            <a:prstGeom prst="triangle">
              <a:avLst>
                <a:gd name="adj" fmla="val 50000"/>
              </a:avLst>
            </a:prstGeom>
            <a:solidFill>
              <a:srgbClr val="4687E6">
                <a:alpha val="52941"/>
              </a:srgbClr>
            </a:solidFill>
            <a:ln>
              <a:noFill/>
            </a:ln>
          </p:spPr>
          <p:txBody>
            <a:bodyPr spcFirstLastPara="1" wrap="square" lIns="162533" tIns="81244" rIns="162533" bIns="81244" anchor="ctr" anchorCtr="0">
              <a:noAutofit/>
            </a:bodyPr>
            <a:lstStyle/>
            <a:p>
              <a:pPr>
                <a:buClr>
                  <a:srgbClr val="FC6C6C"/>
                </a:buClr>
                <a:buSzPts val="1400"/>
              </a:pPr>
              <a:endParaRPr sz="2489">
                <a:solidFill>
                  <a:schemeClr val="lt1"/>
                </a:solidFill>
                <a:latin typeface="Arial"/>
                <a:ea typeface="Arial"/>
                <a:cs typeface="Arial"/>
                <a:sym typeface="Arial"/>
              </a:endParaRPr>
            </a:p>
          </p:txBody>
        </p:sp>
        <p:sp>
          <p:nvSpPr>
            <p:cNvPr id="247" name="Google Shape;247;p37"/>
            <p:cNvSpPr/>
            <p:nvPr/>
          </p:nvSpPr>
          <p:spPr>
            <a:xfrm rot="2700000">
              <a:off x="427814" y="5728750"/>
              <a:ext cx="485782" cy="485782"/>
            </a:xfrm>
            <a:prstGeom prst="rect">
              <a:avLst/>
            </a:prstGeom>
            <a:solidFill>
              <a:srgbClr val="4687E6">
                <a:alpha val="52941"/>
              </a:srgbClr>
            </a:solidFill>
            <a:ln>
              <a:noFill/>
            </a:ln>
          </p:spPr>
          <p:txBody>
            <a:bodyPr spcFirstLastPara="1" wrap="square" lIns="162533" tIns="81244" rIns="162533" bIns="81244" anchor="ctr" anchorCtr="0">
              <a:noAutofit/>
            </a:bodyPr>
            <a:lstStyle/>
            <a:p>
              <a:pPr>
                <a:buClr>
                  <a:srgbClr val="FC6C6C"/>
                </a:buClr>
                <a:buSzPts val="1400"/>
              </a:pPr>
              <a:endParaRPr sz="2489">
                <a:solidFill>
                  <a:schemeClr val="lt1"/>
                </a:solidFill>
                <a:latin typeface="Arial"/>
                <a:ea typeface="Arial"/>
                <a:cs typeface="Arial"/>
                <a:sym typeface="Arial"/>
              </a:endParaRPr>
            </a:p>
          </p:txBody>
        </p:sp>
      </p:grpSp>
      <p:grpSp>
        <p:nvGrpSpPr>
          <p:cNvPr id="248" name="Google Shape;248;p37"/>
          <p:cNvGrpSpPr/>
          <p:nvPr/>
        </p:nvGrpSpPr>
        <p:grpSpPr>
          <a:xfrm>
            <a:off x="14959704" y="-26"/>
            <a:ext cx="1296887" cy="2580631"/>
            <a:chOff x="10918968" y="713059"/>
            <a:chExt cx="1272900" cy="2532900"/>
          </a:xfrm>
        </p:grpSpPr>
        <p:sp>
          <p:nvSpPr>
            <p:cNvPr id="249" name="Google Shape;249;p37"/>
            <p:cNvSpPr/>
            <p:nvPr/>
          </p:nvSpPr>
          <p:spPr>
            <a:xfrm rot="2700000">
              <a:off x="11052660" y="2120011"/>
              <a:ext cx="645306" cy="645306"/>
            </a:xfrm>
            <a:prstGeom prst="rect">
              <a:avLst/>
            </a:prstGeom>
            <a:solidFill>
              <a:srgbClr val="FBAF17">
                <a:alpha val="30980"/>
              </a:srgbClr>
            </a:solidFill>
            <a:ln>
              <a:noFill/>
            </a:ln>
          </p:spPr>
          <p:txBody>
            <a:bodyPr spcFirstLastPara="1" wrap="square" lIns="162533" tIns="81244" rIns="162533" bIns="81244" anchor="ctr" anchorCtr="0">
              <a:noAutofit/>
            </a:bodyPr>
            <a:lstStyle/>
            <a:p>
              <a:pPr>
                <a:buClr>
                  <a:srgbClr val="FC6C6C"/>
                </a:buClr>
                <a:buSzPts val="1400"/>
              </a:pPr>
              <a:endParaRPr sz="2489">
                <a:solidFill>
                  <a:schemeClr val="lt1"/>
                </a:solidFill>
                <a:latin typeface="Arial"/>
                <a:ea typeface="Arial"/>
                <a:cs typeface="Arial"/>
                <a:sym typeface="Arial"/>
              </a:endParaRPr>
            </a:p>
          </p:txBody>
        </p:sp>
        <p:sp>
          <p:nvSpPr>
            <p:cNvPr id="250" name="Google Shape;250;p37"/>
            <p:cNvSpPr/>
            <p:nvPr/>
          </p:nvSpPr>
          <p:spPr>
            <a:xfrm rot="-5400000">
              <a:off x="10288968" y="1343059"/>
              <a:ext cx="2532900" cy="1272900"/>
            </a:xfrm>
            <a:prstGeom prst="triangle">
              <a:avLst>
                <a:gd name="adj" fmla="val 50000"/>
              </a:avLst>
            </a:prstGeom>
            <a:solidFill>
              <a:srgbClr val="FBAF17">
                <a:alpha val="30980"/>
              </a:srgbClr>
            </a:solidFill>
            <a:ln>
              <a:noFill/>
            </a:ln>
          </p:spPr>
          <p:txBody>
            <a:bodyPr spcFirstLastPara="1" wrap="square" lIns="162533" tIns="81244" rIns="162533" bIns="81244" anchor="ctr" anchorCtr="0">
              <a:noAutofit/>
            </a:bodyPr>
            <a:lstStyle/>
            <a:p>
              <a:pPr>
                <a:buClr>
                  <a:srgbClr val="FC6C6C"/>
                </a:buClr>
                <a:buSzPts val="1400"/>
              </a:pPr>
              <a:endParaRPr sz="2489">
                <a:solidFill>
                  <a:schemeClr val="lt1"/>
                </a:solidFill>
                <a:latin typeface="Arial"/>
                <a:ea typeface="Arial"/>
                <a:cs typeface="Arial"/>
                <a:sym typeface="Arial"/>
              </a:endParaRPr>
            </a:p>
          </p:txBody>
        </p:sp>
      </p:grpSp>
      <p:pic>
        <p:nvPicPr>
          <p:cNvPr id="3" name="Immagine 3">
            <a:extLst>
              <a:ext uri="{FF2B5EF4-FFF2-40B4-BE49-F238E27FC236}">
                <a16:creationId xmlns:a16="http://schemas.microsoft.com/office/drawing/2014/main" id="{42ACCAE3-5E36-2706-7903-B873F00B5A76}"/>
              </a:ext>
            </a:extLst>
          </p:cNvPr>
          <p:cNvPicPr>
            <a:picLocks noChangeAspect="1"/>
          </p:cNvPicPr>
          <p:nvPr/>
        </p:nvPicPr>
        <p:blipFill>
          <a:blip r:embed="rId4"/>
          <a:stretch>
            <a:fillRect/>
          </a:stretch>
        </p:blipFill>
        <p:spPr>
          <a:xfrm>
            <a:off x="7951637" y="346627"/>
            <a:ext cx="8145252" cy="2958597"/>
          </a:xfrm>
          <a:prstGeom prst="rect">
            <a:avLst/>
          </a:prstGeom>
        </p:spPr>
      </p:pic>
      <p:sp>
        <p:nvSpPr>
          <p:cNvPr id="244" name="Google Shape;244;p37"/>
          <p:cNvSpPr txBox="1"/>
          <p:nvPr/>
        </p:nvSpPr>
        <p:spPr>
          <a:xfrm>
            <a:off x="4597835" y="2199636"/>
            <a:ext cx="4462400" cy="948493"/>
          </a:xfrm>
          <a:prstGeom prst="rect">
            <a:avLst/>
          </a:prstGeom>
          <a:noFill/>
          <a:ln>
            <a:noFill/>
          </a:ln>
        </p:spPr>
        <p:txBody>
          <a:bodyPr spcFirstLastPara="1" wrap="square" lIns="90311" tIns="90311" rIns="90311" bIns="90311" anchor="ctr" anchorCtr="0">
            <a:spAutoFit/>
          </a:bodyPr>
          <a:lstStyle/>
          <a:p>
            <a:pPr algn="r">
              <a:buClr>
                <a:srgbClr val="FFFFFF"/>
              </a:buClr>
              <a:buSzPts val="1400"/>
            </a:pPr>
            <a:r>
              <a:rPr lang="en-US" sz="2489">
                <a:solidFill>
                  <a:srgbClr val="666666"/>
                </a:solidFill>
                <a:latin typeface="Roboto"/>
                <a:ea typeface="Roboto"/>
                <a:cs typeface="Roboto"/>
                <a:sym typeface="Roboto"/>
              </a:rPr>
              <a:t>SEARCH any type of research works</a:t>
            </a:r>
            <a:endParaRPr sz="2489">
              <a:solidFill>
                <a:srgbClr val="666666"/>
              </a:solidFill>
              <a:latin typeface="Roboto"/>
              <a:ea typeface="Roboto"/>
              <a:cs typeface="Roboto"/>
              <a:sym typeface="Roboto"/>
            </a:endParaRPr>
          </a:p>
        </p:txBody>
      </p:sp>
      <p:pic>
        <p:nvPicPr>
          <p:cNvPr id="4" name="Immagine 4" descr="Immagine che contiene testo&#10;&#10;Descrizione generata automaticamente">
            <a:extLst>
              <a:ext uri="{FF2B5EF4-FFF2-40B4-BE49-F238E27FC236}">
                <a16:creationId xmlns:a16="http://schemas.microsoft.com/office/drawing/2014/main" id="{D3EFB515-B7BD-3180-BAF5-963F220F94E9}"/>
              </a:ext>
            </a:extLst>
          </p:cNvPr>
          <p:cNvPicPr>
            <a:picLocks noChangeAspect="1"/>
          </p:cNvPicPr>
          <p:nvPr/>
        </p:nvPicPr>
        <p:blipFill>
          <a:blip r:embed="rId5"/>
          <a:stretch>
            <a:fillRect/>
          </a:stretch>
        </p:blipFill>
        <p:spPr>
          <a:xfrm>
            <a:off x="7007526" y="3390663"/>
            <a:ext cx="6731479" cy="3393052"/>
          </a:xfrm>
          <a:prstGeom prst="rect">
            <a:avLst/>
          </a:prstGeom>
        </p:spPr>
      </p:pic>
      <p:pic>
        <p:nvPicPr>
          <p:cNvPr id="6" name="Immagine 6" descr="Immagine che contiene testo&#10;&#10;Descrizione generata automaticamente">
            <a:extLst>
              <a:ext uri="{FF2B5EF4-FFF2-40B4-BE49-F238E27FC236}">
                <a16:creationId xmlns:a16="http://schemas.microsoft.com/office/drawing/2014/main" id="{4E8FBE58-19DB-8C07-7DD0-21EEE8BB7D30}"/>
              </a:ext>
            </a:extLst>
          </p:cNvPr>
          <p:cNvPicPr>
            <a:picLocks noChangeAspect="1"/>
          </p:cNvPicPr>
          <p:nvPr/>
        </p:nvPicPr>
        <p:blipFill>
          <a:blip r:embed="rId6"/>
          <a:stretch>
            <a:fillRect/>
          </a:stretch>
        </p:blipFill>
        <p:spPr>
          <a:xfrm>
            <a:off x="216619" y="6352532"/>
            <a:ext cx="4876800" cy="20077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p:nvPr/>
        </p:nvSpPr>
        <p:spPr>
          <a:xfrm>
            <a:off x="1007739" y="720827"/>
            <a:ext cx="14240533" cy="820674"/>
          </a:xfrm>
          <a:prstGeom prst="rect">
            <a:avLst/>
          </a:prstGeom>
          <a:noFill/>
          <a:ln>
            <a:noFill/>
          </a:ln>
        </p:spPr>
        <p:txBody>
          <a:bodyPr spcFirstLastPara="1" wrap="square" lIns="0" tIns="0" rIns="0" bIns="0" anchor="ctr" anchorCtr="0">
            <a:spAutoFit/>
          </a:bodyPr>
          <a:lstStyle/>
          <a:p>
            <a:pPr>
              <a:buClr>
                <a:srgbClr val="FFFFFF"/>
              </a:buClr>
              <a:buSzPts val="3000"/>
            </a:pPr>
            <a:r>
              <a:rPr lang="en-US" sz="5333">
                <a:solidFill>
                  <a:srgbClr val="434343"/>
                </a:solidFill>
                <a:latin typeface="Roboto"/>
                <a:ea typeface="Roboto"/>
                <a:cs typeface="Roboto"/>
                <a:sym typeface="Roboto"/>
              </a:rPr>
              <a:t>How it works</a:t>
            </a:r>
            <a:endParaRPr sz="2489">
              <a:solidFill>
                <a:srgbClr val="434343"/>
              </a:solidFill>
              <a:latin typeface="Roboto"/>
              <a:ea typeface="Roboto"/>
              <a:cs typeface="Roboto"/>
              <a:sym typeface="Roboto"/>
            </a:endParaRPr>
          </a:p>
        </p:txBody>
      </p:sp>
      <p:sp>
        <p:nvSpPr>
          <p:cNvPr id="166" name="Google Shape;166;p31"/>
          <p:cNvSpPr/>
          <p:nvPr/>
        </p:nvSpPr>
        <p:spPr>
          <a:xfrm>
            <a:off x="2475963" y="4421122"/>
            <a:ext cx="846933"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BAF17"/>
              </a:solidFill>
              <a:latin typeface="Arial"/>
              <a:ea typeface="Arial"/>
              <a:cs typeface="Arial"/>
              <a:sym typeface="Arial"/>
            </a:endParaRPr>
          </a:p>
        </p:txBody>
      </p:sp>
      <p:sp>
        <p:nvSpPr>
          <p:cNvPr id="167" name="Google Shape;167;p31"/>
          <p:cNvSpPr txBox="1"/>
          <p:nvPr/>
        </p:nvSpPr>
        <p:spPr>
          <a:xfrm>
            <a:off x="2446994" y="3588264"/>
            <a:ext cx="3667200" cy="492443"/>
          </a:xfrm>
          <a:prstGeom prst="rect">
            <a:avLst/>
          </a:prstGeom>
          <a:noFill/>
          <a:ln>
            <a:noFill/>
          </a:ln>
        </p:spPr>
        <p:txBody>
          <a:bodyPr spcFirstLastPara="1" wrap="square" lIns="0" tIns="0" rIns="0" bIns="0" anchor="t" anchorCtr="0">
            <a:spAutoFit/>
          </a:bodyPr>
          <a:lstStyle/>
          <a:p>
            <a:pPr algn="l">
              <a:buClr>
                <a:srgbClr val="FFFFFF"/>
              </a:buClr>
              <a:buSzPts val="1800"/>
            </a:pPr>
            <a:r>
              <a:rPr lang="en-US">
                <a:solidFill>
                  <a:srgbClr val="666666"/>
                </a:solidFill>
                <a:latin typeface="Roboto"/>
                <a:ea typeface="Roboto"/>
                <a:cs typeface="Roboto"/>
                <a:sym typeface="Roboto"/>
              </a:rPr>
              <a:t>Express your needs</a:t>
            </a:r>
            <a:endParaRPr sz="2489">
              <a:solidFill>
                <a:srgbClr val="666666"/>
              </a:solidFill>
              <a:latin typeface="Roboto"/>
              <a:ea typeface="Roboto"/>
              <a:cs typeface="Roboto"/>
              <a:sym typeface="Roboto"/>
            </a:endParaRPr>
          </a:p>
        </p:txBody>
      </p:sp>
      <p:sp>
        <p:nvSpPr>
          <p:cNvPr id="168" name="Google Shape;168;p31"/>
          <p:cNvSpPr txBox="1"/>
          <p:nvPr/>
        </p:nvSpPr>
        <p:spPr>
          <a:xfrm>
            <a:off x="2450560" y="4899091"/>
            <a:ext cx="3499733" cy="3973075"/>
          </a:xfrm>
          <a:prstGeom prst="rect">
            <a:avLst/>
          </a:prstGeom>
          <a:noFill/>
          <a:ln>
            <a:noFill/>
          </a:ln>
        </p:spPr>
        <p:txBody>
          <a:bodyPr spcFirstLastPara="1" wrap="square" lIns="0" tIns="0" rIns="0" bIns="0" anchor="t" anchorCtr="0">
            <a:spAutoFit/>
          </a:bodyPr>
          <a:lstStyle/>
          <a:p>
            <a:pPr algn="l">
              <a:lnSpc>
                <a:spcPct val="120000"/>
              </a:lnSpc>
              <a:buClr>
                <a:srgbClr val="FFFFFF"/>
              </a:buClr>
              <a:buSzPts val="1100"/>
            </a:pPr>
            <a:r>
              <a:rPr lang="en-US" sz="1956" dirty="0">
                <a:solidFill>
                  <a:srgbClr val="666666"/>
                </a:solidFill>
                <a:latin typeface="Roboto"/>
                <a:ea typeface="Roboto"/>
                <a:cs typeface="Roboto"/>
                <a:sym typeface="Roboto"/>
              </a:rPr>
              <a:t>You request a call with a </a:t>
            </a:r>
            <a:r>
              <a:rPr lang="en-US" sz="1956" b="1" dirty="0">
                <a:solidFill>
                  <a:srgbClr val="666666"/>
                </a:solidFill>
                <a:latin typeface="Roboto"/>
                <a:ea typeface="Roboto"/>
                <a:cs typeface="Roboto"/>
                <a:sym typeface="Roboto"/>
              </a:rPr>
              <a:t>NOAD</a:t>
            </a:r>
            <a:r>
              <a:rPr lang="en-US" sz="1956" dirty="0">
                <a:solidFill>
                  <a:srgbClr val="666666"/>
                </a:solidFill>
                <a:latin typeface="Roboto"/>
                <a:ea typeface="Roboto"/>
                <a:cs typeface="Roboto"/>
                <a:sym typeface="Roboto"/>
              </a:rPr>
              <a:t>, and/or the </a:t>
            </a:r>
            <a:r>
              <a:rPr lang="en-US" sz="1956" b="1" dirty="0" err="1">
                <a:solidFill>
                  <a:srgbClr val="666666"/>
                </a:solidFill>
                <a:latin typeface="Roboto"/>
                <a:ea typeface="Roboto"/>
                <a:cs typeface="Roboto"/>
                <a:sym typeface="Roboto"/>
              </a:rPr>
              <a:t>OpenAIRE</a:t>
            </a:r>
            <a:r>
              <a:rPr lang="en-US" sz="1956" b="1" dirty="0">
                <a:solidFill>
                  <a:srgbClr val="666666"/>
                </a:solidFill>
                <a:latin typeface="Roboto"/>
                <a:ea typeface="Roboto"/>
                <a:cs typeface="Roboto"/>
                <a:sym typeface="Roboto"/>
              </a:rPr>
              <a:t> CONNECT service manager </a:t>
            </a:r>
            <a:r>
              <a:rPr lang="en-US" sz="1956" dirty="0">
                <a:solidFill>
                  <a:srgbClr val="666666"/>
                </a:solidFill>
                <a:latin typeface="Roboto"/>
                <a:ea typeface="Roboto"/>
                <a:cs typeface="Roboto"/>
                <a:sym typeface="Roboto"/>
              </a:rPr>
              <a:t>to inform about your needs and the Open Science practices of your community.</a:t>
            </a:r>
          </a:p>
          <a:p>
            <a:pPr algn="l">
              <a:lnSpc>
                <a:spcPct val="120000"/>
              </a:lnSpc>
              <a:buClr>
                <a:srgbClr val="FFFFFF"/>
              </a:buClr>
              <a:buSzPts val="1100"/>
            </a:pPr>
            <a:endParaRPr lang="en-US" sz="1956" dirty="0">
              <a:solidFill>
                <a:srgbClr val="666666"/>
              </a:solidFill>
              <a:latin typeface="Roboto"/>
              <a:ea typeface="Roboto"/>
              <a:cs typeface="Roboto"/>
              <a:sym typeface="Roboto"/>
            </a:endParaRPr>
          </a:p>
          <a:p>
            <a:pPr algn="l">
              <a:lnSpc>
                <a:spcPct val="120000"/>
              </a:lnSpc>
              <a:buClr>
                <a:srgbClr val="FFFFFF"/>
              </a:buClr>
              <a:buSzPts val="1100"/>
            </a:pPr>
            <a:r>
              <a:rPr lang="en-US" sz="1956" dirty="0">
                <a:solidFill>
                  <a:srgbClr val="666666"/>
                </a:solidFill>
                <a:latin typeface="Roboto"/>
                <a:ea typeface="Roboto"/>
                <a:cs typeface="Roboto"/>
                <a:sym typeface="Roboto"/>
              </a:rPr>
              <a:t>We sign a Memorandum of Understanding with the agreed collaboration activities.</a:t>
            </a:r>
            <a:endParaRPr sz="2489" dirty="0">
              <a:solidFill>
                <a:srgbClr val="666666"/>
              </a:solidFill>
              <a:latin typeface="Roboto"/>
              <a:ea typeface="Roboto"/>
              <a:cs typeface="Roboto"/>
              <a:sym typeface="Roboto"/>
            </a:endParaRPr>
          </a:p>
          <a:p>
            <a:pPr algn="l">
              <a:lnSpc>
                <a:spcPct val="120000"/>
              </a:lnSpc>
              <a:buClr>
                <a:srgbClr val="FFFFFF"/>
              </a:buClr>
              <a:buSzPts val="1100"/>
            </a:pPr>
            <a:endParaRPr sz="1956" dirty="0">
              <a:solidFill>
                <a:srgbClr val="FFFFFF"/>
              </a:solidFill>
              <a:latin typeface="Arial"/>
              <a:ea typeface="Arial"/>
              <a:cs typeface="Arial"/>
              <a:sym typeface="Arial"/>
            </a:endParaRPr>
          </a:p>
        </p:txBody>
      </p:sp>
      <p:sp>
        <p:nvSpPr>
          <p:cNvPr id="169" name="Google Shape;169;p31"/>
          <p:cNvSpPr txBox="1"/>
          <p:nvPr/>
        </p:nvSpPr>
        <p:spPr>
          <a:xfrm>
            <a:off x="2450560" y="3268626"/>
            <a:ext cx="3292800" cy="300980"/>
          </a:xfrm>
          <a:prstGeom prst="rect">
            <a:avLst/>
          </a:prstGeom>
          <a:noFill/>
          <a:ln>
            <a:noFill/>
          </a:ln>
        </p:spPr>
        <p:txBody>
          <a:bodyPr spcFirstLastPara="1" wrap="square" lIns="0" tIns="0" rIns="0" bIns="0" anchor="b" anchorCtr="0">
            <a:spAutoFit/>
          </a:bodyPr>
          <a:lstStyle/>
          <a:p>
            <a:pPr algn="l">
              <a:buClr>
                <a:srgbClr val="FFFFFF"/>
              </a:buClr>
              <a:buSzPts val="1100"/>
            </a:pPr>
            <a:r>
              <a:rPr lang="en-US" sz="1956">
                <a:solidFill>
                  <a:srgbClr val="666666"/>
                </a:solidFill>
                <a:latin typeface="Roboto"/>
                <a:ea typeface="Roboto"/>
                <a:cs typeface="Roboto"/>
                <a:sym typeface="Roboto"/>
              </a:rPr>
              <a:t>Step 01</a:t>
            </a:r>
            <a:endParaRPr sz="2489">
              <a:solidFill>
                <a:srgbClr val="666666"/>
              </a:solidFill>
              <a:latin typeface="Roboto"/>
              <a:ea typeface="Roboto"/>
              <a:cs typeface="Roboto"/>
              <a:sym typeface="Roboto"/>
            </a:endParaRPr>
          </a:p>
        </p:txBody>
      </p:sp>
      <p:sp>
        <p:nvSpPr>
          <p:cNvPr id="170" name="Google Shape;170;p31"/>
          <p:cNvSpPr/>
          <p:nvPr/>
        </p:nvSpPr>
        <p:spPr>
          <a:xfrm>
            <a:off x="6902359" y="4421122"/>
            <a:ext cx="846933"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BAF17"/>
              </a:solidFill>
              <a:latin typeface="Arial"/>
              <a:ea typeface="Arial"/>
              <a:cs typeface="Arial"/>
              <a:sym typeface="Arial"/>
            </a:endParaRPr>
          </a:p>
        </p:txBody>
      </p:sp>
      <p:sp>
        <p:nvSpPr>
          <p:cNvPr id="171" name="Google Shape;171;p31"/>
          <p:cNvSpPr txBox="1"/>
          <p:nvPr/>
        </p:nvSpPr>
        <p:spPr>
          <a:xfrm>
            <a:off x="6860027" y="3588264"/>
            <a:ext cx="3292800" cy="492443"/>
          </a:xfrm>
          <a:prstGeom prst="rect">
            <a:avLst/>
          </a:prstGeom>
          <a:noFill/>
          <a:ln>
            <a:noFill/>
          </a:ln>
        </p:spPr>
        <p:txBody>
          <a:bodyPr spcFirstLastPara="1" wrap="square" lIns="0" tIns="0" rIns="0" bIns="0" anchor="t" anchorCtr="0">
            <a:spAutoFit/>
          </a:bodyPr>
          <a:lstStyle/>
          <a:p>
            <a:pPr algn="l">
              <a:buClr>
                <a:srgbClr val="FFFFFF"/>
              </a:buClr>
              <a:buSzPts val="1800"/>
            </a:pPr>
            <a:r>
              <a:rPr lang="en-US">
                <a:solidFill>
                  <a:srgbClr val="666666"/>
                </a:solidFill>
                <a:latin typeface="Roboto"/>
                <a:ea typeface="Roboto"/>
                <a:cs typeface="Roboto"/>
                <a:sym typeface="Roboto"/>
              </a:rPr>
              <a:t>Configuration</a:t>
            </a:r>
            <a:endParaRPr>
              <a:solidFill>
                <a:srgbClr val="666666"/>
              </a:solidFill>
              <a:latin typeface="Roboto"/>
              <a:ea typeface="Roboto"/>
              <a:cs typeface="Roboto"/>
              <a:sym typeface="Roboto"/>
            </a:endParaRPr>
          </a:p>
        </p:txBody>
      </p:sp>
      <p:sp>
        <p:nvSpPr>
          <p:cNvPr id="172" name="Google Shape;172;p31"/>
          <p:cNvSpPr txBox="1"/>
          <p:nvPr/>
        </p:nvSpPr>
        <p:spPr>
          <a:xfrm>
            <a:off x="6876978" y="4871243"/>
            <a:ext cx="3292800" cy="3611886"/>
          </a:xfrm>
          <a:prstGeom prst="rect">
            <a:avLst/>
          </a:prstGeom>
          <a:noFill/>
          <a:ln>
            <a:noFill/>
          </a:ln>
        </p:spPr>
        <p:txBody>
          <a:bodyPr spcFirstLastPara="1" wrap="square" lIns="0" tIns="0" rIns="0" bIns="0" anchor="t" anchorCtr="0">
            <a:spAutoFit/>
          </a:bodyPr>
          <a:lstStyle/>
          <a:p>
            <a:pPr algn="l">
              <a:lnSpc>
                <a:spcPct val="120000"/>
              </a:lnSpc>
              <a:buClr>
                <a:srgbClr val="FFFFFF"/>
              </a:buClr>
              <a:buSzPts val="1100"/>
            </a:pPr>
            <a:r>
              <a:rPr lang="en-US" sz="1956" dirty="0" err="1">
                <a:solidFill>
                  <a:srgbClr val="666666"/>
                </a:solidFill>
                <a:latin typeface="Roboto"/>
                <a:ea typeface="Roboto"/>
                <a:cs typeface="Roboto"/>
                <a:sym typeface="Roboto"/>
              </a:rPr>
              <a:t>OpenAIRE</a:t>
            </a:r>
            <a:r>
              <a:rPr lang="en-US" sz="1956" dirty="0">
                <a:solidFill>
                  <a:srgbClr val="666666"/>
                </a:solidFill>
                <a:latin typeface="Roboto"/>
                <a:ea typeface="Roboto"/>
                <a:cs typeface="Roboto"/>
                <a:sym typeface="Roboto"/>
              </a:rPr>
              <a:t> will create a first version of your gateway.</a:t>
            </a:r>
            <a:endParaRPr sz="2489" dirty="0">
              <a:solidFill>
                <a:srgbClr val="666666"/>
              </a:solidFill>
              <a:latin typeface="Roboto"/>
              <a:ea typeface="Roboto"/>
              <a:cs typeface="Roboto"/>
              <a:sym typeface="Roboto"/>
            </a:endParaRPr>
          </a:p>
          <a:p>
            <a:pPr algn="l">
              <a:lnSpc>
                <a:spcPct val="120000"/>
              </a:lnSpc>
              <a:buClr>
                <a:srgbClr val="FFFFFF"/>
              </a:buClr>
              <a:buSzPts val="1100"/>
            </a:pPr>
            <a:r>
              <a:rPr lang="en-US" sz="1956" dirty="0">
                <a:solidFill>
                  <a:srgbClr val="666666"/>
                </a:solidFill>
                <a:latin typeface="Roboto"/>
                <a:ea typeface="Roboto"/>
                <a:cs typeface="Roboto"/>
                <a:sym typeface="Roboto"/>
              </a:rPr>
              <a:t>You assign curators that will manage it. </a:t>
            </a:r>
            <a:r>
              <a:rPr lang="en-US" sz="1956" dirty="0" err="1">
                <a:solidFill>
                  <a:srgbClr val="666666"/>
                </a:solidFill>
                <a:latin typeface="Roboto"/>
                <a:ea typeface="Roboto"/>
                <a:cs typeface="Roboto"/>
                <a:sym typeface="Roboto"/>
              </a:rPr>
              <a:t>OpenAIRE</a:t>
            </a:r>
            <a:r>
              <a:rPr lang="en-US" sz="1956" dirty="0">
                <a:solidFill>
                  <a:srgbClr val="666666"/>
                </a:solidFill>
                <a:latin typeface="Roboto"/>
                <a:ea typeface="Roboto"/>
                <a:cs typeface="Roboto"/>
                <a:sym typeface="Roboto"/>
              </a:rPr>
              <a:t> provides millions of research works metadata information. The curators will define the criteria to identify those that are relevant for the community.</a:t>
            </a:r>
            <a:endParaRPr sz="1956" dirty="0">
              <a:solidFill>
                <a:srgbClr val="666666"/>
              </a:solidFill>
              <a:latin typeface="Roboto"/>
              <a:ea typeface="Roboto"/>
              <a:cs typeface="Roboto"/>
              <a:sym typeface="Roboto"/>
            </a:endParaRPr>
          </a:p>
        </p:txBody>
      </p:sp>
      <p:sp>
        <p:nvSpPr>
          <p:cNvPr id="173" name="Google Shape;173;p31"/>
          <p:cNvSpPr txBox="1"/>
          <p:nvPr/>
        </p:nvSpPr>
        <p:spPr>
          <a:xfrm>
            <a:off x="6876960" y="3268626"/>
            <a:ext cx="3292800" cy="300980"/>
          </a:xfrm>
          <a:prstGeom prst="rect">
            <a:avLst/>
          </a:prstGeom>
          <a:noFill/>
          <a:ln>
            <a:noFill/>
          </a:ln>
        </p:spPr>
        <p:txBody>
          <a:bodyPr spcFirstLastPara="1" wrap="square" lIns="0" tIns="0" rIns="0" bIns="0" anchor="b" anchorCtr="0">
            <a:spAutoFit/>
          </a:bodyPr>
          <a:lstStyle/>
          <a:p>
            <a:pPr algn="l">
              <a:buClr>
                <a:srgbClr val="FFFFFF"/>
              </a:buClr>
              <a:buSzPts val="1100"/>
            </a:pPr>
            <a:r>
              <a:rPr lang="en-US" sz="1956">
                <a:solidFill>
                  <a:srgbClr val="666666"/>
                </a:solidFill>
                <a:latin typeface="Roboto"/>
                <a:ea typeface="Roboto"/>
                <a:cs typeface="Roboto"/>
                <a:sym typeface="Roboto"/>
              </a:rPr>
              <a:t>Step 02</a:t>
            </a:r>
            <a:endParaRPr sz="2489">
              <a:solidFill>
                <a:srgbClr val="666666"/>
              </a:solidFill>
              <a:latin typeface="Roboto"/>
              <a:ea typeface="Roboto"/>
              <a:cs typeface="Roboto"/>
              <a:sym typeface="Roboto"/>
            </a:endParaRPr>
          </a:p>
        </p:txBody>
      </p:sp>
      <p:sp>
        <p:nvSpPr>
          <p:cNvPr id="174" name="Google Shape;174;p31"/>
          <p:cNvSpPr/>
          <p:nvPr/>
        </p:nvSpPr>
        <p:spPr>
          <a:xfrm>
            <a:off x="11328756" y="4421122"/>
            <a:ext cx="846933"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BAF17"/>
              </a:solidFill>
              <a:latin typeface="Arial"/>
              <a:ea typeface="Arial"/>
              <a:cs typeface="Arial"/>
              <a:sym typeface="Arial"/>
            </a:endParaRPr>
          </a:p>
        </p:txBody>
      </p:sp>
      <p:sp>
        <p:nvSpPr>
          <p:cNvPr id="175" name="Google Shape;175;p31"/>
          <p:cNvSpPr txBox="1"/>
          <p:nvPr/>
        </p:nvSpPr>
        <p:spPr>
          <a:xfrm>
            <a:off x="11286423" y="3588264"/>
            <a:ext cx="3292800" cy="492443"/>
          </a:xfrm>
          <a:prstGeom prst="rect">
            <a:avLst/>
          </a:prstGeom>
          <a:noFill/>
          <a:ln>
            <a:noFill/>
          </a:ln>
        </p:spPr>
        <p:txBody>
          <a:bodyPr spcFirstLastPara="1" wrap="square" lIns="0" tIns="0" rIns="0" bIns="0" anchor="t" anchorCtr="0">
            <a:spAutoFit/>
          </a:bodyPr>
          <a:lstStyle/>
          <a:p>
            <a:pPr algn="l">
              <a:buClr>
                <a:srgbClr val="FFFFFF"/>
              </a:buClr>
              <a:buSzPts val="1800"/>
            </a:pPr>
            <a:r>
              <a:rPr lang="en-US">
                <a:solidFill>
                  <a:srgbClr val="666666"/>
                </a:solidFill>
                <a:latin typeface="Roboto"/>
                <a:ea typeface="Roboto"/>
                <a:cs typeface="Roboto"/>
                <a:sym typeface="Roboto"/>
              </a:rPr>
              <a:t>Public Launch</a:t>
            </a:r>
            <a:endParaRPr>
              <a:solidFill>
                <a:srgbClr val="666666"/>
              </a:solidFill>
              <a:latin typeface="Roboto"/>
              <a:ea typeface="Roboto"/>
              <a:cs typeface="Roboto"/>
              <a:sym typeface="Roboto"/>
            </a:endParaRPr>
          </a:p>
        </p:txBody>
      </p:sp>
      <p:sp>
        <p:nvSpPr>
          <p:cNvPr id="176" name="Google Shape;176;p31"/>
          <p:cNvSpPr txBox="1"/>
          <p:nvPr/>
        </p:nvSpPr>
        <p:spPr>
          <a:xfrm>
            <a:off x="11303356" y="4899091"/>
            <a:ext cx="3292800" cy="1444754"/>
          </a:xfrm>
          <a:prstGeom prst="rect">
            <a:avLst/>
          </a:prstGeom>
          <a:noFill/>
          <a:ln>
            <a:noFill/>
          </a:ln>
        </p:spPr>
        <p:txBody>
          <a:bodyPr spcFirstLastPara="1" wrap="square" lIns="0" tIns="0" rIns="0" bIns="0" anchor="t" anchorCtr="0">
            <a:spAutoFit/>
          </a:bodyPr>
          <a:lstStyle/>
          <a:p>
            <a:pPr algn="l">
              <a:lnSpc>
                <a:spcPct val="120000"/>
              </a:lnSpc>
              <a:buClr>
                <a:srgbClr val="FFFFFF"/>
              </a:buClr>
              <a:buSzPts val="1100"/>
            </a:pPr>
            <a:r>
              <a:rPr lang="en-US" sz="1956" dirty="0" err="1">
                <a:solidFill>
                  <a:srgbClr val="666666"/>
                </a:solidFill>
                <a:latin typeface="Arial"/>
                <a:ea typeface="Arial"/>
                <a:cs typeface="Arial"/>
                <a:sym typeface="Arial"/>
              </a:rPr>
              <a:t>OpenAIRE</a:t>
            </a:r>
            <a:r>
              <a:rPr lang="en-US" sz="1956" dirty="0">
                <a:solidFill>
                  <a:srgbClr val="666666"/>
                </a:solidFill>
                <a:latin typeface="Arial"/>
                <a:ea typeface="Arial"/>
                <a:cs typeface="Arial"/>
                <a:sym typeface="Arial"/>
              </a:rPr>
              <a:t> collaborates and supports you to </a:t>
            </a:r>
            <a:r>
              <a:rPr lang="en-US" sz="1956" dirty="0" err="1">
                <a:solidFill>
                  <a:srgbClr val="666666"/>
                </a:solidFill>
                <a:latin typeface="Arial"/>
                <a:ea typeface="Arial"/>
                <a:cs typeface="Arial"/>
                <a:sym typeface="Arial"/>
              </a:rPr>
              <a:t>finalise</a:t>
            </a:r>
            <a:r>
              <a:rPr lang="en-US" sz="1956" dirty="0">
                <a:solidFill>
                  <a:srgbClr val="666666"/>
                </a:solidFill>
                <a:latin typeface="Arial"/>
                <a:ea typeface="Arial"/>
                <a:cs typeface="Arial"/>
                <a:sym typeface="Arial"/>
              </a:rPr>
              <a:t> your gateway and amplify dissemination and outreach.</a:t>
            </a:r>
            <a:endParaRPr sz="2489" dirty="0">
              <a:solidFill>
                <a:srgbClr val="666666"/>
              </a:solidFill>
              <a:latin typeface="Arial"/>
              <a:ea typeface="Arial"/>
              <a:cs typeface="Arial"/>
              <a:sym typeface="Arial"/>
            </a:endParaRPr>
          </a:p>
        </p:txBody>
      </p:sp>
      <p:sp>
        <p:nvSpPr>
          <p:cNvPr id="177" name="Google Shape;177;p31"/>
          <p:cNvSpPr txBox="1"/>
          <p:nvPr/>
        </p:nvSpPr>
        <p:spPr>
          <a:xfrm>
            <a:off x="11303356" y="3268626"/>
            <a:ext cx="3292800" cy="300980"/>
          </a:xfrm>
          <a:prstGeom prst="rect">
            <a:avLst/>
          </a:prstGeom>
          <a:noFill/>
          <a:ln>
            <a:noFill/>
          </a:ln>
        </p:spPr>
        <p:txBody>
          <a:bodyPr spcFirstLastPara="1" wrap="square" lIns="0" tIns="0" rIns="0" bIns="0" anchor="b" anchorCtr="0">
            <a:spAutoFit/>
          </a:bodyPr>
          <a:lstStyle/>
          <a:p>
            <a:pPr algn="l">
              <a:buClr>
                <a:srgbClr val="FFFFFF"/>
              </a:buClr>
              <a:buSzPts val="1100"/>
            </a:pPr>
            <a:r>
              <a:rPr lang="en-US" sz="1956">
                <a:solidFill>
                  <a:srgbClr val="666666"/>
                </a:solidFill>
                <a:latin typeface="Roboto"/>
                <a:ea typeface="Roboto"/>
                <a:cs typeface="Roboto"/>
                <a:sym typeface="Roboto"/>
              </a:rPr>
              <a:t>Step 03</a:t>
            </a:r>
            <a:endParaRPr sz="2489">
              <a:solidFill>
                <a:srgbClr val="666666"/>
              </a:solidFill>
              <a:latin typeface="Roboto"/>
              <a:ea typeface="Roboto"/>
              <a:cs typeface="Roboto"/>
              <a:sym typeface="Roboto"/>
            </a:endParaRPr>
          </a:p>
        </p:txBody>
      </p:sp>
      <p:sp>
        <p:nvSpPr>
          <p:cNvPr id="178" name="Google Shape;178;p31"/>
          <p:cNvSpPr/>
          <p:nvPr/>
        </p:nvSpPr>
        <p:spPr>
          <a:xfrm>
            <a:off x="2446978" y="2130311"/>
            <a:ext cx="12132267"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C6C6C"/>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p:nvPr/>
        </p:nvSpPr>
        <p:spPr>
          <a:xfrm>
            <a:off x="1007739" y="720827"/>
            <a:ext cx="14240533" cy="820674"/>
          </a:xfrm>
          <a:prstGeom prst="rect">
            <a:avLst/>
          </a:prstGeom>
          <a:noFill/>
          <a:ln>
            <a:noFill/>
          </a:ln>
        </p:spPr>
        <p:txBody>
          <a:bodyPr spcFirstLastPara="1" wrap="square" lIns="0" tIns="0" rIns="0" bIns="0" anchor="ctr" anchorCtr="0">
            <a:spAutoFit/>
          </a:bodyPr>
          <a:lstStyle/>
          <a:p>
            <a:pPr>
              <a:buClr>
                <a:srgbClr val="FFFFFF"/>
              </a:buClr>
              <a:buSzPts val="3000"/>
            </a:pPr>
            <a:r>
              <a:rPr lang="en-US" sz="5333" dirty="0">
                <a:solidFill>
                  <a:srgbClr val="434343"/>
                </a:solidFill>
                <a:latin typeface="Roboto"/>
                <a:ea typeface="Roboto"/>
                <a:cs typeface="Roboto"/>
                <a:sym typeface="Roboto"/>
              </a:rPr>
              <a:t>What does the alliance has to do?</a:t>
            </a:r>
            <a:endParaRPr sz="2489" dirty="0">
              <a:solidFill>
                <a:srgbClr val="434343"/>
              </a:solidFill>
              <a:latin typeface="Roboto"/>
              <a:ea typeface="Roboto"/>
              <a:cs typeface="Roboto"/>
              <a:sym typeface="Roboto"/>
            </a:endParaRPr>
          </a:p>
        </p:txBody>
      </p:sp>
      <p:sp>
        <p:nvSpPr>
          <p:cNvPr id="166" name="Google Shape;166;p31"/>
          <p:cNvSpPr/>
          <p:nvPr/>
        </p:nvSpPr>
        <p:spPr>
          <a:xfrm>
            <a:off x="2475963" y="4421122"/>
            <a:ext cx="846933"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BAF17"/>
              </a:solidFill>
              <a:latin typeface="Arial"/>
              <a:ea typeface="Arial"/>
              <a:cs typeface="Arial"/>
              <a:sym typeface="Arial"/>
            </a:endParaRPr>
          </a:p>
        </p:txBody>
      </p:sp>
      <p:sp>
        <p:nvSpPr>
          <p:cNvPr id="167" name="Google Shape;167;p31"/>
          <p:cNvSpPr txBox="1"/>
          <p:nvPr/>
        </p:nvSpPr>
        <p:spPr>
          <a:xfrm>
            <a:off x="2446994" y="3588264"/>
            <a:ext cx="3667200" cy="615553"/>
          </a:xfrm>
          <a:prstGeom prst="rect">
            <a:avLst/>
          </a:prstGeom>
          <a:noFill/>
          <a:ln>
            <a:noFill/>
          </a:ln>
        </p:spPr>
        <p:txBody>
          <a:bodyPr spcFirstLastPara="1" wrap="square" lIns="0" tIns="0" rIns="0" bIns="0" anchor="t" anchorCtr="0">
            <a:spAutoFit/>
          </a:bodyPr>
          <a:lstStyle/>
          <a:p>
            <a:pPr algn="l">
              <a:buClr>
                <a:srgbClr val="FFFFFF"/>
              </a:buClr>
              <a:buSzPts val="1800"/>
            </a:pPr>
            <a:r>
              <a:rPr lang="en-US" sz="2000" dirty="0">
                <a:solidFill>
                  <a:srgbClr val="666666"/>
                </a:solidFill>
                <a:latin typeface="Roboto"/>
                <a:ea typeface="Roboto"/>
                <a:cs typeface="Roboto"/>
                <a:sym typeface="Roboto"/>
              </a:rPr>
              <a:t>Ensure the repositories of your universities are in </a:t>
            </a:r>
            <a:r>
              <a:rPr lang="en-US" sz="2000" dirty="0" err="1">
                <a:solidFill>
                  <a:srgbClr val="666666"/>
                </a:solidFill>
                <a:latin typeface="Roboto"/>
                <a:ea typeface="Roboto"/>
                <a:cs typeface="Roboto"/>
                <a:sym typeface="Roboto"/>
              </a:rPr>
              <a:t>OpenAIRE</a:t>
            </a:r>
            <a:endParaRPr sz="1800" dirty="0">
              <a:solidFill>
                <a:srgbClr val="666666"/>
              </a:solidFill>
              <a:latin typeface="Roboto"/>
              <a:ea typeface="Roboto"/>
              <a:cs typeface="Roboto"/>
              <a:sym typeface="Roboto"/>
            </a:endParaRPr>
          </a:p>
        </p:txBody>
      </p:sp>
      <p:sp>
        <p:nvSpPr>
          <p:cNvPr id="168" name="Google Shape;168;p31"/>
          <p:cNvSpPr txBox="1"/>
          <p:nvPr/>
        </p:nvSpPr>
        <p:spPr>
          <a:xfrm>
            <a:off x="2450560" y="4899091"/>
            <a:ext cx="3499733" cy="3685176"/>
          </a:xfrm>
          <a:prstGeom prst="rect">
            <a:avLst/>
          </a:prstGeom>
          <a:noFill/>
          <a:ln>
            <a:noFill/>
          </a:ln>
        </p:spPr>
        <p:txBody>
          <a:bodyPr spcFirstLastPara="1" wrap="square" lIns="0" tIns="0" rIns="0" bIns="0" anchor="t" anchorCtr="0">
            <a:spAutoFit/>
          </a:bodyPr>
          <a:lstStyle/>
          <a:p>
            <a:pPr algn="l">
              <a:lnSpc>
                <a:spcPct val="120000"/>
              </a:lnSpc>
              <a:buClr>
                <a:srgbClr val="FFFFFF"/>
              </a:buClr>
              <a:buSzPts val="1100"/>
            </a:pPr>
            <a:r>
              <a:rPr lang="en-US" sz="1800" dirty="0">
                <a:solidFill>
                  <a:srgbClr val="666666"/>
                </a:solidFill>
                <a:latin typeface="Roboto"/>
                <a:ea typeface="Roboto"/>
                <a:cs typeface="Roboto"/>
                <a:sym typeface="Roboto"/>
              </a:rPr>
              <a:t>Repositories must adhere to the </a:t>
            </a:r>
            <a:r>
              <a:rPr lang="en-US" sz="1800" dirty="0" err="1">
                <a:solidFill>
                  <a:srgbClr val="666666"/>
                </a:solidFill>
                <a:latin typeface="Roboto"/>
                <a:ea typeface="Roboto"/>
                <a:cs typeface="Roboto"/>
                <a:sym typeface="Roboto"/>
              </a:rPr>
              <a:t>OpenAIRE</a:t>
            </a:r>
            <a:r>
              <a:rPr lang="en-US" sz="1800" dirty="0">
                <a:solidFill>
                  <a:srgbClr val="666666"/>
                </a:solidFill>
                <a:latin typeface="Roboto"/>
                <a:ea typeface="Roboto"/>
                <a:cs typeface="Roboto"/>
                <a:sym typeface="Roboto"/>
              </a:rPr>
              <a:t> guidelines, a format for metadata exchange based on standards like </a:t>
            </a:r>
            <a:r>
              <a:rPr lang="en-US" sz="1800" dirty="0" err="1">
                <a:solidFill>
                  <a:srgbClr val="666666"/>
                </a:solidFill>
                <a:latin typeface="Roboto"/>
                <a:ea typeface="Roboto"/>
                <a:cs typeface="Roboto"/>
                <a:sym typeface="Roboto"/>
              </a:rPr>
              <a:t>Datacite</a:t>
            </a:r>
            <a:r>
              <a:rPr lang="en-US" sz="1800" dirty="0">
                <a:solidFill>
                  <a:srgbClr val="666666"/>
                </a:solidFill>
                <a:latin typeface="Roboto"/>
                <a:ea typeface="Roboto"/>
                <a:cs typeface="Roboto"/>
                <a:sym typeface="Roboto"/>
              </a:rPr>
              <a:t> and COAR vocabularies.</a:t>
            </a:r>
          </a:p>
          <a:p>
            <a:pPr algn="l">
              <a:lnSpc>
                <a:spcPct val="120000"/>
              </a:lnSpc>
              <a:buClr>
                <a:srgbClr val="FFFFFF"/>
              </a:buClr>
              <a:buSzPts val="1100"/>
            </a:pPr>
            <a:r>
              <a:rPr lang="en-US" sz="1800" dirty="0">
                <a:solidFill>
                  <a:srgbClr val="666666"/>
                </a:solidFill>
                <a:latin typeface="Roboto"/>
                <a:ea typeface="Roboto"/>
                <a:cs typeface="Roboto"/>
                <a:sym typeface="Roboto"/>
              </a:rPr>
              <a:t>Repository managers can us PROVIDE (</a:t>
            </a:r>
            <a:r>
              <a:rPr lang="en-US" sz="1800" dirty="0">
                <a:solidFill>
                  <a:srgbClr val="666666"/>
                </a:solidFill>
                <a:latin typeface="Roboto"/>
                <a:ea typeface="Roboto"/>
                <a:cs typeface="Roboto"/>
                <a:sym typeface="Roboto"/>
                <a:hlinkClick r:id="rId3"/>
              </a:rPr>
              <a:t>https://</a:t>
            </a:r>
            <a:r>
              <a:rPr lang="en-US" sz="1800" dirty="0" err="1">
                <a:solidFill>
                  <a:srgbClr val="666666"/>
                </a:solidFill>
                <a:latin typeface="Roboto"/>
                <a:ea typeface="Roboto"/>
                <a:cs typeface="Roboto"/>
                <a:sym typeface="Roboto"/>
                <a:hlinkClick r:id="rId3"/>
              </a:rPr>
              <a:t>provide.openaire.eu</a:t>
            </a:r>
            <a:r>
              <a:rPr lang="en-US" sz="1800" dirty="0">
                <a:solidFill>
                  <a:srgbClr val="666666"/>
                </a:solidFill>
                <a:latin typeface="Roboto"/>
                <a:ea typeface="Roboto"/>
                <a:cs typeface="Roboto"/>
                <a:sym typeface="Roboto"/>
              </a:rPr>
              <a:t>) to test the compliance and use other added-value services.</a:t>
            </a:r>
            <a:endParaRPr sz="1800" dirty="0">
              <a:solidFill>
                <a:srgbClr val="666666"/>
              </a:solidFill>
              <a:latin typeface="Roboto"/>
              <a:ea typeface="Roboto"/>
              <a:cs typeface="Roboto"/>
              <a:sym typeface="Roboto"/>
            </a:endParaRPr>
          </a:p>
          <a:p>
            <a:pPr algn="l">
              <a:lnSpc>
                <a:spcPct val="120000"/>
              </a:lnSpc>
              <a:buClr>
                <a:srgbClr val="FFFFFF"/>
              </a:buClr>
              <a:buSzPts val="1100"/>
            </a:pPr>
            <a:endParaRPr sz="1800" dirty="0">
              <a:solidFill>
                <a:srgbClr val="FFFFFF"/>
              </a:solidFill>
              <a:latin typeface="Arial"/>
              <a:ea typeface="Arial"/>
              <a:cs typeface="Arial"/>
              <a:sym typeface="Arial"/>
            </a:endParaRPr>
          </a:p>
        </p:txBody>
      </p:sp>
      <p:sp>
        <p:nvSpPr>
          <p:cNvPr id="169" name="Google Shape;169;p31"/>
          <p:cNvSpPr txBox="1"/>
          <p:nvPr/>
        </p:nvSpPr>
        <p:spPr>
          <a:xfrm>
            <a:off x="2450560" y="3268626"/>
            <a:ext cx="3292800" cy="300980"/>
          </a:xfrm>
          <a:prstGeom prst="rect">
            <a:avLst/>
          </a:prstGeom>
          <a:noFill/>
          <a:ln>
            <a:noFill/>
          </a:ln>
        </p:spPr>
        <p:txBody>
          <a:bodyPr spcFirstLastPara="1" wrap="square" lIns="0" tIns="0" rIns="0" bIns="0" anchor="b" anchorCtr="0">
            <a:spAutoFit/>
          </a:bodyPr>
          <a:lstStyle/>
          <a:p>
            <a:pPr algn="l">
              <a:buClr>
                <a:srgbClr val="FFFFFF"/>
              </a:buClr>
              <a:buSzPts val="1100"/>
            </a:pPr>
            <a:r>
              <a:rPr lang="en-US" sz="1956" dirty="0">
                <a:solidFill>
                  <a:srgbClr val="666666"/>
                </a:solidFill>
                <a:latin typeface="Roboto"/>
                <a:ea typeface="Roboto"/>
                <a:cs typeface="Roboto"/>
                <a:sym typeface="Roboto"/>
              </a:rPr>
              <a:t>Action 01</a:t>
            </a:r>
            <a:endParaRPr sz="2489" dirty="0">
              <a:solidFill>
                <a:srgbClr val="666666"/>
              </a:solidFill>
              <a:latin typeface="Roboto"/>
              <a:ea typeface="Roboto"/>
              <a:cs typeface="Roboto"/>
              <a:sym typeface="Roboto"/>
            </a:endParaRPr>
          </a:p>
        </p:txBody>
      </p:sp>
      <p:sp>
        <p:nvSpPr>
          <p:cNvPr id="170" name="Google Shape;170;p31"/>
          <p:cNvSpPr/>
          <p:nvPr/>
        </p:nvSpPr>
        <p:spPr>
          <a:xfrm>
            <a:off x="6902359" y="4421122"/>
            <a:ext cx="846933"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BAF17"/>
              </a:solidFill>
              <a:latin typeface="Arial"/>
              <a:ea typeface="Arial"/>
              <a:cs typeface="Arial"/>
              <a:sym typeface="Arial"/>
            </a:endParaRPr>
          </a:p>
        </p:txBody>
      </p:sp>
      <p:sp>
        <p:nvSpPr>
          <p:cNvPr id="171" name="Google Shape;171;p31"/>
          <p:cNvSpPr txBox="1"/>
          <p:nvPr/>
        </p:nvSpPr>
        <p:spPr>
          <a:xfrm>
            <a:off x="6860026" y="3588264"/>
            <a:ext cx="3484977" cy="553998"/>
          </a:xfrm>
          <a:prstGeom prst="rect">
            <a:avLst/>
          </a:prstGeom>
          <a:noFill/>
          <a:ln>
            <a:noFill/>
          </a:ln>
        </p:spPr>
        <p:txBody>
          <a:bodyPr spcFirstLastPara="1" wrap="square" lIns="0" tIns="0" rIns="0" bIns="0" anchor="t" anchorCtr="0">
            <a:spAutoFit/>
          </a:bodyPr>
          <a:lstStyle/>
          <a:p>
            <a:pPr algn="l">
              <a:buClr>
                <a:srgbClr val="FFFFFF"/>
              </a:buClr>
              <a:buSzPts val="1800"/>
            </a:pPr>
            <a:r>
              <a:rPr lang="en-US" sz="1800" dirty="0">
                <a:solidFill>
                  <a:srgbClr val="666666"/>
                </a:solidFill>
                <a:latin typeface="Roboto"/>
                <a:ea typeface="Roboto"/>
                <a:cs typeface="Roboto"/>
                <a:sym typeface="Roboto"/>
              </a:rPr>
              <a:t>Check the universities are properly represented in </a:t>
            </a:r>
            <a:r>
              <a:rPr lang="en-US" sz="1800" dirty="0" err="1">
                <a:solidFill>
                  <a:srgbClr val="666666"/>
                </a:solidFill>
                <a:latin typeface="Roboto"/>
                <a:ea typeface="Roboto"/>
                <a:cs typeface="Roboto"/>
                <a:sym typeface="Roboto"/>
              </a:rPr>
              <a:t>OpenAIRE</a:t>
            </a:r>
            <a:endParaRPr sz="1800" dirty="0">
              <a:solidFill>
                <a:srgbClr val="666666"/>
              </a:solidFill>
              <a:latin typeface="Roboto"/>
              <a:ea typeface="Roboto"/>
              <a:cs typeface="Roboto"/>
              <a:sym typeface="Roboto"/>
            </a:endParaRPr>
          </a:p>
        </p:txBody>
      </p:sp>
      <p:sp>
        <p:nvSpPr>
          <p:cNvPr id="172" name="Google Shape;172;p31"/>
          <p:cNvSpPr txBox="1"/>
          <p:nvPr/>
        </p:nvSpPr>
        <p:spPr>
          <a:xfrm>
            <a:off x="6876978" y="4871243"/>
            <a:ext cx="3292800" cy="3323987"/>
          </a:xfrm>
          <a:prstGeom prst="rect">
            <a:avLst/>
          </a:prstGeom>
          <a:noFill/>
          <a:ln>
            <a:noFill/>
          </a:ln>
        </p:spPr>
        <p:txBody>
          <a:bodyPr spcFirstLastPara="1" wrap="square" lIns="0" tIns="0" rIns="0" bIns="0" anchor="t" anchorCtr="0">
            <a:spAutoFit/>
          </a:bodyPr>
          <a:lstStyle/>
          <a:p>
            <a:pPr algn="l">
              <a:lnSpc>
                <a:spcPct val="120000"/>
              </a:lnSpc>
              <a:buClr>
                <a:srgbClr val="FFFFFF"/>
              </a:buClr>
              <a:buSzPts val="1100"/>
            </a:pPr>
            <a:r>
              <a:rPr lang="en-US" sz="1800" dirty="0">
                <a:solidFill>
                  <a:srgbClr val="666666"/>
                </a:solidFill>
                <a:latin typeface="Roboto"/>
                <a:ea typeface="Roboto"/>
                <a:cs typeface="Roboto"/>
                <a:sym typeface="Roboto"/>
              </a:rPr>
              <a:t>Search for your university in </a:t>
            </a:r>
            <a:r>
              <a:rPr lang="en-US" sz="1800" dirty="0" err="1">
                <a:solidFill>
                  <a:srgbClr val="666666"/>
                </a:solidFill>
                <a:latin typeface="Roboto"/>
                <a:ea typeface="Roboto"/>
                <a:cs typeface="Roboto"/>
                <a:sym typeface="Roboto"/>
              </a:rPr>
              <a:t>OpenAIRE</a:t>
            </a:r>
            <a:r>
              <a:rPr lang="en-US" sz="1800" dirty="0">
                <a:solidFill>
                  <a:srgbClr val="666666"/>
                </a:solidFill>
                <a:latin typeface="Roboto"/>
                <a:ea typeface="Roboto"/>
                <a:cs typeface="Roboto"/>
                <a:sym typeface="Roboto"/>
              </a:rPr>
              <a:t> EXPLORE (</a:t>
            </a:r>
            <a:r>
              <a:rPr lang="en-US" sz="1800" dirty="0">
                <a:solidFill>
                  <a:srgbClr val="666666"/>
                </a:solidFill>
                <a:latin typeface="Roboto"/>
                <a:ea typeface="Roboto"/>
                <a:cs typeface="Roboto"/>
                <a:sym typeface="Roboto"/>
                <a:hlinkClick r:id="rId4"/>
              </a:rPr>
              <a:t>https://explore.openaire.eu</a:t>
            </a:r>
            <a:r>
              <a:rPr lang="en-US" sz="1800" dirty="0">
                <a:solidFill>
                  <a:srgbClr val="666666"/>
                </a:solidFill>
                <a:latin typeface="Roboto"/>
                <a:ea typeface="Roboto"/>
                <a:cs typeface="Roboto"/>
                <a:sym typeface="Roboto"/>
              </a:rPr>
              <a:t>). Is it correct? Are there duplicates? Is it correctly linked to its institutional repositories?</a:t>
            </a:r>
          </a:p>
          <a:p>
            <a:pPr algn="l">
              <a:lnSpc>
                <a:spcPct val="120000"/>
              </a:lnSpc>
              <a:buClr>
                <a:srgbClr val="FFFFFF"/>
              </a:buClr>
              <a:buSzPts val="1100"/>
            </a:pPr>
            <a:r>
              <a:rPr lang="en-US" sz="1800" dirty="0" err="1">
                <a:solidFill>
                  <a:srgbClr val="666666"/>
                </a:solidFill>
                <a:latin typeface="Roboto"/>
                <a:ea typeface="Roboto"/>
                <a:cs typeface="Roboto"/>
                <a:sym typeface="Roboto"/>
              </a:rPr>
              <a:t>OpenAIRE</a:t>
            </a:r>
            <a:r>
              <a:rPr lang="en-US" sz="1800" dirty="0">
                <a:solidFill>
                  <a:srgbClr val="666666"/>
                </a:solidFill>
                <a:latin typeface="Roboto"/>
                <a:ea typeface="Roboto"/>
                <a:cs typeface="Roboto"/>
                <a:sym typeface="Roboto"/>
              </a:rPr>
              <a:t> tries to do that automatically, but with your help we can manually curate all details. </a:t>
            </a:r>
            <a:endParaRPr sz="1800" dirty="0">
              <a:solidFill>
                <a:srgbClr val="666666"/>
              </a:solidFill>
              <a:latin typeface="Roboto"/>
              <a:ea typeface="Roboto"/>
              <a:cs typeface="Roboto"/>
              <a:sym typeface="Roboto"/>
            </a:endParaRPr>
          </a:p>
        </p:txBody>
      </p:sp>
      <p:sp>
        <p:nvSpPr>
          <p:cNvPr id="173" name="Google Shape;173;p31"/>
          <p:cNvSpPr txBox="1"/>
          <p:nvPr/>
        </p:nvSpPr>
        <p:spPr>
          <a:xfrm>
            <a:off x="6876960" y="3268626"/>
            <a:ext cx="3292800" cy="300980"/>
          </a:xfrm>
          <a:prstGeom prst="rect">
            <a:avLst/>
          </a:prstGeom>
          <a:noFill/>
          <a:ln>
            <a:noFill/>
          </a:ln>
        </p:spPr>
        <p:txBody>
          <a:bodyPr spcFirstLastPara="1" wrap="square" lIns="0" tIns="0" rIns="0" bIns="0" anchor="b" anchorCtr="0">
            <a:spAutoFit/>
          </a:bodyPr>
          <a:lstStyle/>
          <a:p>
            <a:pPr algn="l">
              <a:buClr>
                <a:srgbClr val="FFFFFF"/>
              </a:buClr>
              <a:buSzPts val="1100"/>
            </a:pPr>
            <a:r>
              <a:rPr lang="en-US" sz="1956" dirty="0">
                <a:solidFill>
                  <a:srgbClr val="666666"/>
                </a:solidFill>
                <a:latin typeface="Roboto"/>
                <a:ea typeface="Roboto"/>
                <a:cs typeface="Roboto"/>
                <a:sym typeface="Roboto"/>
              </a:rPr>
              <a:t>Action 02</a:t>
            </a:r>
            <a:endParaRPr sz="2489" dirty="0">
              <a:solidFill>
                <a:srgbClr val="666666"/>
              </a:solidFill>
              <a:latin typeface="Roboto"/>
              <a:ea typeface="Roboto"/>
              <a:cs typeface="Roboto"/>
              <a:sym typeface="Roboto"/>
            </a:endParaRPr>
          </a:p>
        </p:txBody>
      </p:sp>
      <p:sp>
        <p:nvSpPr>
          <p:cNvPr id="174" name="Google Shape;174;p31"/>
          <p:cNvSpPr/>
          <p:nvPr/>
        </p:nvSpPr>
        <p:spPr>
          <a:xfrm>
            <a:off x="11328756" y="4421122"/>
            <a:ext cx="846933"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BAF17"/>
              </a:solidFill>
              <a:latin typeface="Arial"/>
              <a:ea typeface="Arial"/>
              <a:cs typeface="Arial"/>
              <a:sym typeface="Arial"/>
            </a:endParaRPr>
          </a:p>
        </p:txBody>
      </p:sp>
      <p:sp>
        <p:nvSpPr>
          <p:cNvPr id="175" name="Google Shape;175;p31"/>
          <p:cNvSpPr txBox="1"/>
          <p:nvPr/>
        </p:nvSpPr>
        <p:spPr>
          <a:xfrm>
            <a:off x="11286422" y="3588264"/>
            <a:ext cx="3780705" cy="369332"/>
          </a:xfrm>
          <a:prstGeom prst="rect">
            <a:avLst/>
          </a:prstGeom>
          <a:noFill/>
          <a:ln>
            <a:noFill/>
          </a:ln>
        </p:spPr>
        <p:txBody>
          <a:bodyPr spcFirstLastPara="1" wrap="square" lIns="0" tIns="0" rIns="0" bIns="0" anchor="t" anchorCtr="0">
            <a:spAutoFit/>
          </a:bodyPr>
          <a:lstStyle/>
          <a:p>
            <a:pPr algn="l">
              <a:buClr>
                <a:srgbClr val="FFFFFF"/>
              </a:buClr>
              <a:buSzPts val="1800"/>
            </a:pPr>
            <a:r>
              <a:rPr lang="en-US" sz="2400" dirty="0">
                <a:solidFill>
                  <a:srgbClr val="666666"/>
                </a:solidFill>
                <a:latin typeface="Roboto"/>
                <a:ea typeface="Roboto"/>
                <a:cs typeface="Roboto"/>
                <a:sym typeface="Roboto"/>
              </a:rPr>
              <a:t>Appoint gateway curators</a:t>
            </a:r>
            <a:endParaRPr sz="2400" dirty="0">
              <a:solidFill>
                <a:srgbClr val="666666"/>
              </a:solidFill>
              <a:latin typeface="Roboto"/>
              <a:ea typeface="Roboto"/>
              <a:cs typeface="Roboto"/>
              <a:sym typeface="Roboto"/>
            </a:endParaRPr>
          </a:p>
        </p:txBody>
      </p:sp>
      <p:sp>
        <p:nvSpPr>
          <p:cNvPr id="176" name="Google Shape;176;p31"/>
          <p:cNvSpPr txBox="1"/>
          <p:nvPr/>
        </p:nvSpPr>
        <p:spPr>
          <a:xfrm>
            <a:off x="11303356" y="4899091"/>
            <a:ext cx="3292800" cy="2991588"/>
          </a:xfrm>
          <a:prstGeom prst="rect">
            <a:avLst/>
          </a:prstGeom>
          <a:noFill/>
          <a:ln>
            <a:noFill/>
          </a:ln>
        </p:spPr>
        <p:txBody>
          <a:bodyPr spcFirstLastPara="1" wrap="square" lIns="0" tIns="0" rIns="0" bIns="0" anchor="t" anchorCtr="0">
            <a:spAutoFit/>
          </a:bodyPr>
          <a:lstStyle/>
          <a:p>
            <a:pPr algn="l">
              <a:lnSpc>
                <a:spcPct val="120000"/>
              </a:lnSpc>
              <a:buClr>
                <a:srgbClr val="FFFFFF"/>
              </a:buClr>
              <a:buSzPts val="1100"/>
            </a:pPr>
            <a:r>
              <a:rPr lang="en-US" sz="1800" dirty="0">
                <a:solidFill>
                  <a:srgbClr val="666666"/>
                </a:solidFill>
                <a:latin typeface="Arial"/>
                <a:ea typeface="Arial"/>
                <a:cs typeface="Arial"/>
                <a:sym typeface="Arial"/>
              </a:rPr>
              <a:t>You decide who will be the gateway curators. Usually more than one person is preferred.</a:t>
            </a:r>
          </a:p>
          <a:p>
            <a:pPr algn="l">
              <a:lnSpc>
                <a:spcPct val="120000"/>
              </a:lnSpc>
              <a:buClr>
                <a:srgbClr val="FFFFFF"/>
              </a:buClr>
              <a:buSzPts val="1100"/>
            </a:pPr>
            <a:r>
              <a:rPr lang="en-US" sz="1800" dirty="0">
                <a:solidFill>
                  <a:srgbClr val="666666"/>
                </a:solidFill>
                <a:latin typeface="Arial"/>
                <a:ea typeface="Arial"/>
                <a:cs typeface="Arial"/>
                <a:sym typeface="Arial"/>
              </a:rPr>
              <a:t>Gateway curators are responsible for the configuration of the gateway (in terms of content and </a:t>
            </a:r>
            <a:r>
              <a:rPr lang="en-US" sz="1800" dirty="0" err="1">
                <a:solidFill>
                  <a:srgbClr val="666666"/>
                </a:solidFill>
                <a:latin typeface="Arial"/>
                <a:ea typeface="Arial"/>
                <a:cs typeface="Arial"/>
                <a:sym typeface="Arial"/>
              </a:rPr>
              <a:t>look&amp;feel</a:t>
            </a:r>
            <a:r>
              <a:rPr lang="en-US" sz="1800" dirty="0">
                <a:solidFill>
                  <a:srgbClr val="666666"/>
                </a:solidFill>
                <a:latin typeface="Arial"/>
                <a:ea typeface="Arial"/>
                <a:cs typeface="Arial"/>
                <a:sym typeface="Arial"/>
              </a:rPr>
              <a:t>) and they can make it publicly available, when ready.</a:t>
            </a:r>
            <a:endParaRPr sz="1800" dirty="0">
              <a:solidFill>
                <a:srgbClr val="666666"/>
              </a:solidFill>
              <a:latin typeface="Arial"/>
              <a:ea typeface="Arial"/>
              <a:cs typeface="Arial"/>
              <a:sym typeface="Arial"/>
            </a:endParaRPr>
          </a:p>
        </p:txBody>
      </p:sp>
      <p:sp>
        <p:nvSpPr>
          <p:cNvPr id="177" name="Google Shape;177;p31"/>
          <p:cNvSpPr txBox="1"/>
          <p:nvPr/>
        </p:nvSpPr>
        <p:spPr>
          <a:xfrm>
            <a:off x="11303356" y="3268626"/>
            <a:ext cx="3292800" cy="300980"/>
          </a:xfrm>
          <a:prstGeom prst="rect">
            <a:avLst/>
          </a:prstGeom>
          <a:noFill/>
          <a:ln>
            <a:noFill/>
          </a:ln>
        </p:spPr>
        <p:txBody>
          <a:bodyPr spcFirstLastPara="1" wrap="square" lIns="0" tIns="0" rIns="0" bIns="0" anchor="b" anchorCtr="0">
            <a:spAutoFit/>
          </a:bodyPr>
          <a:lstStyle/>
          <a:p>
            <a:pPr algn="l">
              <a:buClr>
                <a:srgbClr val="FFFFFF"/>
              </a:buClr>
              <a:buSzPts val="1100"/>
            </a:pPr>
            <a:r>
              <a:rPr lang="en-US" sz="1956" dirty="0">
                <a:solidFill>
                  <a:srgbClr val="666666"/>
                </a:solidFill>
                <a:latin typeface="Roboto"/>
                <a:ea typeface="Roboto"/>
                <a:cs typeface="Roboto"/>
                <a:sym typeface="Roboto"/>
              </a:rPr>
              <a:t>Action 03</a:t>
            </a:r>
            <a:endParaRPr sz="2489" dirty="0">
              <a:solidFill>
                <a:srgbClr val="666666"/>
              </a:solidFill>
              <a:latin typeface="Roboto"/>
              <a:ea typeface="Roboto"/>
              <a:cs typeface="Roboto"/>
              <a:sym typeface="Roboto"/>
            </a:endParaRPr>
          </a:p>
        </p:txBody>
      </p:sp>
      <p:sp>
        <p:nvSpPr>
          <p:cNvPr id="178" name="Google Shape;178;p31"/>
          <p:cNvSpPr/>
          <p:nvPr/>
        </p:nvSpPr>
        <p:spPr>
          <a:xfrm>
            <a:off x="2446978" y="2130311"/>
            <a:ext cx="12132267"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C6C6C"/>
              </a:solidFill>
              <a:latin typeface="Arial"/>
              <a:ea typeface="Arial"/>
              <a:cs typeface="Arial"/>
              <a:sym typeface="Arial"/>
            </a:endParaRPr>
          </a:p>
        </p:txBody>
      </p:sp>
    </p:spTree>
    <p:extLst>
      <p:ext uri="{BB962C8B-B14F-4D97-AF65-F5344CB8AC3E}">
        <p14:creationId xmlns:p14="http://schemas.microsoft.com/office/powerpoint/2010/main" val="1596015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image2.png" descr="image2.png"/>
          <p:cNvPicPr>
            <a:picLocks noChangeAspect="1"/>
          </p:cNvPicPr>
          <p:nvPr/>
        </p:nvPicPr>
        <p:blipFill>
          <a:blip r:embed="rId2">
            <a:alphaModFix amt="5789"/>
          </a:blip>
          <a:stretch>
            <a:fillRect/>
          </a:stretch>
        </p:blipFill>
        <p:spPr>
          <a:xfrm>
            <a:off x="0" y="-1873518"/>
            <a:ext cx="16256000" cy="9144000"/>
          </a:xfrm>
          <a:prstGeom prst="rect">
            <a:avLst/>
          </a:prstGeom>
          <a:ln w="12700">
            <a:miter lim="400000"/>
          </a:ln>
        </p:spPr>
      </p:pic>
      <p:sp>
        <p:nvSpPr>
          <p:cNvPr id="406" name="Rounded Rectangle"/>
          <p:cNvSpPr/>
          <p:nvPr/>
        </p:nvSpPr>
        <p:spPr>
          <a:xfrm>
            <a:off x="1043020" y="1721399"/>
            <a:ext cx="3359954" cy="5189486"/>
          </a:xfrm>
          <a:prstGeom prst="roundRect">
            <a:avLst>
              <a:gd name="adj" fmla="val 2016"/>
            </a:avLst>
          </a:prstGeom>
          <a:noFill/>
          <a:ln w="38100">
            <a:solidFill>
              <a:srgbClr val="FBAF17"/>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sz="2133"/>
          </a:p>
        </p:txBody>
      </p:sp>
      <p:sp>
        <p:nvSpPr>
          <p:cNvPr id="407" name="Rounded Rectangle"/>
          <p:cNvSpPr/>
          <p:nvPr/>
        </p:nvSpPr>
        <p:spPr>
          <a:xfrm>
            <a:off x="4654379" y="1721399"/>
            <a:ext cx="3359954" cy="5189486"/>
          </a:xfrm>
          <a:prstGeom prst="roundRect">
            <a:avLst>
              <a:gd name="adj" fmla="val 2016"/>
            </a:avLst>
          </a:prstGeom>
          <a:ln w="38100">
            <a:solidFill>
              <a:srgbClr val="FBAF17"/>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sz="2133"/>
          </a:p>
        </p:txBody>
      </p:sp>
      <p:sp>
        <p:nvSpPr>
          <p:cNvPr id="411" name="Pipeline Management…"/>
          <p:cNvSpPr txBox="1"/>
          <p:nvPr/>
        </p:nvSpPr>
        <p:spPr>
          <a:xfrm>
            <a:off x="1388149" y="2815778"/>
            <a:ext cx="2918622" cy="2106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a:defRPr sz="1100">
                <a:solidFill>
                  <a:srgbClr val="FFFFFF"/>
                </a:solidFill>
              </a:defRPr>
            </a:pPr>
            <a:r>
              <a:rPr lang="en-US" sz="1956" dirty="0">
                <a:solidFill>
                  <a:srgbClr val="696969"/>
                </a:solidFill>
              </a:rPr>
              <a:t>Personalized support for community curators</a:t>
            </a:r>
          </a:p>
          <a:p>
            <a:pPr>
              <a:defRPr sz="1100">
                <a:solidFill>
                  <a:srgbClr val="FFFFFF"/>
                </a:solidFill>
              </a:defRPr>
            </a:pPr>
            <a:endParaRPr lang="en-US" sz="1956" dirty="0">
              <a:solidFill>
                <a:srgbClr val="696969"/>
              </a:solidFill>
            </a:endParaRPr>
          </a:p>
          <a:p>
            <a:pPr>
              <a:defRPr sz="1100">
                <a:solidFill>
                  <a:srgbClr val="FFFFFF"/>
                </a:solidFill>
              </a:defRPr>
            </a:pPr>
            <a:r>
              <a:rPr lang="en-US" sz="1956" dirty="0">
                <a:solidFill>
                  <a:srgbClr val="696969"/>
                </a:solidFill>
              </a:rPr>
              <a:t>Support for gateway users via OpenAIRE helpdesk</a:t>
            </a:r>
          </a:p>
          <a:p>
            <a:pPr>
              <a:defRPr sz="1100">
                <a:solidFill>
                  <a:srgbClr val="FFFFFF"/>
                </a:solidFill>
              </a:defRPr>
            </a:pPr>
            <a:r>
              <a:rPr lang="en-US" sz="1956" dirty="0">
                <a:solidFill>
                  <a:srgbClr val="696969"/>
                </a:solidFill>
              </a:rPr>
              <a:t>helpdesk@openaire.eu</a:t>
            </a:r>
          </a:p>
        </p:txBody>
      </p:sp>
      <p:sp>
        <p:nvSpPr>
          <p:cNvPr id="412" name="Rounded Rectangle"/>
          <p:cNvSpPr/>
          <p:nvPr/>
        </p:nvSpPr>
        <p:spPr>
          <a:xfrm>
            <a:off x="1406245" y="5249334"/>
            <a:ext cx="1439335" cy="67733"/>
          </a:xfrm>
          <a:prstGeom prst="roundRect">
            <a:avLst>
              <a:gd name="adj" fmla="val 33333"/>
            </a:avLst>
          </a:prstGeom>
          <a:solidFill>
            <a:srgbClr val="FBAF17"/>
          </a:solidFill>
          <a:ln w="12700">
            <a:solidFill>
              <a:srgbClr val="FBAF17"/>
            </a:solidFill>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sz="2133"/>
          </a:p>
        </p:txBody>
      </p:sp>
      <p:sp>
        <p:nvSpPr>
          <p:cNvPr id="413" name="$663"/>
          <p:cNvSpPr txBox="1"/>
          <p:nvPr/>
        </p:nvSpPr>
        <p:spPr>
          <a:xfrm>
            <a:off x="4912767" y="5796481"/>
            <a:ext cx="2642988" cy="54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3000">
                <a:solidFill>
                  <a:srgbClr val="FFFFFF"/>
                </a:solidFill>
              </a:defRPr>
            </a:lvl1pPr>
          </a:lstStyle>
          <a:p>
            <a:r>
              <a:rPr lang="en-US" sz="3556">
                <a:solidFill>
                  <a:srgbClr val="696969"/>
                </a:solidFill>
              </a:rPr>
              <a:t>2-3 months*</a:t>
            </a:r>
            <a:endParaRPr sz="3556">
              <a:solidFill>
                <a:srgbClr val="696969"/>
              </a:solidFill>
            </a:endParaRPr>
          </a:p>
        </p:txBody>
      </p:sp>
      <p:sp>
        <p:nvSpPr>
          <p:cNvPr id="414" name="Real-time sales…"/>
          <p:cNvSpPr txBox="1"/>
          <p:nvPr/>
        </p:nvSpPr>
        <p:spPr>
          <a:xfrm>
            <a:off x="4987462" y="2815779"/>
            <a:ext cx="2837996" cy="902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100">
                <a:solidFill>
                  <a:srgbClr val="FFFFFF"/>
                </a:solidFill>
              </a:defRPr>
            </a:pPr>
            <a:r>
              <a:rPr lang="en-US" sz="1956">
                <a:solidFill>
                  <a:srgbClr val="696969"/>
                </a:solidFill>
              </a:rPr>
              <a:t>Phase I  -  40 days </a:t>
            </a:r>
          </a:p>
          <a:p>
            <a:pPr>
              <a:defRPr sz="1100">
                <a:solidFill>
                  <a:srgbClr val="FFFFFF"/>
                </a:solidFill>
              </a:defRPr>
            </a:pPr>
            <a:endParaRPr lang="en-US" sz="1956">
              <a:solidFill>
                <a:srgbClr val="696969"/>
              </a:solidFill>
            </a:endParaRPr>
          </a:p>
          <a:p>
            <a:pPr>
              <a:defRPr sz="1100">
                <a:solidFill>
                  <a:srgbClr val="FFFFFF"/>
                </a:solidFill>
              </a:defRPr>
            </a:pPr>
            <a:r>
              <a:rPr lang="en-US" sz="1956">
                <a:solidFill>
                  <a:srgbClr val="696969"/>
                </a:solidFill>
              </a:rPr>
              <a:t>Phase II – 60 days</a:t>
            </a:r>
            <a:endParaRPr sz="1956">
              <a:solidFill>
                <a:srgbClr val="696969"/>
              </a:solidFill>
            </a:endParaRPr>
          </a:p>
        </p:txBody>
      </p:sp>
      <p:sp>
        <p:nvSpPr>
          <p:cNvPr id="415" name="Rounded Rectangle"/>
          <p:cNvSpPr/>
          <p:nvPr/>
        </p:nvSpPr>
        <p:spPr>
          <a:xfrm>
            <a:off x="5005557" y="5249334"/>
            <a:ext cx="1439335" cy="67733"/>
          </a:xfrm>
          <a:prstGeom prst="roundRect">
            <a:avLst>
              <a:gd name="adj" fmla="val 33333"/>
            </a:avLst>
          </a:prstGeom>
          <a:solidFill>
            <a:srgbClr val="FBAF17"/>
          </a:solidFill>
          <a:ln w="12700">
            <a:solidFill>
              <a:srgbClr val="FBAF17"/>
            </a:solidFill>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sz="2133"/>
          </a:p>
        </p:txBody>
      </p:sp>
      <p:sp>
        <p:nvSpPr>
          <p:cNvPr id="422" name="Eligibility is subject to verification by Close and falsely misrepresenting your eligibility will result in the immediate removal of your discount and a possible repayment to Close for any discounts you received. The discount only applies…"/>
          <p:cNvSpPr txBox="1"/>
          <p:nvPr/>
        </p:nvSpPr>
        <p:spPr>
          <a:xfrm>
            <a:off x="1043020" y="7643732"/>
            <a:ext cx="14170137" cy="347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algn="ctr">
              <a:lnSpc>
                <a:spcPct val="140000"/>
              </a:lnSpc>
              <a:defRPr sz="600">
                <a:solidFill>
                  <a:srgbClr val="FFFFFF"/>
                </a:solidFill>
              </a:defRPr>
            </a:pPr>
            <a:r>
              <a:rPr lang="en-US" sz="1778" dirty="0">
                <a:solidFill>
                  <a:srgbClr val="696969"/>
                </a:solidFill>
              </a:rPr>
              <a:t>*OpenAIRE CONNECT is funded by EU H2020 OpenAIRE-Nexus until June 2023 (</a:t>
            </a:r>
            <a:r>
              <a:rPr lang="en-US" sz="1778" dirty="0">
                <a:solidFill>
                  <a:srgbClr val="5E5E5E"/>
                </a:solidFill>
                <a:latin typeface="Helvetica Neue"/>
                <a:ea typeface="Helvetica Neue"/>
                <a:cs typeface="Helvetica Neue"/>
                <a:sym typeface="Helvetica Neue"/>
              </a:rPr>
              <a:t>Grant Agreement No. 101017452)</a:t>
            </a:r>
            <a:endParaRPr lang="en-US" sz="1778" dirty="0">
              <a:solidFill>
                <a:srgbClr val="696969"/>
              </a:solidFill>
            </a:endParaRPr>
          </a:p>
        </p:txBody>
      </p:sp>
      <p:sp>
        <p:nvSpPr>
          <p:cNvPr id="423" name="Starter"/>
          <p:cNvSpPr txBox="1"/>
          <p:nvPr/>
        </p:nvSpPr>
        <p:spPr>
          <a:xfrm>
            <a:off x="1425067" y="2041687"/>
            <a:ext cx="2619954" cy="87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FFFFFF"/>
                </a:solidFill>
              </a:defRPr>
            </a:lvl1pPr>
          </a:lstStyle>
          <a:p>
            <a:r>
              <a:rPr lang="en-US" sz="5689" b="1">
                <a:solidFill>
                  <a:srgbClr val="696969"/>
                </a:solidFill>
              </a:rPr>
              <a:t>Price</a:t>
            </a:r>
            <a:endParaRPr sz="5689" b="1">
              <a:solidFill>
                <a:srgbClr val="696969"/>
              </a:solidFill>
            </a:endParaRPr>
          </a:p>
        </p:txBody>
      </p:sp>
      <p:sp>
        <p:nvSpPr>
          <p:cNvPr id="424" name="Basic"/>
          <p:cNvSpPr txBox="1"/>
          <p:nvPr/>
        </p:nvSpPr>
        <p:spPr>
          <a:xfrm>
            <a:off x="5024379" y="2041687"/>
            <a:ext cx="2619954" cy="87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FFFFFF"/>
                </a:solidFill>
              </a:defRPr>
            </a:lvl1pPr>
          </a:lstStyle>
          <a:p>
            <a:r>
              <a:rPr lang="en-US" sz="5689" b="1">
                <a:solidFill>
                  <a:srgbClr val="696969"/>
                </a:solidFill>
              </a:rPr>
              <a:t>Delivery</a:t>
            </a:r>
            <a:endParaRPr sz="5689" b="1">
              <a:solidFill>
                <a:srgbClr val="696969"/>
              </a:solidFill>
            </a:endParaRPr>
          </a:p>
        </p:txBody>
      </p:sp>
      <p:sp>
        <p:nvSpPr>
          <p:cNvPr id="2" name="$663">
            <a:extLst>
              <a:ext uri="{FF2B5EF4-FFF2-40B4-BE49-F238E27FC236}">
                <a16:creationId xmlns:a16="http://schemas.microsoft.com/office/drawing/2014/main" id="{E599838D-C0CF-59F6-62B7-6B35460E2546}"/>
              </a:ext>
            </a:extLst>
          </p:cNvPr>
          <p:cNvSpPr txBox="1"/>
          <p:nvPr/>
        </p:nvSpPr>
        <p:spPr>
          <a:xfrm>
            <a:off x="1402033" y="5522879"/>
            <a:ext cx="2642988" cy="1094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3000">
                <a:solidFill>
                  <a:srgbClr val="FFFFFF"/>
                </a:solidFill>
              </a:defRPr>
            </a:lvl1pPr>
          </a:lstStyle>
          <a:p>
            <a:r>
              <a:rPr lang="en-US" sz="3556">
                <a:solidFill>
                  <a:srgbClr val="696969"/>
                </a:solidFill>
              </a:rPr>
              <a:t>Free till June 2023*</a:t>
            </a:r>
            <a:endParaRPr sz="3556">
              <a:solidFill>
                <a:srgbClr val="696969"/>
              </a:solidFill>
            </a:endParaRPr>
          </a:p>
        </p:txBody>
      </p:sp>
      <p:sp>
        <p:nvSpPr>
          <p:cNvPr id="4" name="Google Shape;101;p21">
            <a:extLst>
              <a:ext uri="{FF2B5EF4-FFF2-40B4-BE49-F238E27FC236}">
                <a16:creationId xmlns:a16="http://schemas.microsoft.com/office/drawing/2014/main" id="{9AD7BD4D-5624-9593-ADC8-4BF7E9D3AE3B}"/>
              </a:ext>
            </a:extLst>
          </p:cNvPr>
          <p:cNvSpPr txBox="1"/>
          <p:nvPr/>
        </p:nvSpPr>
        <p:spPr>
          <a:xfrm>
            <a:off x="9187700" y="1826571"/>
            <a:ext cx="5894933" cy="4267707"/>
          </a:xfrm>
          <a:prstGeom prst="rect">
            <a:avLst/>
          </a:prstGeom>
          <a:noFill/>
          <a:ln>
            <a:noFill/>
          </a:ln>
        </p:spPr>
        <p:txBody>
          <a:bodyPr spcFirstLastPara="1" wrap="square" lIns="0" tIns="0" rIns="0" bIns="0" anchor="t" anchorCtr="0">
            <a:spAutoFit/>
          </a:bodyPr>
          <a:lstStyle/>
          <a:p>
            <a:pPr algn="l">
              <a:buClr>
                <a:srgbClr val="FFFFFF"/>
              </a:buClr>
              <a:buSzPts val="2600"/>
            </a:pPr>
            <a:r>
              <a:rPr lang="en-US" sz="4622">
                <a:solidFill>
                  <a:srgbClr val="666666"/>
                </a:solidFill>
                <a:latin typeface="Roboto"/>
                <a:ea typeface="Roboto"/>
                <a:cs typeface="Roboto"/>
                <a:sym typeface="Roboto"/>
              </a:rPr>
              <a:t>How much does a CONNECT Gateway cost?</a:t>
            </a:r>
          </a:p>
          <a:p>
            <a:pPr algn="l">
              <a:buClr>
                <a:srgbClr val="FFFFFF"/>
              </a:buClr>
              <a:buSzPts val="2600"/>
            </a:pPr>
            <a:r>
              <a:rPr lang="en-US" sz="4622">
                <a:solidFill>
                  <a:srgbClr val="666666"/>
                </a:solidFill>
                <a:latin typeface="Roboto"/>
                <a:ea typeface="Roboto"/>
                <a:cs typeface="Roboto"/>
                <a:sym typeface="Roboto"/>
              </a:rPr>
              <a:t>When does a personalized portal can be delivered?</a:t>
            </a:r>
            <a:endParaRPr sz="4622">
              <a:solidFill>
                <a:srgbClr val="666666"/>
              </a:solidFill>
              <a:latin typeface="Roboto"/>
              <a:ea typeface="Roboto"/>
              <a:cs typeface="Roboto"/>
              <a:sym typeface="Roboto"/>
            </a:endParaRPr>
          </a:p>
        </p:txBody>
      </p:sp>
      <p:pic>
        <p:nvPicPr>
          <p:cNvPr id="6" name="Google Shape;78;p18">
            <a:extLst>
              <a:ext uri="{FF2B5EF4-FFF2-40B4-BE49-F238E27FC236}">
                <a16:creationId xmlns:a16="http://schemas.microsoft.com/office/drawing/2014/main" id="{44EDF232-A7F0-7D73-11F2-260607223548}"/>
              </a:ext>
            </a:extLst>
          </p:cNvPr>
          <p:cNvPicPr preferRelativeResize="0"/>
          <p:nvPr/>
        </p:nvPicPr>
        <p:blipFill rotWithShape="1">
          <a:blip r:embed="rId3">
            <a:alphaModFix/>
          </a:blip>
          <a:srcRect/>
          <a:stretch/>
        </p:blipFill>
        <p:spPr>
          <a:xfrm>
            <a:off x="13243421" y="699779"/>
            <a:ext cx="1996578" cy="800222"/>
          </a:xfrm>
          <a:prstGeom prst="rect">
            <a:avLst/>
          </a:prstGeom>
          <a:noFill/>
          <a:ln>
            <a:noFill/>
          </a:ln>
        </p:spPr>
      </p:pic>
    </p:spTree>
    <p:extLst>
      <p:ext uri="{BB962C8B-B14F-4D97-AF65-F5344CB8AC3E}">
        <p14:creationId xmlns:p14="http://schemas.microsoft.com/office/powerpoint/2010/main" val="901744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Google Shape;76;p18"/>
          <p:cNvSpPr/>
          <p:nvPr/>
        </p:nvSpPr>
        <p:spPr>
          <a:xfrm>
            <a:off x="1016000" y="7971378"/>
            <a:ext cx="14224000" cy="109867"/>
          </a:xfrm>
          <a:prstGeom prst="roundRect">
            <a:avLst>
              <a:gd name="adj" fmla="val 41025"/>
            </a:avLst>
          </a:prstGeom>
          <a:solidFill>
            <a:srgbClr val="8BCC00"/>
          </a:solidFill>
          <a:ln>
            <a:noFill/>
          </a:ln>
        </p:spPr>
        <p:txBody>
          <a:bodyPr spcFirstLastPara="1" wrap="square" lIns="0" tIns="0" rIns="0" bIns="0" anchor="ctr" anchorCtr="0">
            <a:noAutofit/>
          </a:bodyPr>
          <a:lstStyle/>
          <a:p>
            <a:pPr>
              <a:buClr>
                <a:srgbClr val="F1E12B"/>
              </a:buClr>
              <a:buSzPts val="1400"/>
            </a:pPr>
            <a:endParaRPr sz="2489">
              <a:solidFill>
                <a:srgbClr val="8BCC00"/>
              </a:solidFill>
              <a:latin typeface="Arial"/>
              <a:ea typeface="Arial"/>
              <a:cs typeface="Arial"/>
              <a:sym typeface="Arial"/>
            </a:endParaRPr>
          </a:p>
        </p:txBody>
      </p:sp>
      <p:pic>
        <p:nvPicPr>
          <p:cNvPr id="77" name="Google Shape;77;p18"/>
          <p:cNvPicPr preferRelativeResize="0"/>
          <p:nvPr/>
        </p:nvPicPr>
        <p:blipFill rotWithShape="1">
          <a:blip r:embed="rId3">
            <a:alphaModFix/>
          </a:blip>
          <a:srcRect/>
          <a:stretch/>
        </p:blipFill>
        <p:spPr>
          <a:xfrm>
            <a:off x="5654077" y="8141280"/>
            <a:ext cx="2000930" cy="752107"/>
          </a:xfrm>
          <a:prstGeom prst="rect">
            <a:avLst/>
          </a:prstGeom>
          <a:noFill/>
          <a:ln>
            <a:noFill/>
          </a:ln>
        </p:spPr>
      </p:pic>
      <p:pic>
        <p:nvPicPr>
          <p:cNvPr id="78" name="Google Shape;78;p18"/>
          <p:cNvPicPr preferRelativeResize="0"/>
          <p:nvPr/>
        </p:nvPicPr>
        <p:blipFill rotWithShape="1">
          <a:blip r:embed="rId4">
            <a:alphaModFix/>
          </a:blip>
          <a:srcRect/>
          <a:stretch/>
        </p:blipFill>
        <p:spPr>
          <a:xfrm>
            <a:off x="13293274" y="620995"/>
            <a:ext cx="1946725" cy="800222"/>
          </a:xfrm>
          <a:prstGeom prst="rect">
            <a:avLst/>
          </a:prstGeom>
          <a:noFill/>
          <a:ln>
            <a:noFill/>
          </a:ln>
        </p:spPr>
      </p:pic>
      <p:sp>
        <p:nvSpPr>
          <p:cNvPr id="79" name="Google Shape;79;p18"/>
          <p:cNvSpPr txBox="1"/>
          <p:nvPr/>
        </p:nvSpPr>
        <p:spPr>
          <a:xfrm>
            <a:off x="1015999" y="8517334"/>
            <a:ext cx="3145836" cy="218906"/>
          </a:xfrm>
          <a:prstGeom prst="rect">
            <a:avLst/>
          </a:prstGeom>
          <a:noFill/>
          <a:ln>
            <a:noFill/>
          </a:ln>
        </p:spPr>
        <p:txBody>
          <a:bodyPr spcFirstLastPara="1" wrap="square" lIns="0" tIns="0" rIns="0" bIns="0" anchor="t" anchorCtr="0">
            <a:spAutoFit/>
          </a:bodyPr>
          <a:lstStyle/>
          <a:p>
            <a:pPr algn="l">
              <a:lnSpc>
                <a:spcPct val="80000"/>
              </a:lnSpc>
              <a:buClr>
                <a:srgbClr val="FFFFFF"/>
              </a:buClr>
              <a:buSzPts val="700"/>
            </a:pPr>
            <a:r>
              <a:rPr lang="en-US" sz="1778" b="1">
                <a:solidFill>
                  <a:srgbClr val="8BCC00"/>
                </a:solidFill>
              </a:rPr>
              <a:t>https://monitor.openaire.eu/</a:t>
            </a:r>
            <a:endParaRPr sz="1778" b="1">
              <a:solidFill>
                <a:srgbClr val="8BCC00"/>
              </a:solidFill>
              <a:latin typeface="Arial"/>
              <a:ea typeface="Arial"/>
              <a:cs typeface="Arial"/>
              <a:sym typeface="Arial"/>
            </a:endParaRPr>
          </a:p>
        </p:txBody>
      </p:sp>
      <p:pic>
        <p:nvPicPr>
          <p:cNvPr id="82" name="Google Shape;82;p18"/>
          <p:cNvPicPr preferRelativeResize="0"/>
          <p:nvPr/>
        </p:nvPicPr>
        <p:blipFill>
          <a:blip r:embed="rId5">
            <a:alphaModFix/>
          </a:blip>
          <a:stretch>
            <a:fillRect/>
          </a:stretch>
        </p:blipFill>
        <p:spPr>
          <a:xfrm>
            <a:off x="11450133" y="8418665"/>
            <a:ext cx="525344" cy="350400"/>
          </a:xfrm>
          <a:prstGeom prst="rect">
            <a:avLst/>
          </a:prstGeom>
          <a:noFill/>
          <a:ln>
            <a:noFill/>
          </a:ln>
        </p:spPr>
      </p:pic>
      <p:pic>
        <p:nvPicPr>
          <p:cNvPr id="3" name="Picture 2" descr="A person and person looking at a computer screen&#10;&#10;Description automatically generated with medium confidence">
            <a:extLst>
              <a:ext uri="{FF2B5EF4-FFF2-40B4-BE49-F238E27FC236}">
                <a16:creationId xmlns:a16="http://schemas.microsoft.com/office/drawing/2014/main" id="{7C06DF17-087F-B1FF-FD5B-86E36238BCF8}"/>
              </a:ext>
            </a:extLst>
          </p:cNvPr>
          <p:cNvPicPr>
            <a:picLocks noChangeAspect="1"/>
          </p:cNvPicPr>
          <p:nvPr/>
        </p:nvPicPr>
        <p:blipFill>
          <a:blip r:embed="rId6"/>
          <a:stretch>
            <a:fillRect/>
          </a:stretch>
        </p:blipFill>
        <p:spPr>
          <a:xfrm>
            <a:off x="1015999" y="4438893"/>
            <a:ext cx="3751747" cy="3472450"/>
          </a:xfrm>
          <a:prstGeom prst="rect">
            <a:avLst/>
          </a:prstGeom>
        </p:spPr>
      </p:pic>
      <p:sp>
        <p:nvSpPr>
          <p:cNvPr id="2" name="Google Shape;80;p18">
            <a:extLst>
              <a:ext uri="{FF2B5EF4-FFF2-40B4-BE49-F238E27FC236}">
                <a16:creationId xmlns:a16="http://schemas.microsoft.com/office/drawing/2014/main" id="{029EC541-AF65-AE2A-2CEC-6A941996554A}"/>
              </a:ext>
            </a:extLst>
          </p:cNvPr>
          <p:cNvSpPr txBox="1"/>
          <p:nvPr/>
        </p:nvSpPr>
        <p:spPr>
          <a:xfrm>
            <a:off x="12130131" y="8306912"/>
            <a:ext cx="3109867" cy="573867"/>
          </a:xfrm>
          <a:prstGeom prst="rect">
            <a:avLst/>
          </a:prstGeom>
          <a:noFill/>
          <a:ln>
            <a:noFill/>
          </a:ln>
        </p:spPr>
        <p:txBody>
          <a:bodyPr spcFirstLastPara="1" wrap="square" lIns="0" tIns="0" rIns="0" bIns="0" anchor="ctr" anchorCtr="0">
            <a:noAutofit/>
          </a:bodyPr>
          <a:lstStyle/>
          <a:p>
            <a:pPr lvl="0">
              <a:lnSpc>
                <a:spcPct val="150000"/>
              </a:lnSpc>
            </a:pPr>
            <a:r>
              <a:rPr lang="en-US" sz="889" dirty="0">
                <a:solidFill>
                  <a:srgbClr val="5E5E5E"/>
                </a:solidFill>
                <a:latin typeface="Helvetica Neue"/>
                <a:ea typeface="Helvetica Neue"/>
                <a:cs typeface="Helvetica Neue"/>
                <a:sym typeface="Helvetica Neue"/>
              </a:rPr>
              <a:t>OpenAIRE-Nexus has received funding from the pean Union's Horizon 2020 Research and Innovation programme under Grant Agreements No. 101017452</a:t>
            </a:r>
            <a:endParaRPr sz="533" dirty="0">
              <a:solidFill>
                <a:srgbClr val="5E5E5E"/>
              </a:solidFill>
              <a:latin typeface="Helvetica Neue Light"/>
              <a:ea typeface="Helvetica Neue Light"/>
              <a:cs typeface="Helvetica Neue Light"/>
              <a:sym typeface="Helvetica Neue Light"/>
            </a:endParaRPr>
          </a:p>
        </p:txBody>
      </p:sp>
      <p:sp>
        <p:nvSpPr>
          <p:cNvPr id="4" name="Google Shape;74;p18">
            <a:extLst>
              <a:ext uri="{FF2B5EF4-FFF2-40B4-BE49-F238E27FC236}">
                <a16:creationId xmlns:a16="http://schemas.microsoft.com/office/drawing/2014/main" id="{6E545AD0-A92C-ABCA-5A13-F72B21B4536D}"/>
              </a:ext>
            </a:extLst>
          </p:cNvPr>
          <p:cNvSpPr txBox="1"/>
          <p:nvPr/>
        </p:nvSpPr>
        <p:spPr>
          <a:xfrm>
            <a:off x="5145205" y="2233116"/>
            <a:ext cx="10094793" cy="5539978"/>
          </a:xfrm>
          <a:prstGeom prst="rect">
            <a:avLst/>
          </a:prstGeom>
          <a:noFill/>
          <a:ln>
            <a:noFill/>
          </a:ln>
        </p:spPr>
        <p:txBody>
          <a:bodyPr spcFirstLastPara="1" wrap="square" lIns="0" tIns="0" rIns="0" bIns="0" anchor="t" anchorCtr="0">
            <a:spAutoFit/>
          </a:bodyPr>
          <a:lstStyle/>
          <a:p>
            <a:pPr algn="l">
              <a:lnSpc>
                <a:spcPct val="80000"/>
              </a:lnSpc>
              <a:buClr>
                <a:srgbClr val="F1E12B"/>
              </a:buClr>
              <a:buSzPts val="6300"/>
            </a:pPr>
            <a:r>
              <a:rPr lang="en-US" sz="7200" b="1" dirty="0">
                <a:solidFill>
                  <a:srgbClr val="8BCC00"/>
                </a:solidFill>
                <a:latin typeface="Roboto"/>
                <a:ea typeface="Roboto"/>
                <a:cs typeface="Roboto"/>
                <a:sym typeface="Roboto"/>
              </a:rPr>
              <a:t>Do you also want statistics and charts about your research products? </a:t>
            </a:r>
            <a:br>
              <a:rPr lang="en-US" sz="7200" b="1" dirty="0">
                <a:solidFill>
                  <a:srgbClr val="8BCC00"/>
                </a:solidFill>
                <a:latin typeface="Roboto"/>
                <a:ea typeface="Roboto"/>
                <a:cs typeface="Roboto"/>
                <a:sym typeface="Roboto"/>
              </a:rPr>
            </a:br>
            <a:r>
              <a:rPr lang="en-US" sz="7200" b="1" dirty="0">
                <a:solidFill>
                  <a:srgbClr val="8BCC00"/>
                </a:solidFill>
                <a:latin typeface="Roboto"/>
                <a:ea typeface="Roboto"/>
                <a:cs typeface="Roboto"/>
                <a:sym typeface="Roboto"/>
              </a:rPr>
              <a:t>Ask also for a MONITOR Dashboard</a:t>
            </a:r>
            <a:endParaRPr sz="500" b="1" dirty="0">
              <a:solidFill>
                <a:srgbClr val="8BCC00"/>
              </a:solidFill>
              <a:latin typeface="Roboto"/>
              <a:ea typeface="Roboto"/>
              <a:cs typeface="Roboto"/>
              <a:sym typeface="Roboto"/>
            </a:endParaRPr>
          </a:p>
          <a:p>
            <a:pPr algn="l">
              <a:lnSpc>
                <a:spcPct val="80000"/>
              </a:lnSpc>
              <a:buClr>
                <a:srgbClr val="FFFFFF"/>
              </a:buClr>
              <a:buSzPts val="1400"/>
            </a:pPr>
            <a:endParaRPr sz="1600" dirty="0">
              <a:solidFill>
                <a:srgbClr val="FC6C6C"/>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p:nvPr/>
        </p:nvSpPr>
        <p:spPr>
          <a:xfrm>
            <a:off x="0" y="0"/>
            <a:ext cx="16256000" cy="9144000"/>
          </a:xfrm>
          <a:prstGeom prst="rect">
            <a:avLst/>
          </a:prstGeom>
          <a:solidFill>
            <a:srgbClr val="F9F9F9"/>
          </a:solidFill>
          <a:ln>
            <a:noFill/>
          </a:ln>
        </p:spPr>
        <p:txBody>
          <a:bodyPr spcFirstLastPara="1" wrap="square" lIns="162533" tIns="81244" rIns="162533" bIns="81244" anchor="ctr" anchorCtr="0">
            <a:noAutofit/>
          </a:bodyPr>
          <a:lstStyle/>
          <a:p>
            <a:pPr>
              <a:buClr>
                <a:srgbClr val="FC6C6C"/>
              </a:buClr>
              <a:buSzPts val="1400"/>
            </a:pPr>
            <a:endParaRPr sz="2489">
              <a:solidFill>
                <a:srgbClr val="F9F9F9"/>
              </a:solidFill>
              <a:latin typeface="Arial"/>
              <a:ea typeface="Arial"/>
              <a:cs typeface="Arial"/>
              <a:sym typeface="Arial"/>
            </a:endParaRPr>
          </a:p>
        </p:txBody>
      </p:sp>
      <p:sp>
        <p:nvSpPr>
          <p:cNvPr id="219" name="Google Shape;219;p36"/>
          <p:cNvSpPr txBox="1">
            <a:spLocks noGrp="1"/>
          </p:cNvSpPr>
          <p:nvPr>
            <p:ph type="title"/>
          </p:nvPr>
        </p:nvSpPr>
        <p:spPr>
          <a:xfrm>
            <a:off x="857957" y="428979"/>
            <a:ext cx="6839877" cy="1514316"/>
          </a:xfrm>
          <a:prstGeom prst="rect">
            <a:avLst/>
          </a:prstGeom>
          <a:noFill/>
          <a:ln>
            <a:noFill/>
          </a:ln>
        </p:spPr>
        <p:txBody>
          <a:bodyPr spcFirstLastPara="1" vert="horz" wrap="square" lIns="162533" tIns="81244" rIns="162533" bIns="81244" rtlCol="0" anchor="ctr" anchorCtr="0">
            <a:normAutofit/>
          </a:bodyPr>
          <a:lstStyle/>
          <a:p>
            <a:pPr algn="l">
              <a:lnSpc>
                <a:spcPct val="90000"/>
              </a:lnSpc>
              <a:buClr>
                <a:srgbClr val="FFFFFF"/>
              </a:buClr>
              <a:buSzPts val="2700"/>
            </a:pPr>
            <a:r>
              <a:rPr lang="en-US" sz="4800">
                <a:solidFill>
                  <a:srgbClr val="434343"/>
                </a:solidFill>
                <a:latin typeface="Roboto"/>
                <a:ea typeface="Roboto"/>
                <a:cs typeface="Roboto"/>
                <a:sym typeface="Roboto"/>
              </a:rPr>
              <a:t>What will you get?</a:t>
            </a:r>
            <a:endParaRPr>
              <a:solidFill>
                <a:srgbClr val="434343"/>
              </a:solidFill>
              <a:latin typeface="Roboto"/>
              <a:ea typeface="Roboto"/>
              <a:cs typeface="Roboto"/>
              <a:sym typeface="Roboto"/>
            </a:endParaRPr>
          </a:p>
        </p:txBody>
      </p:sp>
      <p:sp>
        <p:nvSpPr>
          <p:cNvPr id="220" name="Google Shape;220;p36"/>
          <p:cNvSpPr txBox="1">
            <a:spLocks noGrp="1"/>
          </p:cNvSpPr>
          <p:nvPr>
            <p:ph type="body" idx="1"/>
          </p:nvPr>
        </p:nvSpPr>
        <p:spPr>
          <a:xfrm>
            <a:off x="857956" y="1934183"/>
            <a:ext cx="7269872" cy="6094290"/>
          </a:xfrm>
          <a:prstGeom prst="rect">
            <a:avLst/>
          </a:prstGeom>
          <a:noFill/>
          <a:ln>
            <a:noFill/>
          </a:ln>
        </p:spPr>
        <p:txBody>
          <a:bodyPr spcFirstLastPara="1" vert="horz" wrap="square" lIns="162533" tIns="81244" rIns="162533" bIns="81244" rtlCol="0" anchor="t" anchorCtr="0">
            <a:noAutofit/>
          </a:bodyPr>
          <a:lstStyle/>
          <a:p>
            <a:pPr marL="0" indent="0">
              <a:lnSpc>
                <a:spcPct val="90000"/>
              </a:lnSpc>
              <a:buSzPct val="100000"/>
            </a:pPr>
            <a:r>
              <a:rPr lang="en-US" dirty="0">
                <a:solidFill>
                  <a:srgbClr val="666666"/>
                </a:solidFill>
                <a:latin typeface="Roboto"/>
                <a:ea typeface="Roboto"/>
                <a:cs typeface="Roboto"/>
                <a:sym typeface="Roboto"/>
              </a:rPr>
              <a:t>A </a:t>
            </a:r>
            <a:r>
              <a:rPr lang="en-US" b="1" dirty="0">
                <a:solidFill>
                  <a:srgbClr val="8BCC00"/>
                </a:solidFill>
                <a:latin typeface="Roboto"/>
                <a:ea typeface="Roboto"/>
                <a:cs typeface="Roboto"/>
                <a:sym typeface="Roboto"/>
              </a:rPr>
              <a:t>customizable</a:t>
            </a:r>
            <a:r>
              <a:rPr lang="en-US" dirty="0">
                <a:solidFill>
                  <a:srgbClr val="666666"/>
                </a:solidFill>
                <a:latin typeface="Roboto"/>
                <a:ea typeface="Roboto"/>
                <a:cs typeface="Roboto"/>
                <a:sym typeface="Roboto"/>
              </a:rPr>
              <a:t> MONITOR </a:t>
            </a:r>
            <a:r>
              <a:rPr lang="en-US" b="1" dirty="0">
                <a:solidFill>
                  <a:srgbClr val="8BCC00"/>
                </a:solidFill>
                <a:latin typeface="Roboto"/>
                <a:ea typeface="Roboto"/>
                <a:cs typeface="Roboto"/>
                <a:sym typeface="Roboto"/>
              </a:rPr>
              <a:t>dashboard</a:t>
            </a:r>
            <a:r>
              <a:rPr lang="en-US" dirty="0">
                <a:solidFill>
                  <a:srgbClr val="666666"/>
                </a:solidFill>
                <a:latin typeface="Roboto"/>
                <a:ea typeface="Roboto"/>
                <a:cs typeface="Roboto"/>
                <a:sym typeface="Roboto"/>
              </a:rPr>
              <a:t>, with numerous </a:t>
            </a:r>
            <a:r>
              <a:rPr lang="en-US" dirty="0" err="1">
                <a:solidFill>
                  <a:srgbClr val="666666"/>
                </a:solidFill>
                <a:latin typeface="Roboto"/>
                <a:ea typeface="Roboto"/>
                <a:cs typeface="Roboto"/>
                <a:sym typeface="Roboto"/>
              </a:rPr>
              <a:t>visualisations</a:t>
            </a:r>
            <a:r>
              <a:rPr lang="en-US" dirty="0">
                <a:solidFill>
                  <a:srgbClr val="666666"/>
                </a:solidFill>
                <a:latin typeface="Roboto"/>
                <a:ea typeface="Roboto"/>
                <a:cs typeface="Roboto"/>
                <a:sym typeface="Roboto"/>
              </a:rPr>
              <a:t>, by field of interest, research activity, etc. on your data, using research indicators</a:t>
            </a:r>
          </a:p>
          <a:p>
            <a:pPr marL="0" indent="0">
              <a:lnSpc>
                <a:spcPct val="90000"/>
              </a:lnSpc>
            </a:pPr>
            <a:endParaRPr lang="en-US" dirty="0">
              <a:solidFill>
                <a:srgbClr val="666666"/>
              </a:solidFill>
              <a:latin typeface="Roboto"/>
              <a:ea typeface="Roboto"/>
              <a:cs typeface="Roboto"/>
            </a:endParaRPr>
          </a:p>
          <a:p>
            <a:pPr marL="0" indent="0" algn="l">
              <a:lnSpc>
                <a:spcPct val="90000"/>
              </a:lnSpc>
              <a:buSzPct val="100000"/>
            </a:pPr>
            <a:r>
              <a:rPr lang="en-US" b="1">
                <a:solidFill>
                  <a:srgbClr val="8BCC00"/>
                </a:solidFill>
                <a:latin typeface="Roboto" panose="02000000000000000000" pitchFamily="2" charset="0"/>
                <a:ea typeface="Roboto" panose="02000000000000000000" pitchFamily="2" charset="0"/>
                <a:cs typeface="Roboto" panose="02000000000000000000" pitchFamily="2" charset="0"/>
              </a:rPr>
              <a:t>Public</a:t>
            </a:r>
            <a:r>
              <a:rPr lang="en-US">
                <a:latin typeface="Roboto" panose="02000000000000000000" pitchFamily="2" charset="0"/>
                <a:ea typeface="Roboto" panose="02000000000000000000" pitchFamily="2" charset="0"/>
                <a:cs typeface="Roboto" panose="02000000000000000000" pitchFamily="2" charset="0"/>
              </a:rPr>
              <a:t> </a:t>
            </a:r>
            <a:r>
              <a:rPr lang="en-US">
                <a:solidFill>
                  <a:srgbClr val="696969"/>
                </a:solidFill>
                <a:latin typeface="Roboto" panose="02000000000000000000" pitchFamily="2" charset="0"/>
                <a:ea typeface="Roboto" panose="02000000000000000000" pitchFamily="2" charset="0"/>
                <a:cs typeface="Roboto" panose="02000000000000000000" pitchFamily="2" charset="0"/>
              </a:rPr>
              <a:t>indicators for external stakeholders – </a:t>
            </a:r>
            <a:r>
              <a:rPr lang="en-US" b="1" i="1">
                <a:solidFill>
                  <a:srgbClr val="696969"/>
                </a:solidFill>
                <a:latin typeface="Roboto" panose="02000000000000000000" pitchFamily="2" charset="0"/>
                <a:ea typeface="Roboto" panose="02000000000000000000" pitchFamily="2" charset="0"/>
                <a:cs typeface="Roboto" panose="02000000000000000000" pitchFamily="2" charset="0"/>
              </a:rPr>
              <a:t>Showcasing</a:t>
            </a:r>
          </a:p>
          <a:p>
            <a:pPr marL="0" indent="0" algn="l">
              <a:lnSpc>
                <a:spcPct val="90000"/>
              </a:lnSpc>
              <a:buSzPct val="100000"/>
            </a:pPr>
            <a:r>
              <a:rPr lang="en-US" b="1">
                <a:solidFill>
                  <a:srgbClr val="8BCC00"/>
                </a:solidFill>
                <a:latin typeface="Roboto" panose="02000000000000000000" pitchFamily="2" charset="0"/>
                <a:ea typeface="Roboto" panose="02000000000000000000" pitchFamily="2" charset="0"/>
                <a:cs typeface="Roboto" panose="02000000000000000000" pitchFamily="2" charset="0"/>
              </a:rPr>
              <a:t>Restricted</a:t>
            </a:r>
            <a:r>
              <a:rPr lang="en-US">
                <a:solidFill>
                  <a:srgbClr val="696969"/>
                </a:solidFill>
                <a:latin typeface="Roboto" panose="02000000000000000000" pitchFamily="2" charset="0"/>
                <a:ea typeface="Roboto" panose="02000000000000000000" pitchFamily="2" charset="0"/>
                <a:cs typeface="Roboto" panose="02000000000000000000" pitchFamily="2" charset="0"/>
              </a:rPr>
              <a:t> indicators for </a:t>
            </a:r>
            <a:r>
              <a:rPr lang="en-US" b="1">
                <a:solidFill>
                  <a:srgbClr val="696969"/>
                </a:solidFill>
                <a:latin typeface="Roboto" panose="02000000000000000000" pitchFamily="2" charset="0"/>
                <a:ea typeface="Roboto" panose="02000000000000000000" pitchFamily="2" charset="0"/>
                <a:cs typeface="Roboto" panose="02000000000000000000" pitchFamily="2" charset="0"/>
              </a:rPr>
              <a:t>team-members</a:t>
            </a:r>
            <a:r>
              <a:rPr lang="en-US">
                <a:solidFill>
                  <a:srgbClr val="696969"/>
                </a:solidFill>
                <a:latin typeface="Roboto" panose="02000000000000000000" pitchFamily="2" charset="0"/>
                <a:ea typeface="Roboto" panose="02000000000000000000" pitchFamily="2" charset="0"/>
                <a:cs typeface="Roboto" panose="02000000000000000000" pitchFamily="2" charset="0"/>
              </a:rPr>
              <a:t> – </a:t>
            </a:r>
            <a:r>
              <a:rPr lang="en-US" b="1" i="1">
                <a:solidFill>
                  <a:srgbClr val="696969"/>
                </a:solidFill>
                <a:latin typeface="Roboto" panose="02000000000000000000" pitchFamily="2" charset="0"/>
                <a:ea typeface="Roboto" panose="02000000000000000000" pitchFamily="2" charset="0"/>
                <a:cs typeface="Roboto" panose="02000000000000000000" pitchFamily="2" charset="0"/>
              </a:rPr>
              <a:t>Internal Monitoring</a:t>
            </a:r>
          </a:p>
          <a:p>
            <a:pPr marL="0" indent="0" algn="l">
              <a:lnSpc>
                <a:spcPct val="90000"/>
              </a:lnSpc>
              <a:buSzPct val="100000"/>
            </a:pPr>
            <a:r>
              <a:rPr lang="en-US" b="1">
                <a:solidFill>
                  <a:srgbClr val="8BCC00"/>
                </a:solidFill>
                <a:latin typeface="Roboto" panose="02000000000000000000" pitchFamily="2" charset="0"/>
                <a:ea typeface="Roboto" panose="02000000000000000000" pitchFamily="2" charset="0"/>
                <a:cs typeface="Roboto" panose="02000000000000000000" pitchFamily="2" charset="0"/>
              </a:rPr>
              <a:t>Private</a:t>
            </a:r>
            <a:r>
              <a:rPr lang="en-US">
                <a:solidFill>
                  <a:srgbClr val="696969"/>
                </a:solidFill>
                <a:latin typeface="Roboto" panose="02000000000000000000" pitchFamily="2" charset="0"/>
                <a:ea typeface="Roboto" panose="02000000000000000000" pitchFamily="2" charset="0"/>
                <a:cs typeface="Roboto" panose="02000000000000000000" pitchFamily="2" charset="0"/>
              </a:rPr>
              <a:t> indicators for “work in progress” - </a:t>
            </a:r>
            <a:r>
              <a:rPr lang="en-US" b="1" i="1">
                <a:solidFill>
                  <a:srgbClr val="696969"/>
                </a:solidFill>
                <a:latin typeface="Roboto" panose="02000000000000000000" pitchFamily="2" charset="0"/>
                <a:ea typeface="Roboto" panose="02000000000000000000" pitchFamily="2" charset="0"/>
                <a:cs typeface="Roboto" panose="02000000000000000000" pitchFamily="2" charset="0"/>
              </a:rPr>
              <a:t>Reviewing</a:t>
            </a:r>
          </a:p>
        </p:txBody>
      </p:sp>
      <p:pic>
        <p:nvPicPr>
          <p:cNvPr id="8" name="Picture 7" descr="Graphical user interface, application&#10;&#10;Description automatically generated">
            <a:extLst>
              <a:ext uri="{FF2B5EF4-FFF2-40B4-BE49-F238E27FC236}">
                <a16:creationId xmlns:a16="http://schemas.microsoft.com/office/drawing/2014/main" id="{3A07CA59-C0DA-4902-919C-90A6BDF9911C}"/>
              </a:ext>
            </a:extLst>
          </p:cNvPr>
          <p:cNvPicPr>
            <a:picLocks noChangeAspect="1"/>
          </p:cNvPicPr>
          <p:nvPr/>
        </p:nvPicPr>
        <p:blipFill rotWithShape="1">
          <a:blip r:embed="rId3"/>
          <a:srcRect r="13622" b="12199"/>
          <a:stretch/>
        </p:blipFill>
        <p:spPr>
          <a:xfrm>
            <a:off x="8285584" y="8294"/>
            <a:ext cx="7472718" cy="91210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p:nvPr/>
        </p:nvSpPr>
        <p:spPr>
          <a:xfrm>
            <a:off x="8612265" y="3723508"/>
            <a:ext cx="6627733" cy="1685270"/>
          </a:xfrm>
          <a:prstGeom prst="rect">
            <a:avLst/>
          </a:prstGeom>
          <a:noFill/>
          <a:ln>
            <a:noFill/>
          </a:ln>
        </p:spPr>
        <p:txBody>
          <a:bodyPr spcFirstLastPara="1" wrap="square" lIns="0" tIns="0" rIns="0" bIns="0" anchor="t" anchorCtr="0">
            <a:spAutoFit/>
          </a:bodyPr>
          <a:lstStyle/>
          <a:p>
            <a:pPr algn="l">
              <a:lnSpc>
                <a:spcPct val="80000"/>
              </a:lnSpc>
              <a:buClr>
                <a:srgbClr val="F1E12B"/>
              </a:buClr>
              <a:buSzPts val="6300"/>
            </a:pPr>
            <a:r>
              <a:rPr lang="en-US" sz="11200" b="1" dirty="0">
                <a:solidFill>
                  <a:srgbClr val="FBAF17"/>
                </a:solidFill>
                <a:latin typeface="Roboto"/>
                <a:ea typeface="Roboto"/>
                <a:cs typeface="Roboto"/>
                <a:sym typeface="Roboto"/>
              </a:rPr>
              <a:t>CONNECT</a:t>
            </a:r>
            <a:endParaRPr sz="889" b="1" dirty="0">
              <a:solidFill>
                <a:srgbClr val="FBAF17"/>
              </a:solidFill>
              <a:latin typeface="Roboto"/>
              <a:ea typeface="Roboto"/>
              <a:cs typeface="Roboto"/>
              <a:sym typeface="Roboto"/>
            </a:endParaRPr>
          </a:p>
          <a:p>
            <a:pPr algn="l">
              <a:lnSpc>
                <a:spcPct val="80000"/>
              </a:lnSpc>
              <a:buClr>
                <a:srgbClr val="FFFFFF"/>
              </a:buClr>
              <a:buSzPts val="1400"/>
            </a:pPr>
            <a:endParaRPr sz="2489">
              <a:solidFill>
                <a:srgbClr val="FC6C6C"/>
              </a:solidFill>
              <a:latin typeface="Arial"/>
              <a:ea typeface="Arial"/>
              <a:cs typeface="Arial"/>
              <a:sym typeface="Arial"/>
            </a:endParaRPr>
          </a:p>
        </p:txBody>
      </p:sp>
      <p:sp>
        <p:nvSpPr>
          <p:cNvPr id="76" name="Google Shape;76;p18"/>
          <p:cNvSpPr/>
          <p:nvPr/>
        </p:nvSpPr>
        <p:spPr>
          <a:xfrm>
            <a:off x="1016000" y="7971378"/>
            <a:ext cx="14224000"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F9900"/>
              </a:solidFill>
              <a:latin typeface="Arial"/>
              <a:ea typeface="Arial"/>
              <a:cs typeface="Arial"/>
              <a:sym typeface="Arial"/>
            </a:endParaRPr>
          </a:p>
        </p:txBody>
      </p:sp>
      <p:pic>
        <p:nvPicPr>
          <p:cNvPr id="78" name="Google Shape;78;p18"/>
          <p:cNvPicPr preferRelativeResize="0"/>
          <p:nvPr/>
        </p:nvPicPr>
        <p:blipFill rotWithShape="1">
          <a:blip r:embed="rId3">
            <a:alphaModFix/>
          </a:blip>
          <a:srcRect/>
          <a:stretch/>
        </p:blipFill>
        <p:spPr>
          <a:xfrm>
            <a:off x="13243421" y="699779"/>
            <a:ext cx="1996578" cy="800222"/>
          </a:xfrm>
          <a:prstGeom prst="rect">
            <a:avLst/>
          </a:prstGeom>
          <a:noFill/>
          <a:ln>
            <a:noFill/>
          </a:ln>
        </p:spPr>
      </p:pic>
      <p:sp>
        <p:nvSpPr>
          <p:cNvPr id="79" name="Google Shape;79;p18"/>
          <p:cNvSpPr txBox="1"/>
          <p:nvPr/>
        </p:nvSpPr>
        <p:spPr>
          <a:xfrm>
            <a:off x="1016000" y="8517334"/>
            <a:ext cx="3226148" cy="218906"/>
          </a:xfrm>
          <a:prstGeom prst="rect">
            <a:avLst/>
          </a:prstGeom>
          <a:noFill/>
          <a:ln>
            <a:noFill/>
          </a:ln>
        </p:spPr>
        <p:txBody>
          <a:bodyPr spcFirstLastPara="1" wrap="square" lIns="0" tIns="0" rIns="0" bIns="0" anchor="t" anchorCtr="0">
            <a:spAutoFit/>
          </a:bodyPr>
          <a:lstStyle/>
          <a:p>
            <a:pPr algn="l">
              <a:lnSpc>
                <a:spcPct val="80000"/>
              </a:lnSpc>
              <a:buClr>
                <a:srgbClr val="FFFFFF"/>
              </a:buClr>
              <a:buSzPts val="700"/>
            </a:pPr>
            <a:r>
              <a:rPr lang="en-US" sz="1778" b="1">
                <a:solidFill>
                  <a:srgbClr val="FBAF17"/>
                </a:solidFill>
              </a:rPr>
              <a:t>https://connect.openaire.eu/</a:t>
            </a:r>
            <a:endParaRPr sz="1778" b="1">
              <a:solidFill>
                <a:srgbClr val="FBAF17"/>
              </a:solidFill>
              <a:latin typeface="Arial"/>
              <a:ea typeface="Arial"/>
              <a:cs typeface="Arial"/>
              <a:sym typeface="Arial"/>
            </a:endParaRPr>
          </a:p>
        </p:txBody>
      </p:sp>
      <p:pic>
        <p:nvPicPr>
          <p:cNvPr id="82" name="Google Shape;82;p18"/>
          <p:cNvPicPr preferRelativeResize="0"/>
          <p:nvPr/>
        </p:nvPicPr>
        <p:blipFill>
          <a:blip r:embed="rId4">
            <a:alphaModFix/>
          </a:blip>
          <a:stretch>
            <a:fillRect/>
          </a:stretch>
        </p:blipFill>
        <p:spPr>
          <a:xfrm>
            <a:off x="11450133" y="8418665"/>
            <a:ext cx="525344" cy="350400"/>
          </a:xfrm>
          <a:prstGeom prst="rect">
            <a:avLst/>
          </a:prstGeom>
          <a:noFill/>
          <a:ln>
            <a:noFill/>
          </a:ln>
        </p:spPr>
      </p:pic>
      <p:pic>
        <p:nvPicPr>
          <p:cNvPr id="3" name="Picture 2" descr="Diagram&#10;&#10;Description automatically generated">
            <a:extLst>
              <a:ext uri="{FF2B5EF4-FFF2-40B4-BE49-F238E27FC236}">
                <a16:creationId xmlns:a16="http://schemas.microsoft.com/office/drawing/2014/main" id="{91C275B1-7E8E-D12F-1ADF-938EB2560F91}"/>
              </a:ext>
            </a:extLst>
          </p:cNvPr>
          <p:cNvPicPr>
            <a:picLocks noChangeAspect="1"/>
          </p:cNvPicPr>
          <p:nvPr/>
        </p:nvPicPr>
        <p:blipFill>
          <a:blip r:embed="rId5"/>
          <a:stretch>
            <a:fillRect/>
          </a:stretch>
        </p:blipFill>
        <p:spPr>
          <a:xfrm>
            <a:off x="1016000" y="1500000"/>
            <a:ext cx="6638176" cy="6144000"/>
          </a:xfrm>
          <a:prstGeom prst="rect">
            <a:avLst/>
          </a:prstGeom>
        </p:spPr>
      </p:pic>
      <p:sp>
        <p:nvSpPr>
          <p:cNvPr id="4" name="Google Shape;80;p18">
            <a:extLst>
              <a:ext uri="{FF2B5EF4-FFF2-40B4-BE49-F238E27FC236}">
                <a16:creationId xmlns:a16="http://schemas.microsoft.com/office/drawing/2014/main" id="{C29465F8-2578-E4E7-5F78-E62F1943CDDC}"/>
              </a:ext>
            </a:extLst>
          </p:cNvPr>
          <p:cNvSpPr txBox="1"/>
          <p:nvPr/>
        </p:nvSpPr>
        <p:spPr>
          <a:xfrm>
            <a:off x="12130131" y="8306912"/>
            <a:ext cx="3109867" cy="573867"/>
          </a:xfrm>
          <a:prstGeom prst="rect">
            <a:avLst/>
          </a:prstGeom>
          <a:noFill/>
          <a:ln>
            <a:noFill/>
          </a:ln>
        </p:spPr>
        <p:txBody>
          <a:bodyPr spcFirstLastPara="1" wrap="square" lIns="0" tIns="0" rIns="0" bIns="0" anchor="ctr" anchorCtr="0">
            <a:noAutofit/>
          </a:bodyPr>
          <a:lstStyle/>
          <a:p>
            <a:pPr lvl="0">
              <a:lnSpc>
                <a:spcPct val="150000"/>
              </a:lnSpc>
            </a:pPr>
            <a:r>
              <a:rPr lang="en-US" sz="889" dirty="0">
                <a:solidFill>
                  <a:srgbClr val="5E5E5E"/>
                </a:solidFill>
                <a:latin typeface="Helvetica Neue"/>
                <a:ea typeface="Helvetica Neue"/>
                <a:cs typeface="Helvetica Neue"/>
                <a:sym typeface="Helvetica Neue"/>
              </a:rPr>
              <a:t>OpenAIRE-Nexus has received funding from the pean Union's Horizon 2020 Research and Innovation programme under Grant Agreements No. 101017452</a:t>
            </a:r>
            <a:endParaRPr sz="533" dirty="0">
              <a:solidFill>
                <a:srgbClr val="5E5E5E"/>
              </a:solidFill>
              <a:latin typeface="Helvetica Neue Light"/>
              <a:ea typeface="Helvetica Neue Light"/>
              <a:cs typeface="Helvetica Neue Light"/>
              <a:sym typeface="Helvetica Neue Light"/>
            </a:endParaRPr>
          </a:p>
        </p:txBody>
      </p:sp>
      <p:pic>
        <p:nvPicPr>
          <p:cNvPr id="5" name="Google Shape;77;p18">
            <a:extLst>
              <a:ext uri="{FF2B5EF4-FFF2-40B4-BE49-F238E27FC236}">
                <a16:creationId xmlns:a16="http://schemas.microsoft.com/office/drawing/2014/main" id="{4E3A56D1-85FB-A28D-7001-469CD9E2495B}"/>
              </a:ext>
            </a:extLst>
          </p:cNvPr>
          <p:cNvPicPr preferRelativeResize="0"/>
          <p:nvPr/>
        </p:nvPicPr>
        <p:blipFill rotWithShape="1">
          <a:blip r:embed="rId6">
            <a:alphaModFix/>
          </a:blip>
          <a:srcRect/>
          <a:stretch/>
        </p:blipFill>
        <p:spPr>
          <a:xfrm>
            <a:off x="5654077" y="8141280"/>
            <a:ext cx="2000930" cy="75210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903A42F-2A2B-9491-58B1-CD1B13A017C2}"/>
              </a:ext>
            </a:extLst>
          </p:cNvPr>
          <p:cNvSpPr>
            <a:spLocks noGrp="1"/>
          </p:cNvSpPr>
          <p:nvPr>
            <p:ph type="body" sz="quarter" idx="10"/>
          </p:nvPr>
        </p:nvSpPr>
        <p:spPr/>
        <p:txBody>
          <a:bodyPr/>
          <a:lstStyle/>
          <a:p>
            <a:r>
              <a:rPr lang="en-IT" dirty="0"/>
              <a:t>Highlights / Novelties</a:t>
            </a:r>
          </a:p>
        </p:txBody>
      </p:sp>
      <p:sp>
        <p:nvSpPr>
          <p:cNvPr id="7" name="Footer Placeholder 6">
            <a:extLst>
              <a:ext uri="{FF2B5EF4-FFF2-40B4-BE49-F238E27FC236}">
                <a16:creationId xmlns:a16="http://schemas.microsoft.com/office/drawing/2014/main" id="{368819E4-81D8-1E6B-6DE6-37B7E4B5A7B3}"/>
              </a:ext>
            </a:extLst>
          </p:cNvPr>
          <p:cNvSpPr>
            <a:spLocks noGrp="1"/>
          </p:cNvSpPr>
          <p:nvPr>
            <p:ph type="ftr" sz="quarter" idx="18"/>
          </p:nvPr>
        </p:nvSpPr>
        <p:spPr/>
        <p:txBody>
          <a:bodyPr/>
          <a:lstStyle/>
          <a:p>
            <a:r>
              <a:rPr lang="en-US"/>
              <a:t>OpenAIRE-CONNECT Community Call #4 - 17 Apr 2023</a:t>
            </a:r>
            <a:endParaRPr lang="en-US" dirty="0"/>
          </a:p>
        </p:txBody>
      </p:sp>
    </p:spTree>
    <p:extLst>
      <p:ext uri="{BB962C8B-B14F-4D97-AF65-F5344CB8AC3E}">
        <p14:creationId xmlns:p14="http://schemas.microsoft.com/office/powerpoint/2010/main" val="158106516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21F04F4-BCF1-82F6-59AA-6CA7C3CCC65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7122" r="7122"/>
          <a:stretch>
            <a:fillRect/>
          </a:stretch>
        </p:blipFill>
        <p:spPr>
          <a:xfrm>
            <a:off x="3695082" y="2002155"/>
            <a:ext cx="2552243" cy="2556000"/>
          </a:xfrm>
        </p:spPr>
      </p:pic>
      <p:sp>
        <p:nvSpPr>
          <p:cNvPr id="7" name="Text Placeholder 6">
            <a:extLst>
              <a:ext uri="{FF2B5EF4-FFF2-40B4-BE49-F238E27FC236}">
                <a16:creationId xmlns:a16="http://schemas.microsoft.com/office/drawing/2014/main" id="{1C751BB0-64AE-A175-DE61-B652C63568A9}"/>
              </a:ext>
            </a:extLst>
          </p:cNvPr>
          <p:cNvSpPr>
            <a:spLocks noGrp="1"/>
          </p:cNvSpPr>
          <p:nvPr>
            <p:ph type="body" sz="quarter" idx="24"/>
          </p:nvPr>
        </p:nvSpPr>
        <p:spPr>
          <a:xfrm>
            <a:off x="2776235" y="4710051"/>
            <a:ext cx="4392000" cy="3107664"/>
          </a:xfrm>
        </p:spPr>
        <p:txBody>
          <a:bodyPr>
            <a:normAutofit/>
          </a:bodyPr>
          <a:lstStyle/>
          <a:p>
            <a:r>
              <a:rPr lang="en-IT" dirty="0"/>
              <a:t>SELECTION CRIERIA BASED ON FOS AND SDGS</a:t>
            </a:r>
          </a:p>
        </p:txBody>
      </p:sp>
      <p:sp>
        <p:nvSpPr>
          <p:cNvPr id="11" name="Text Placeholder 10">
            <a:extLst>
              <a:ext uri="{FF2B5EF4-FFF2-40B4-BE49-F238E27FC236}">
                <a16:creationId xmlns:a16="http://schemas.microsoft.com/office/drawing/2014/main" id="{C1DA3FDC-6ECF-360A-0C7A-E6827804DE30}"/>
              </a:ext>
            </a:extLst>
          </p:cNvPr>
          <p:cNvSpPr>
            <a:spLocks noGrp="1"/>
          </p:cNvSpPr>
          <p:nvPr>
            <p:ph type="body" sz="quarter" idx="28"/>
          </p:nvPr>
        </p:nvSpPr>
        <p:spPr>
          <a:xfrm>
            <a:off x="8756020" y="4643903"/>
            <a:ext cx="4392000" cy="1533865"/>
          </a:xfrm>
        </p:spPr>
        <p:txBody>
          <a:bodyPr>
            <a:normAutofit/>
          </a:bodyPr>
          <a:lstStyle/>
          <a:p>
            <a:r>
              <a:rPr lang="en-IT" dirty="0"/>
              <a:t>ADVANCED CRITERIA</a:t>
            </a:r>
          </a:p>
        </p:txBody>
      </p:sp>
      <p:sp>
        <p:nvSpPr>
          <p:cNvPr id="12" name="Text Placeholder 11">
            <a:extLst>
              <a:ext uri="{FF2B5EF4-FFF2-40B4-BE49-F238E27FC236}">
                <a16:creationId xmlns:a16="http://schemas.microsoft.com/office/drawing/2014/main" id="{52104BC7-54D2-C961-BDC3-D386E73AA5B6}"/>
              </a:ext>
            </a:extLst>
          </p:cNvPr>
          <p:cNvSpPr>
            <a:spLocks noGrp="1"/>
          </p:cNvSpPr>
          <p:nvPr>
            <p:ph type="body" sz="quarter" idx="29"/>
          </p:nvPr>
        </p:nvSpPr>
        <p:spPr>
          <a:xfrm>
            <a:off x="8756020" y="5677469"/>
            <a:ext cx="4392000" cy="2074097"/>
          </a:xfrm>
        </p:spPr>
        <p:txBody>
          <a:bodyPr>
            <a:normAutofit fontScale="92500" lnSpcReduction="10000"/>
          </a:bodyPr>
          <a:lstStyle/>
          <a:p>
            <a:r>
              <a:rPr lang="en-IT" dirty="0"/>
              <a:t>Identify relevant research products based on subjects, titles, abstracts, authors and contributors. Also in combination!</a:t>
            </a:r>
          </a:p>
          <a:p>
            <a:r>
              <a:rPr lang="en-IT" dirty="0"/>
              <a:t>e.g. subject=“United States” and subject=“Mexico” </a:t>
            </a:r>
          </a:p>
        </p:txBody>
      </p:sp>
      <p:pic>
        <p:nvPicPr>
          <p:cNvPr id="25" name="Picture Placeholder 24">
            <a:extLst>
              <a:ext uri="{FF2B5EF4-FFF2-40B4-BE49-F238E27FC236}">
                <a16:creationId xmlns:a16="http://schemas.microsoft.com/office/drawing/2014/main" id="{D4A86BF8-1B0B-393C-4C39-23B409AFC453}"/>
              </a:ext>
            </a:extLst>
          </p:cNvPr>
          <p:cNvPicPr>
            <a:picLocks noGrp="1" noChangeAspect="1"/>
          </p:cNvPicPr>
          <p:nvPr>
            <p:ph type="pic" sz="quarter" idx="33"/>
          </p:nvPr>
        </p:nvPicPr>
        <p:blipFill rotWithShape="1">
          <a:blip r:embed="rId3">
            <a:extLst>
              <a:ext uri="{28A0092B-C50C-407E-A947-70E740481C1C}">
                <a14:useLocalDpi xmlns:a14="http://schemas.microsoft.com/office/drawing/2010/main" val="0"/>
              </a:ext>
            </a:extLst>
          </a:blip>
          <a:srcRect l="-840" r="51089"/>
          <a:stretch/>
        </p:blipFill>
        <p:spPr>
          <a:xfrm>
            <a:off x="9675899" y="1936007"/>
            <a:ext cx="2552243" cy="2556000"/>
          </a:xfrm>
        </p:spPr>
      </p:pic>
      <p:sp>
        <p:nvSpPr>
          <p:cNvPr id="5" name="Text Placeholder 4">
            <a:extLst>
              <a:ext uri="{FF2B5EF4-FFF2-40B4-BE49-F238E27FC236}">
                <a16:creationId xmlns:a16="http://schemas.microsoft.com/office/drawing/2014/main" id="{EDFC640D-E38A-6BBD-CADE-D5CB74C617FE}"/>
              </a:ext>
            </a:extLst>
          </p:cNvPr>
          <p:cNvSpPr>
            <a:spLocks noGrp="1"/>
          </p:cNvSpPr>
          <p:nvPr>
            <p:ph type="body" sz="quarter" idx="10"/>
          </p:nvPr>
        </p:nvSpPr>
        <p:spPr/>
        <p:txBody>
          <a:bodyPr>
            <a:normAutofit fontScale="92500" lnSpcReduction="20000"/>
          </a:bodyPr>
          <a:lstStyle/>
          <a:p>
            <a:r>
              <a:rPr lang="en-IT" dirty="0"/>
              <a:t>Soon in your gateway </a:t>
            </a:r>
            <a:br>
              <a:rPr lang="en-IT" dirty="0"/>
            </a:br>
            <a:r>
              <a:rPr lang="en-IT" dirty="0"/>
              <a:t>(expecially useful for thematic communities)</a:t>
            </a:r>
          </a:p>
        </p:txBody>
      </p:sp>
      <p:sp>
        <p:nvSpPr>
          <p:cNvPr id="16" name="Text Placeholder 11">
            <a:extLst>
              <a:ext uri="{FF2B5EF4-FFF2-40B4-BE49-F238E27FC236}">
                <a16:creationId xmlns:a16="http://schemas.microsoft.com/office/drawing/2014/main" id="{D9E096A7-CB94-6631-9D4C-0C799E64696A}"/>
              </a:ext>
            </a:extLst>
          </p:cNvPr>
          <p:cNvSpPr txBox="1">
            <a:spLocks/>
          </p:cNvSpPr>
          <p:nvPr/>
        </p:nvSpPr>
        <p:spPr>
          <a:xfrm>
            <a:off x="2854916" y="6924313"/>
            <a:ext cx="4392000" cy="902801"/>
          </a:xfrm>
          <a:prstGeom prst="rect">
            <a:avLst/>
          </a:prstGeom>
        </p:spPr>
        <p:txBody>
          <a:bodyPr vert="horz" lIns="0" tIns="72000" rIns="0" bIns="0" numCol="1" spcCol="450000" rtlCol="0" anchor="t" anchorCtr="0">
            <a:normAutofit/>
          </a:bodyPr>
          <a:lstStyle>
            <a:lvl1pPr marL="0" marR="0" indent="0" algn="ctr" defTabSz="547673" rtl="0" eaLnBrk="1" latinLnBrk="0" hangingPunct="1">
              <a:lnSpc>
                <a:spcPct val="100000"/>
              </a:lnSpc>
              <a:spcBef>
                <a:spcPts val="1200"/>
              </a:spcBef>
              <a:spcAft>
                <a:spcPts val="0"/>
              </a:spcAft>
              <a:buClrTx/>
              <a:buSzPct val="75000"/>
              <a:buFontTx/>
              <a:buNone/>
              <a:tabLst/>
              <a:defRPr sz="2400" b="0" i="0" u="none" strike="noStrike" cap="none" spc="-51" baseline="0">
                <a:ln>
                  <a:noFill/>
                </a:ln>
                <a:solidFill>
                  <a:schemeClr val="bg2">
                    <a:lumMod val="25000"/>
                  </a:schemeClr>
                </a:solidFill>
                <a:uFillTx/>
                <a:latin typeface="Helvetica" charset="0"/>
                <a:ea typeface="Helvetica" charset="0"/>
                <a:cs typeface="Helvetica" charset="0"/>
                <a:sym typeface="Helvetica Light"/>
              </a:defRPr>
            </a:lvl1pPr>
            <a:lvl2pPr marL="444489" marR="0" indent="0" algn="l" defTabSz="547673" rtl="0" eaLnBrk="1" latinLnBrk="0" hangingPunct="1">
              <a:lnSpc>
                <a:spcPct val="100000"/>
              </a:lnSpc>
              <a:spcBef>
                <a:spcPts val="12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2pPr>
            <a:lvl3pPr marL="888978" marR="0" indent="0" algn="l" defTabSz="547673" rtl="0" eaLnBrk="1" latinLnBrk="0" hangingPunct="1">
              <a:lnSpc>
                <a:spcPct val="100000"/>
              </a:lnSpc>
              <a:spcBef>
                <a:spcPts val="12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3pPr>
            <a:lvl4pPr marL="1333467" marR="0" indent="0" algn="l" defTabSz="547673" rtl="0" eaLnBrk="1" latinLnBrk="0" hangingPunct="1">
              <a:lnSpc>
                <a:spcPct val="100000"/>
              </a:lnSpc>
              <a:spcBef>
                <a:spcPts val="12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4pPr>
            <a:lvl5pPr marL="1777956" marR="0" indent="0" algn="l" defTabSz="547673" rtl="0" eaLnBrk="1" latinLnBrk="0" hangingPunct="1">
              <a:lnSpc>
                <a:spcPct val="100000"/>
              </a:lnSpc>
              <a:spcBef>
                <a:spcPts val="1200"/>
              </a:spcBef>
              <a:spcAft>
                <a:spcPts val="0"/>
              </a:spcAft>
              <a:buClrTx/>
              <a:buSzPct val="75000"/>
              <a:buFontTx/>
              <a:buNone/>
              <a:tabLst/>
              <a:defRPr sz="2400" b="0" i="0" u="none" strike="noStrike" cap="none" spc="0" baseline="0">
                <a:ln>
                  <a:noFill/>
                </a:ln>
                <a:solidFill>
                  <a:srgbClr val="000000"/>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r>
              <a:rPr lang="en-IT" dirty="0"/>
              <a:t>Select terms from the controlled vocabularies</a:t>
            </a:r>
          </a:p>
        </p:txBody>
      </p:sp>
      <p:sp>
        <p:nvSpPr>
          <p:cNvPr id="13" name="Right Triangle 12">
            <a:extLst>
              <a:ext uri="{FF2B5EF4-FFF2-40B4-BE49-F238E27FC236}">
                <a16:creationId xmlns:a16="http://schemas.microsoft.com/office/drawing/2014/main" id="{DCE16DD8-A0B1-4A82-2716-157E28E3FBAA}"/>
              </a:ext>
            </a:extLst>
          </p:cNvPr>
          <p:cNvSpPr/>
          <p:nvPr/>
        </p:nvSpPr>
        <p:spPr>
          <a:xfrm flipH="1">
            <a:off x="14316500" y="7399043"/>
            <a:ext cx="1912203" cy="1749929"/>
          </a:xfrm>
          <a:prstGeom prst="rtTriangle">
            <a:avLst/>
          </a:prstGeom>
          <a:solidFill>
            <a:srgbClr val="FFA500"/>
          </a:solidFill>
          <a:ln w="3175" cap="flat">
            <a:solidFill>
              <a:srgbClr val="FFA5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en-IT" sz="1600" b="0" i="0" u="none" strike="noStrike" cap="none" spc="0" normalizeH="0" baseline="0" dirty="0">
                <a:ln>
                  <a:noFill/>
                </a:ln>
                <a:solidFill>
                  <a:srgbClr val="FFFFFF"/>
                </a:solidFill>
                <a:effectLst/>
                <a:uFillTx/>
                <a:latin typeface="+mn-lt"/>
                <a:ea typeface="+mn-ea"/>
                <a:cs typeface="+mn-cs"/>
                <a:sym typeface="Helvetica Light"/>
              </a:rPr>
              <a:t>Available on BETA</a:t>
            </a:r>
          </a:p>
        </p:txBody>
      </p:sp>
      <p:sp>
        <p:nvSpPr>
          <p:cNvPr id="14" name="Footer Placeholder 13">
            <a:extLst>
              <a:ext uri="{FF2B5EF4-FFF2-40B4-BE49-F238E27FC236}">
                <a16:creationId xmlns:a16="http://schemas.microsoft.com/office/drawing/2014/main" id="{44C29811-65C5-9875-EAB0-ADE95E35FE94}"/>
              </a:ext>
            </a:extLst>
          </p:cNvPr>
          <p:cNvSpPr>
            <a:spLocks noGrp="1"/>
          </p:cNvSpPr>
          <p:nvPr>
            <p:ph type="ftr" sz="quarter" idx="18"/>
          </p:nvPr>
        </p:nvSpPr>
        <p:spPr/>
        <p:txBody>
          <a:bodyPr/>
          <a:lstStyle/>
          <a:p>
            <a:r>
              <a:rPr lang="en-US"/>
              <a:t>OpenAIRE-CONNECT Community Call #4 - 17 Apr 2023</a:t>
            </a:r>
            <a:endParaRPr lang="en-US" dirty="0"/>
          </a:p>
        </p:txBody>
      </p:sp>
    </p:spTree>
    <p:extLst>
      <p:ext uri="{BB962C8B-B14F-4D97-AF65-F5344CB8AC3E}">
        <p14:creationId xmlns:p14="http://schemas.microsoft.com/office/powerpoint/2010/main" val="53571177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688015-A69A-BB41-8C59-5849E8CB7DC2}"/>
              </a:ext>
            </a:extLst>
          </p:cNvPr>
          <p:cNvSpPr>
            <a:spLocks noGrp="1"/>
          </p:cNvSpPr>
          <p:nvPr>
            <p:ph type="body" sz="quarter" idx="10"/>
          </p:nvPr>
        </p:nvSpPr>
        <p:spPr>
          <a:xfrm>
            <a:off x="1355216" y="895784"/>
            <a:ext cx="13545568" cy="5576340"/>
          </a:xfrm>
        </p:spPr>
        <p:txBody>
          <a:bodyPr>
            <a:normAutofit/>
          </a:bodyPr>
          <a:lstStyle/>
          <a:p>
            <a:r>
              <a:rPr lang="en-IT" dirty="0"/>
              <a:t>Use case: </a:t>
            </a:r>
            <a:br>
              <a:rPr lang="en-IT" dirty="0"/>
            </a:br>
            <a:r>
              <a:rPr lang="en-IT" dirty="0"/>
              <a:t>the EUT+ alliance</a:t>
            </a:r>
          </a:p>
          <a:p>
            <a:r>
              <a:rPr lang="en-GB" sz="5400" dirty="0"/>
              <a:t>https://</a:t>
            </a:r>
            <a:r>
              <a:rPr lang="en-GB" sz="5400" dirty="0" err="1"/>
              <a:t>eut.openaire.eu</a:t>
            </a:r>
            <a:r>
              <a:rPr lang="en-GB" sz="5400" dirty="0"/>
              <a:t>/</a:t>
            </a:r>
            <a:endParaRPr lang="en-IT" sz="5400" dirty="0"/>
          </a:p>
        </p:txBody>
      </p:sp>
      <p:sp>
        <p:nvSpPr>
          <p:cNvPr id="4" name="Footer Placeholder 3">
            <a:extLst>
              <a:ext uri="{FF2B5EF4-FFF2-40B4-BE49-F238E27FC236}">
                <a16:creationId xmlns:a16="http://schemas.microsoft.com/office/drawing/2014/main" id="{03E069FF-48FD-B84F-99A6-FC650C4E320E}"/>
              </a:ext>
            </a:extLst>
          </p:cNvPr>
          <p:cNvSpPr>
            <a:spLocks noGrp="1"/>
          </p:cNvSpPr>
          <p:nvPr>
            <p:ph type="ftr" sz="quarter" idx="18"/>
          </p:nvPr>
        </p:nvSpPr>
        <p:spPr/>
        <p:txBody>
          <a:bodyPr/>
          <a:lstStyle/>
          <a:p>
            <a:r>
              <a:rPr lang="en-US"/>
              <a:t>OpenAIRE-CONNECT Community Call #4 - 17 Apr 2023</a:t>
            </a:r>
            <a:endParaRPr lang="en-US" dirty="0"/>
          </a:p>
        </p:txBody>
      </p:sp>
      <p:sp>
        <p:nvSpPr>
          <p:cNvPr id="8" name="Sous-titre 6">
            <a:extLst>
              <a:ext uri="{FF2B5EF4-FFF2-40B4-BE49-F238E27FC236}">
                <a16:creationId xmlns:a16="http://schemas.microsoft.com/office/drawing/2014/main" id="{327F986C-13AE-6D46-A071-BDF67A0815A1}"/>
              </a:ext>
            </a:extLst>
          </p:cNvPr>
          <p:cNvSpPr txBox="1"/>
          <p:nvPr/>
        </p:nvSpPr>
        <p:spPr bwMode="auto">
          <a:xfrm>
            <a:off x="0" y="7209116"/>
            <a:ext cx="16256000" cy="769856"/>
          </a:xfrm>
          <a:prstGeom prst="rect">
            <a:avLst/>
          </a:prstGeom>
          <a:noFill/>
          <a:ln>
            <a:noFill/>
          </a:ln>
        </p:spPr>
        <p:txBody>
          <a:bodyPr spcFirstLastPara="1" wrap="square" lIns="0" tIns="0" rIns="0" bIns="0" anchor="t" anchorCtr="0">
            <a:noAutofit/>
          </a:bodyPr>
          <a:lstStyle>
            <a:defPPr marR="0" lvl="0" algn="l">
              <a:lnSpc>
                <a:spcPct val="100000"/>
              </a:lnSpc>
              <a:spcBef>
                <a:spcPts val="0"/>
              </a:spcBef>
              <a:spcAft>
                <a:spcPts val="0"/>
              </a:spcAft>
            </a:defPPr>
            <a:lvl1pPr marL="457200" marR="0" lvl="0" indent="-406400" algn="r">
              <a:lnSpc>
                <a:spcPct val="90000"/>
              </a:lnSpc>
              <a:spcBef>
                <a:spcPts val="1000"/>
              </a:spcBef>
              <a:spcAft>
                <a:spcPts val="0"/>
              </a:spcAft>
              <a:buClr>
                <a:schemeClr val="accent1"/>
              </a:buClr>
              <a:buSzPts val="2400"/>
              <a:buFont typeface="Arial"/>
              <a:buNone/>
              <a:defRPr sz="2400" b="0" i="0" u="none" strike="noStrike" cap="none">
                <a:solidFill>
                  <a:schemeClr val="accent1"/>
                </a:solidFill>
                <a:latin typeface="Arial"/>
                <a:ea typeface="Arial"/>
                <a:cs typeface="Arial"/>
              </a:defRPr>
            </a:lvl1pPr>
            <a:lvl2pPr marL="914400" marR="0" lvl="1" indent="-381000" algn="ctr">
              <a:lnSpc>
                <a:spcPct val="90000"/>
              </a:lnSpc>
              <a:spcBef>
                <a:spcPts val="500"/>
              </a:spcBef>
              <a:spcAft>
                <a:spcPts val="0"/>
              </a:spcAft>
              <a:buClr>
                <a:schemeClr val="accent1"/>
              </a:buClr>
              <a:buSzPts val="2000"/>
              <a:buFont typeface="Arial"/>
              <a:buNone/>
              <a:defRPr sz="2000" b="0" i="0" u="none" strike="noStrike" cap="none">
                <a:solidFill>
                  <a:schemeClr val="accent1"/>
                </a:solidFill>
                <a:latin typeface="Arial"/>
                <a:ea typeface="Arial"/>
                <a:cs typeface="Arial"/>
              </a:defRPr>
            </a:lvl2pPr>
            <a:lvl3pPr marL="1371600" marR="0" lvl="2" indent="-355600" algn="ctr">
              <a:lnSpc>
                <a:spcPct val="90000"/>
              </a:lnSpc>
              <a:spcBef>
                <a:spcPts val="500"/>
              </a:spcBef>
              <a:spcAft>
                <a:spcPts val="0"/>
              </a:spcAft>
              <a:buClr>
                <a:schemeClr val="accent1"/>
              </a:buClr>
              <a:buSzPts val="1800"/>
              <a:buFont typeface="Arial"/>
              <a:buNone/>
              <a:defRPr sz="1800" b="0" i="0" u="none" strike="noStrike" cap="none">
                <a:solidFill>
                  <a:schemeClr val="accent1"/>
                </a:solidFill>
                <a:latin typeface="Arial"/>
                <a:ea typeface="Arial"/>
                <a:cs typeface="Arial"/>
              </a:defRPr>
            </a:lvl3pPr>
            <a:lvl4pPr marL="1828800" marR="0" lvl="3" indent="-342900" algn="ctr">
              <a:lnSpc>
                <a:spcPct val="90000"/>
              </a:lnSpc>
              <a:spcBef>
                <a:spcPts val="500"/>
              </a:spcBef>
              <a:spcAft>
                <a:spcPts val="0"/>
              </a:spcAft>
              <a:buClr>
                <a:schemeClr val="accent1"/>
              </a:buClr>
              <a:buSzPts val="1600"/>
              <a:buFont typeface="Arial"/>
              <a:buNone/>
              <a:defRPr sz="1600" b="0" i="0" u="none" strike="noStrike" cap="none">
                <a:solidFill>
                  <a:schemeClr val="accent1"/>
                </a:solidFill>
                <a:latin typeface="Arial"/>
                <a:ea typeface="Arial"/>
                <a:cs typeface="Arial"/>
              </a:defRPr>
            </a:lvl4pPr>
            <a:lvl5pPr marL="2286000" marR="0" lvl="4" indent="-342900" algn="ctr">
              <a:lnSpc>
                <a:spcPct val="90000"/>
              </a:lnSpc>
              <a:spcBef>
                <a:spcPts val="500"/>
              </a:spcBef>
              <a:spcAft>
                <a:spcPts val="0"/>
              </a:spcAft>
              <a:buClr>
                <a:schemeClr val="accent1"/>
              </a:buClr>
              <a:buSzPts val="1600"/>
              <a:buFont typeface="Arial"/>
              <a:buNone/>
              <a:defRPr sz="1600" b="0" i="0" u="none" strike="noStrike" cap="none">
                <a:solidFill>
                  <a:schemeClr val="accent1"/>
                </a:solidFill>
                <a:latin typeface="Arial"/>
                <a:ea typeface="Arial"/>
                <a:cs typeface="Arial"/>
              </a:defRPr>
            </a:lvl5pPr>
            <a:lvl6pPr marL="2743200" marR="0" lvl="5" indent="-342900"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defRPr>
            </a:lvl6pPr>
            <a:lvl7pPr marL="3200400" marR="0" lvl="6" indent="-342900"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defRPr>
            </a:lvl7pPr>
            <a:lvl8pPr marL="3657600" marR="0" lvl="7" indent="-342900"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defRPr>
            </a:lvl8pPr>
            <a:lvl9pPr marL="4114800" marR="0" lvl="8" indent="-342900"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defRPr>
            </a:lvl9pPr>
          </a:lstStyle>
          <a:p>
            <a:pPr marL="457200" marR="0" lvl="0" indent="-406400" algn="ctr" defTabSz="914400" eaLnBrk="1" fontAlgn="auto" latinLnBrk="0" hangingPunct="1">
              <a:lnSpc>
                <a:spcPct val="90000"/>
              </a:lnSpc>
              <a:spcBef>
                <a:spcPts val="1000"/>
              </a:spcBef>
              <a:spcAft>
                <a:spcPts val="0"/>
              </a:spcAft>
              <a:buClr>
                <a:srgbClr val="282659"/>
              </a:buClr>
              <a:buSzPts val="2400"/>
              <a:buFont typeface="Arial"/>
              <a:buNone/>
              <a:tabLst/>
              <a:defRPr/>
            </a:pPr>
            <a:r>
              <a:rPr kumimoji="0" lang="en-US" sz="4000" b="0" i="0" u="none" strike="noStrike" kern="0" cap="none" spc="0" normalizeH="0" baseline="0" noProof="0" dirty="0">
                <a:ln>
                  <a:noFill/>
                </a:ln>
                <a:solidFill>
                  <a:schemeClr val="bg1"/>
                </a:solidFill>
                <a:effectLst/>
                <a:uLnTx/>
                <a:uFillTx/>
                <a:latin typeface="Arial"/>
                <a:cs typeface="Arial"/>
              </a:rPr>
              <a:t>Yvonne Desmond, Open Research Manager at TU Dublin</a:t>
            </a:r>
            <a:endParaRPr kumimoji="0" lang="en-US" sz="3200" b="0" i="0" u="none" strike="noStrike" kern="0" cap="none" spc="0" normalizeH="0" baseline="0" noProof="0" dirty="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380149695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1C61DE-3A00-6B4E-9F84-EDDA895B5E4B}"/>
              </a:ext>
            </a:extLst>
          </p:cNvPr>
          <p:cNvSpPr>
            <a:spLocks noGrp="1"/>
          </p:cNvSpPr>
          <p:nvPr>
            <p:ph type="body" sz="quarter" idx="16"/>
          </p:nvPr>
        </p:nvSpPr>
        <p:spPr/>
        <p:txBody>
          <a:bodyPr/>
          <a:lstStyle/>
          <a:p>
            <a:r>
              <a:rPr lang="en-IT" dirty="0"/>
              <a:t>Alessia Bardi</a:t>
            </a:r>
          </a:p>
        </p:txBody>
      </p:sp>
      <p:sp>
        <p:nvSpPr>
          <p:cNvPr id="3" name="Text Placeholder 2">
            <a:extLst>
              <a:ext uri="{FF2B5EF4-FFF2-40B4-BE49-F238E27FC236}">
                <a16:creationId xmlns:a16="http://schemas.microsoft.com/office/drawing/2014/main" id="{0435789E-4371-274D-9759-E3CF2E1A4E3E}"/>
              </a:ext>
            </a:extLst>
          </p:cNvPr>
          <p:cNvSpPr>
            <a:spLocks noGrp="1"/>
          </p:cNvSpPr>
          <p:nvPr>
            <p:ph type="body" sz="quarter" idx="17"/>
          </p:nvPr>
        </p:nvSpPr>
        <p:spPr/>
        <p:txBody>
          <a:bodyPr/>
          <a:lstStyle/>
          <a:p>
            <a:r>
              <a:rPr lang="en-GB" dirty="0"/>
              <a:t>a</a:t>
            </a:r>
            <a:r>
              <a:rPr lang="en-IT" dirty="0"/>
              <a:t>lessia.bardi@isti.cnr.it</a:t>
            </a:r>
          </a:p>
        </p:txBody>
      </p:sp>
    </p:spTree>
    <p:extLst>
      <p:ext uri="{BB962C8B-B14F-4D97-AF65-F5344CB8AC3E}">
        <p14:creationId xmlns:p14="http://schemas.microsoft.com/office/powerpoint/2010/main" val="13631152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0"/>
          <p:cNvSpPr txBox="1"/>
          <p:nvPr/>
        </p:nvSpPr>
        <p:spPr>
          <a:xfrm>
            <a:off x="9356843" y="1512621"/>
            <a:ext cx="5894933" cy="4978992"/>
          </a:xfrm>
          <a:prstGeom prst="rect">
            <a:avLst/>
          </a:prstGeom>
          <a:noFill/>
          <a:ln>
            <a:noFill/>
          </a:ln>
        </p:spPr>
        <p:txBody>
          <a:bodyPr spcFirstLastPara="1" wrap="square" lIns="0" tIns="0" rIns="0" bIns="0" anchor="t" anchorCtr="0">
            <a:spAutoFit/>
          </a:bodyPr>
          <a:lstStyle/>
          <a:p>
            <a:pPr algn="l">
              <a:buClr>
                <a:srgbClr val="FFFFFF"/>
              </a:buClr>
              <a:buSzPts val="2600"/>
            </a:pPr>
            <a:r>
              <a:rPr lang="en-US" sz="4622">
                <a:solidFill>
                  <a:srgbClr val="666666"/>
                </a:solidFill>
                <a:latin typeface="Roboto"/>
                <a:ea typeface="Roboto"/>
                <a:cs typeface="Roboto"/>
                <a:sym typeface="Roboto"/>
              </a:rPr>
              <a:t>The realization that many citizens, researchers, organisations are getting lost in the research data trek alerts us.</a:t>
            </a:r>
            <a:endParaRPr sz="4622">
              <a:solidFill>
                <a:srgbClr val="666666"/>
              </a:solidFill>
              <a:latin typeface="Roboto"/>
              <a:ea typeface="Roboto"/>
              <a:cs typeface="Roboto"/>
              <a:sym typeface="Roboto"/>
            </a:endParaRPr>
          </a:p>
        </p:txBody>
      </p:sp>
      <p:sp>
        <p:nvSpPr>
          <p:cNvPr id="95" name="Google Shape;95;p20"/>
          <p:cNvSpPr/>
          <p:nvPr/>
        </p:nvSpPr>
        <p:spPr>
          <a:xfrm>
            <a:off x="9356845" y="1013511"/>
            <a:ext cx="5894933"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C6C6C"/>
              </a:solidFill>
              <a:latin typeface="Arial"/>
              <a:ea typeface="Arial"/>
              <a:cs typeface="Arial"/>
              <a:sym typeface="Arial"/>
            </a:endParaRPr>
          </a:p>
        </p:txBody>
      </p:sp>
      <p:pic>
        <p:nvPicPr>
          <p:cNvPr id="96" name="Google Shape;96;p20"/>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l="1" r="1"/>
          <a:stretch/>
        </p:blipFill>
        <p:spPr>
          <a:xfrm>
            <a:off x="1" y="1"/>
            <a:ext cx="8100841" cy="91440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3"/>
          <p:cNvSpPr txBox="1"/>
          <p:nvPr/>
        </p:nvSpPr>
        <p:spPr>
          <a:xfrm>
            <a:off x="2425867" y="3039955"/>
            <a:ext cx="11404267" cy="3064172"/>
          </a:xfrm>
          <a:prstGeom prst="rect">
            <a:avLst/>
          </a:prstGeom>
          <a:noFill/>
          <a:ln>
            <a:noFill/>
          </a:ln>
        </p:spPr>
        <p:txBody>
          <a:bodyPr spcFirstLastPara="1" wrap="square" lIns="0" tIns="0" rIns="0" bIns="0" anchor="t" anchorCtr="0">
            <a:spAutoFit/>
          </a:bodyPr>
          <a:lstStyle/>
          <a:p>
            <a:pPr>
              <a:buClr>
                <a:srgbClr val="FFFFFF"/>
              </a:buClr>
              <a:buSzPts val="3200"/>
            </a:pPr>
            <a:r>
              <a:rPr lang="en-US" sz="4978" dirty="0">
                <a:solidFill>
                  <a:srgbClr val="666666"/>
                </a:solidFill>
                <a:latin typeface="Roboto"/>
                <a:ea typeface="Roboto"/>
                <a:cs typeface="Roboto"/>
                <a:sym typeface="Roboto"/>
              </a:rPr>
              <a:t>Approximately 2.725 officially recognised higher-education institutions are in Europe (19.9% global)*. </a:t>
            </a:r>
          </a:p>
          <a:p>
            <a:pPr>
              <a:buClr>
                <a:srgbClr val="FFFFFF"/>
              </a:buClr>
              <a:buSzPts val="3200"/>
            </a:pPr>
            <a:r>
              <a:rPr lang="en-US" sz="4978" dirty="0">
                <a:solidFill>
                  <a:srgbClr val="666666"/>
                </a:solidFill>
                <a:latin typeface="Roboto"/>
                <a:ea typeface="Roboto"/>
                <a:cs typeface="Roboto"/>
                <a:sym typeface="Roboto"/>
              </a:rPr>
              <a:t>While alliances of universities emerge.</a:t>
            </a:r>
            <a:endParaRPr sz="4978" dirty="0">
              <a:solidFill>
                <a:srgbClr val="666666"/>
              </a:solidFill>
              <a:latin typeface="Roboto"/>
              <a:ea typeface="Roboto"/>
              <a:cs typeface="Roboto"/>
              <a:sym typeface="Roboto"/>
            </a:endParaRPr>
          </a:p>
        </p:txBody>
      </p:sp>
      <p:sp>
        <p:nvSpPr>
          <p:cNvPr id="114" name="Google Shape;114;p23"/>
          <p:cNvSpPr/>
          <p:nvPr/>
        </p:nvSpPr>
        <p:spPr>
          <a:xfrm>
            <a:off x="7374667" y="7568961"/>
            <a:ext cx="1506667" cy="96969"/>
          </a:xfrm>
          <a:prstGeom prst="roundRect">
            <a:avLst>
              <a:gd name="adj" fmla="val 41100"/>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BAF17"/>
              </a:solidFill>
              <a:latin typeface="Arial"/>
              <a:ea typeface="Arial"/>
              <a:cs typeface="Arial"/>
              <a:sym typeface="Arial"/>
            </a:endParaRPr>
          </a:p>
        </p:txBody>
      </p:sp>
      <p:sp>
        <p:nvSpPr>
          <p:cNvPr id="2" name="Eligibility is subject to verification by Close and falsely misrepresenting your eligibility will result in the immediate removal of your discount and a possible repayment to Close for any discounts you received. The discount only applies…">
            <a:extLst>
              <a:ext uri="{FF2B5EF4-FFF2-40B4-BE49-F238E27FC236}">
                <a16:creationId xmlns:a16="http://schemas.microsoft.com/office/drawing/2014/main" id="{BB523051-9D3C-344C-9458-51B9EB260DFD}"/>
              </a:ext>
            </a:extLst>
          </p:cNvPr>
          <p:cNvSpPr txBox="1"/>
          <p:nvPr/>
        </p:nvSpPr>
        <p:spPr>
          <a:xfrm>
            <a:off x="1042932" y="8360092"/>
            <a:ext cx="14170137" cy="513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lnSpc>
                <a:spcPct val="140000"/>
              </a:lnSpc>
              <a:defRPr sz="600">
                <a:solidFill>
                  <a:srgbClr val="FFFFFF"/>
                </a:solidFill>
              </a:defRPr>
            </a:pPr>
            <a:r>
              <a:rPr lang="en-US" sz="1244">
                <a:solidFill>
                  <a:srgbClr val="696969"/>
                </a:solidFill>
              </a:rPr>
              <a:t>*https://www.4icu.org/Europe/#:~:text=European%20Universities%20World%20Representation%20How%20many%20Universities%20are,currently%202%2C725%20officially%20recognized%20higher-education%20institutions%20in%20Europe.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p:nvPr/>
        </p:nvSpPr>
        <p:spPr>
          <a:xfrm>
            <a:off x="1027131" y="1546466"/>
            <a:ext cx="5343925" cy="4021165"/>
          </a:xfrm>
          <a:prstGeom prst="rect">
            <a:avLst/>
          </a:prstGeom>
          <a:noFill/>
          <a:ln>
            <a:noFill/>
          </a:ln>
        </p:spPr>
        <p:txBody>
          <a:bodyPr spcFirstLastPara="1" wrap="square" lIns="0" tIns="0" rIns="0" bIns="0" anchor="t" anchorCtr="0">
            <a:spAutoFit/>
          </a:bodyPr>
          <a:lstStyle/>
          <a:p>
            <a:pPr algn="l">
              <a:buClr>
                <a:srgbClr val="FFFFFF"/>
              </a:buClr>
              <a:buSzPts val="2100"/>
            </a:pPr>
            <a:r>
              <a:rPr lang="en-US" sz="3733" b="1">
                <a:solidFill>
                  <a:srgbClr val="FFFFFF"/>
                </a:solidFill>
                <a:latin typeface="Montserrat"/>
                <a:ea typeface="Montserrat"/>
                <a:cs typeface="Montserrat"/>
                <a:sym typeface="Montserrat"/>
              </a:rPr>
              <a:t>When you don’t have a dedicated system to track and monitor your customers, they’ll start to feel underappreciated and unloved.</a:t>
            </a:r>
            <a:endParaRPr sz="2489">
              <a:latin typeface="Arial"/>
              <a:ea typeface="Arial"/>
              <a:cs typeface="Arial"/>
              <a:sym typeface="Arial"/>
            </a:endParaRPr>
          </a:p>
        </p:txBody>
      </p:sp>
      <p:sp>
        <p:nvSpPr>
          <p:cNvPr id="146" name="Google Shape;146;p28"/>
          <p:cNvSpPr txBox="1"/>
          <p:nvPr/>
        </p:nvSpPr>
        <p:spPr>
          <a:xfrm>
            <a:off x="10127561" y="983488"/>
            <a:ext cx="5122133" cy="6401561"/>
          </a:xfrm>
          <a:prstGeom prst="rect">
            <a:avLst/>
          </a:prstGeom>
          <a:noFill/>
          <a:ln>
            <a:noFill/>
          </a:ln>
        </p:spPr>
        <p:txBody>
          <a:bodyPr spcFirstLastPara="1" wrap="square" lIns="0" tIns="0" rIns="0" bIns="0" anchor="b" anchorCtr="0">
            <a:spAutoFit/>
          </a:bodyPr>
          <a:lstStyle/>
          <a:p>
            <a:pPr algn="r">
              <a:buClr>
                <a:srgbClr val="FFFFFF"/>
              </a:buClr>
              <a:buSzPts val="2600"/>
            </a:pPr>
            <a:r>
              <a:rPr lang="en-US" sz="4622">
                <a:solidFill>
                  <a:srgbClr val="666666"/>
                </a:solidFill>
                <a:latin typeface="Roboto"/>
                <a:ea typeface="Roboto"/>
                <a:cs typeface="Roboto"/>
                <a:sym typeface="Roboto"/>
              </a:rPr>
              <a:t>Research communities, organisations, universities and their alliances, need tools to discover, assess and outreach their research findings.</a:t>
            </a:r>
            <a:endParaRPr sz="4622">
              <a:solidFill>
                <a:srgbClr val="666666"/>
              </a:solidFill>
              <a:latin typeface="Roboto"/>
              <a:ea typeface="Roboto"/>
              <a:cs typeface="Roboto"/>
              <a:sym typeface="Roboto"/>
            </a:endParaRPr>
          </a:p>
        </p:txBody>
      </p:sp>
      <p:sp>
        <p:nvSpPr>
          <p:cNvPr id="147" name="Google Shape;147;p28"/>
          <p:cNvSpPr/>
          <p:nvPr/>
        </p:nvSpPr>
        <p:spPr>
          <a:xfrm>
            <a:off x="10694756" y="8019378"/>
            <a:ext cx="4555200"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C6C6C"/>
              </a:solidFill>
              <a:latin typeface="Arial"/>
              <a:ea typeface="Arial"/>
              <a:cs typeface="Arial"/>
              <a:sym typeface="Arial"/>
            </a:endParaRPr>
          </a:p>
        </p:txBody>
      </p:sp>
      <p:pic>
        <p:nvPicPr>
          <p:cNvPr id="148" name="Google Shape;148;p28"/>
          <p:cNvPicPr preferRelativeResize="0"/>
          <p:nvPr/>
        </p:nvPicPr>
        <p:blipFill rotWithShape="1">
          <a:blip r:embed="rId3">
            <a:alphaModFix/>
          </a:blip>
          <a:srcRect l="26360" r="-1"/>
          <a:stretch/>
        </p:blipFill>
        <p:spPr>
          <a:xfrm>
            <a:off x="0" y="-2"/>
            <a:ext cx="8088526" cy="9144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0"/>
          <p:cNvSpPr txBox="1"/>
          <p:nvPr/>
        </p:nvSpPr>
        <p:spPr>
          <a:xfrm>
            <a:off x="1005081" y="3370588"/>
            <a:ext cx="14245867" cy="2889252"/>
          </a:xfrm>
          <a:prstGeom prst="rect">
            <a:avLst/>
          </a:prstGeom>
          <a:noFill/>
          <a:ln>
            <a:noFill/>
          </a:ln>
        </p:spPr>
        <p:txBody>
          <a:bodyPr spcFirstLastPara="1" wrap="square" lIns="0" tIns="0" rIns="0" bIns="0" anchor="ctr" anchorCtr="0">
            <a:spAutoFit/>
          </a:bodyPr>
          <a:lstStyle/>
          <a:p>
            <a:pPr>
              <a:lnSpc>
                <a:spcPct val="110000"/>
              </a:lnSpc>
              <a:buClr>
                <a:srgbClr val="FFFFFF"/>
              </a:buClr>
              <a:buSzPts val="2400"/>
            </a:pPr>
            <a:r>
              <a:rPr lang="en-US" sz="4267">
                <a:solidFill>
                  <a:srgbClr val="666666"/>
                </a:solidFill>
                <a:latin typeface="Roboto"/>
                <a:ea typeface="Roboto"/>
                <a:cs typeface="Roboto"/>
                <a:sym typeface="Roboto"/>
              </a:rPr>
              <a:t>Create and manage a personalized gateway for your research community to mobilise the discovery, assess and outreach of research products that matter to you and your audiences. </a:t>
            </a:r>
            <a:endParaRPr sz="2489">
              <a:solidFill>
                <a:srgbClr val="666666"/>
              </a:solidFill>
              <a:latin typeface="Roboto"/>
              <a:ea typeface="Roboto"/>
              <a:cs typeface="Roboto"/>
              <a:sym typeface="Roboto"/>
            </a:endParaRPr>
          </a:p>
        </p:txBody>
      </p:sp>
      <p:sp>
        <p:nvSpPr>
          <p:cNvPr id="160" name="Google Shape;160;p30"/>
          <p:cNvSpPr/>
          <p:nvPr/>
        </p:nvSpPr>
        <p:spPr>
          <a:xfrm>
            <a:off x="1005067" y="2916800"/>
            <a:ext cx="14245867"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C6C6C"/>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9"/>
          <p:cNvSpPr txBox="1"/>
          <p:nvPr/>
        </p:nvSpPr>
        <p:spPr>
          <a:xfrm>
            <a:off x="1638620" y="3554022"/>
            <a:ext cx="12978667" cy="3501984"/>
          </a:xfrm>
          <a:prstGeom prst="rect">
            <a:avLst/>
          </a:prstGeom>
          <a:noFill/>
          <a:ln>
            <a:noFill/>
          </a:ln>
        </p:spPr>
        <p:txBody>
          <a:bodyPr spcFirstLastPara="1" wrap="square" lIns="0" tIns="0" rIns="0" bIns="0" anchor="t" anchorCtr="0">
            <a:spAutoFit/>
          </a:bodyPr>
          <a:lstStyle/>
          <a:p>
            <a:pPr>
              <a:buClr>
                <a:srgbClr val="FFFFFF"/>
              </a:buClr>
              <a:buSzPts val="3200"/>
            </a:pPr>
            <a:r>
              <a:rPr lang="en-US" sz="5689">
                <a:solidFill>
                  <a:srgbClr val="666666"/>
                </a:solidFill>
                <a:latin typeface="Roboto"/>
                <a:ea typeface="Roboto"/>
                <a:cs typeface="Roboto"/>
                <a:sym typeface="Roboto"/>
              </a:rPr>
              <a:t>How to collect all scattered research works on common topics for universities, researchers, and help them share that knowledge automatically?</a:t>
            </a:r>
            <a:endParaRPr sz="2489">
              <a:solidFill>
                <a:srgbClr val="666666"/>
              </a:solidFill>
              <a:latin typeface="Roboto"/>
              <a:ea typeface="Roboto"/>
              <a:cs typeface="Roboto"/>
              <a:sym typeface="Roboto"/>
            </a:endParaRPr>
          </a:p>
        </p:txBody>
      </p:sp>
      <p:sp>
        <p:nvSpPr>
          <p:cNvPr id="154" name="Google Shape;154;p29"/>
          <p:cNvSpPr/>
          <p:nvPr/>
        </p:nvSpPr>
        <p:spPr>
          <a:xfrm>
            <a:off x="1638622" y="2962779"/>
            <a:ext cx="12978667"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C6C6C"/>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9"/>
          <p:cNvSpPr txBox="1"/>
          <p:nvPr/>
        </p:nvSpPr>
        <p:spPr>
          <a:xfrm>
            <a:off x="1638620" y="3554022"/>
            <a:ext cx="12978667" cy="4760534"/>
          </a:xfrm>
          <a:prstGeom prst="rect">
            <a:avLst/>
          </a:prstGeom>
          <a:noFill/>
          <a:ln>
            <a:noFill/>
          </a:ln>
        </p:spPr>
        <p:txBody>
          <a:bodyPr spcFirstLastPara="1" wrap="square" lIns="0" tIns="0" rIns="0" bIns="0" anchor="t" anchorCtr="0">
            <a:spAutoFit/>
          </a:bodyPr>
          <a:lstStyle/>
          <a:p>
            <a:pPr>
              <a:buClr>
                <a:srgbClr val="FFFFFF"/>
              </a:buClr>
              <a:buSzPts val="3200"/>
            </a:pPr>
            <a:r>
              <a:rPr lang="en-US" sz="5689" dirty="0">
                <a:solidFill>
                  <a:srgbClr val="666666"/>
                </a:solidFill>
                <a:latin typeface="Roboto"/>
                <a:ea typeface="Roboto"/>
                <a:cs typeface="Roboto"/>
                <a:sym typeface="Roboto"/>
              </a:rPr>
              <a:t>To design, build, set up, run and maintain an infrastructure that aggregates research works of specific interests requires time, resources, R&amp;D, expertise.</a:t>
            </a:r>
            <a:br>
              <a:rPr lang="en-US" sz="5689" dirty="0">
                <a:solidFill>
                  <a:srgbClr val="666666"/>
                </a:solidFill>
                <a:latin typeface="Roboto"/>
                <a:ea typeface="Roboto"/>
                <a:cs typeface="Roboto"/>
                <a:sym typeface="Roboto"/>
              </a:rPr>
            </a:br>
            <a:endParaRPr sz="2489" dirty="0">
              <a:solidFill>
                <a:srgbClr val="666666"/>
              </a:solidFill>
              <a:latin typeface="Roboto"/>
              <a:ea typeface="Roboto"/>
              <a:cs typeface="Roboto"/>
              <a:sym typeface="Roboto"/>
            </a:endParaRPr>
          </a:p>
        </p:txBody>
      </p:sp>
      <p:sp>
        <p:nvSpPr>
          <p:cNvPr id="154" name="Google Shape;154;p29"/>
          <p:cNvSpPr/>
          <p:nvPr/>
        </p:nvSpPr>
        <p:spPr>
          <a:xfrm>
            <a:off x="1638622" y="2962779"/>
            <a:ext cx="12978667" cy="109867"/>
          </a:xfrm>
          <a:prstGeom prst="roundRect">
            <a:avLst>
              <a:gd name="adj" fmla="val 41025"/>
            </a:avLst>
          </a:prstGeom>
          <a:solidFill>
            <a:srgbClr val="FBAF17"/>
          </a:solidFill>
          <a:ln>
            <a:noFill/>
          </a:ln>
        </p:spPr>
        <p:txBody>
          <a:bodyPr spcFirstLastPara="1" wrap="square" lIns="0" tIns="0" rIns="0" bIns="0" anchor="ctr" anchorCtr="0">
            <a:noAutofit/>
          </a:bodyPr>
          <a:lstStyle/>
          <a:p>
            <a:pPr>
              <a:buClr>
                <a:srgbClr val="F1E12B"/>
              </a:buClr>
              <a:buSzPts val="1400"/>
            </a:pPr>
            <a:endParaRPr sz="2489">
              <a:solidFill>
                <a:srgbClr val="FC6C6C"/>
              </a:solidFill>
              <a:latin typeface="Arial"/>
              <a:ea typeface="Arial"/>
              <a:cs typeface="Arial"/>
              <a:sym typeface="Arial"/>
            </a:endParaRPr>
          </a:p>
        </p:txBody>
      </p:sp>
    </p:spTree>
    <p:extLst>
      <p:ext uri="{BB962C8B-B14F-4D97-AF65-F5344CB8AC3E}">
        <p14:creationId xmlns:p14="http://schemas.microsoft.com/office/powerpoint/2010/main" val="893428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9A5EF0F-6BBD-09D5-8FCA-D5387E247E7B}"/>
              </a:ext>
            </a:extLst>
          </p:cNvPr>
          <p:cNvSpPr>
            <a:spLocks noGrp="1"/>
          </p:cNvSpPr>
          <p:nvPr>
            <p:ph type="ftr" sz="quarter" idx="14"/>
          </p:nvPr>
        </p:nvSpPr>
        <p:spPr/>
        <p:txBody>
          <a:bodyPr/>
          <a:lstStyle/>
          <a:p>
            <a:pPr defTabSz="609585" hangingPunct="1"/>
            <a:r>
              <a:rPr lang="en-GB" altLang="ko-KR" kern="1200">
                <a:solidFill>
                  <a:srgbClr val="FFFFFF">
                    <a:tint val="75000"/>
                  </a:srgbClr>
                </a:solidFill>
                <a:latin typeface="Calibri Light" panose="020F0302020204030204"/>
                <a:ea typeface="맑은 고딕" panose="020B0503020000020004" pitchFamily="34" charset="-127"/>
              </a:rPr>
              <a:t>OpenAIRE-CONNECT Community Call #4 - 17 Apr 2023</a:t>
            </a:r>
            <a:endParaRPr lang="ko-KR" altLang="en-US" kern="1200">
              <a:solidFill>
                <a:srgbClr val="FFFFFF">
                  <a:tint val="75000"/>
                </a:srgbClr>
              </a:solidFill>
              <a:latin typeface="Calibri Light" panose="020F0302020204030204"/>
              <a:ea typeface="맑은 고딕" panose="020B0503020000020004" pitchFamily="34" charset="-127"/>
            </a:endParaRPr>
          </a:p>
        </p:txBody>
      </p:sp>
      <p:sp>
        <p:nvSpPr>
          <p:cNvPr id="14" name="Title 13">
            <a:extLst>
              <a:ext uri="{FF2B5EF4-FFF2-40B4-BE49-F238E27FC236}">
                <a16:creationId xmlns:a16="http://schemas.microsoft.com/office/drawing/2014/main" id="{FB2ACAD7-BA76-5164-BAC1-A53B7F0B3DE2}"/>
              </a:ext>
            </a:extLst>
          </p:cNvPr>
          <p:cNvSpPr>
            <a:spLocks noGrp="1"/>
          </p:cNvSpPr>
          <p:nvPr>
            <p:ph type="title"/>
          </p:nvPr>
        </p:nvSpPr>
        <p:spPr>
          <a:xfrm>
            <a:off x="3692811" y="4236345"/>
            <a:ext cx="8966523" cy="1767417"/>
          </a:xfrm>
        </p:spPr>
        <p:txBody>
          <a:bodyPr/>
          <a:lstStyle/>
          <a:p>
            <a:r>
              <a:rPr lang="en-IT" dirty="0"/>
              <a:t>CHALLENGES</a:t>
            </a:r>
          </a:p>
        </p:txBody>
      </p:sp>
      <p:sp>
        <p:nvSpPr>
          <p:cNvPr id="17" name="Text Placeholder 16">
            <a:extLst>
              <a:ext uri="{FF2B5EF4-FFF2-40B4-BE49-F238E27FC236}">
                <a16:creationId xmlns:a16="http://schemas.microsoft.com/office/drawing/2014/main" id="{43EE45A3-FCD7-06B8-CD7B-D8417057EEA9}"/>
              </a:ext>
            </a:extLst>
          </p:cNvPr>
          <p:cNvSpPr>
            <a:spLocks noGrp="1"/>
          </p:cNvSpPr>
          <p:nvPr>
            <p:ph type="body" sz="quarter" idx="21"/>
          </p:nvPr>
        </p:nvSpPr>
        <p:spPr>
          <a:xfrm>
            <a:off x="4623415" y="3678890"/>
            <a:ext cx="3456516" cy="575733"/>
          </a:xfrm>
        </p:spPr>
        <p:txBody>
          <a:bodyPr>
            <a:normAutofit lnSpcReduction="10000"/>
          </a:bodyPr>
          <a:lstStyle/>
          <a:p>
            <a:r>
              <a:rPr lang="en-GB" dirty="0"/>
              <a:t>Heterogeneity</a:t>
            </a:r>
          </a:p>
          <a:p>
            <a:endParaRPr lang="en-IT" dirty="0"/>
          </a:p>
        </p:txBody>
      </p:sp>
      <p:sp>
        <p:nvSpPr>
          <p:cNvPr id="19" name="Text Placeholder 18">
            <a:extLst>
              <a:ext uri="{FF2B5EF4-FFF2-40B4-BE49-F238E27FC236}">
                <a16:creationId xmlns:a16="http://schemas.microsoft.com/office/drawing/2014/main" id="{B5867DDA-3E4B-0164-51AE-A8ECC3C9627B}"/>
              </a:ext>
            </a:extLst>
          </p:cNvPr>
          <p:cNvSpPr>
            <a:spLocks noGrp="1"/>
          </p:cNvSpPr>
          <p:nvPr>
            <p:ph type="body" sz="quarter" idx="23"/>
          </p:nvPr>
        </p:nvSpPr>
        <p:spPr>
          <a:xfrm>
            <a:off x="7821569" y="3632022"/>
            <a:ext cx="3802111" cy="575733"/>
          </a:xfrm>
        </p:spPr>
        <p:txBody>
          <a:bodyPr>
            <a:noAutofit/>
          </a:bodyPr>
          <a:lstStyle/>
          <a:p>
            <a:r>
              <a:rPr lang="en-IT" sz="3467" dirty="0"/>
              <a:t>Publication deluge</a:t>
            </a:r>
          </a:p>
        </p:txBody>
      </p:sp>
      <p:sp>
        <p:nvSpPr>
          <p:cNvPr id="21" name="Text Placeholder 20">
            <a:extLst>
              <a:ext uri="{FF2B5EF4-FFF2-40B4-BE49-F238E27FC236}">
                <a16:creationId xmlns:a16="http://schemas.microsoft.com/office/drawing/2014/main" id="{4751A0E1-861B-2F9C-F31B-218C5F96ED8B}"/>
              </a:ext>
            </a:extLst>
          </p:cNvPr>
          <p:cNvSpPr>
            <a:spLocks noGrp="1"/>
          </p:cNvSpPr>
          <p:nvPr>
            <p:ph type="body" sz="quarter" idx="25"/>
          </p:nvPr>
        </p:nvSpPr>
        <p:spPr>
          <a:xfrm>
            <a:off x="4667890" y="6532878"/>
            <a:ext cx="3456516" cy="575733"/>
          </a:xfrm>
        </p:spPr>
        <p:txBody>
          <a:bodyPr>
            <a:normAutofit lnSpcReduction="10000"/>
          </a:bodyPr>
          <a:lstStyle/>
          <a:p>
            <a:r>
              <a:rPr lang="en-IT" dirty="0"/>
              <a:t>Completeness</a:t>
            </a:r>
          </a:p>
        </p:txBody>
      </p:sp>
      <p:sp>
        <p:nvSpPr>
          <p:cNvPr id="23" name="Text Placeholder 22">
            <a:extLst>
              <a:ext uri="{FF2B5EF4-FFF2-40B4-BE49-F238E27FC236}">
                <a16:creationId xmlns:a16="http://schemas.microsoft.com/office/drawing/2014/main" id="{5AA2CD6E-5E88-2B7B-74AF-644115AE240F}"/>
              </a:ext>
            </a:extLst>
          </p:cNvPr>
          <p:cNvSpPr>
            <a:spLocks noGrp="1"/>
          </p:cNvSpPr>
          <p:nvPr>
            <p:ph type="body" sz="quarter" idx="27"/>
          </p:nvPr>
        </p:nvSpPr>
        <p:spPr>
          <a:xfrm>
            <a:off x="8079932" y="6054816"/>
            <a:ext cx="3759353" cy="1053795"/>
          </a:xfrm>
        </p:spPr>
        <p:txBody>
          <a:bodyPr>
            <a:noAutofit/>
          </a:bodyPr>
          <a:lstStyle/>
          <a:p>
            <a:pPr algn="ctr"/>
            <a:r>
              <a:rPr lang="en-IT" sz="3467" dirty="0"/>
              <a:t>Quality and accuracy</a:t>
            </a:r>
          </a:p>
        </p:txBody>
      </p:sp>
      <p:pic>
        <p:nvPicPr>
          <p:cNvPr id="25" name="Picture 2" descr="Understanding common data integration challenges | InsightaaS">
            <a:extLst>
              <a:ext uri="{FF2B5EF4-FFF2-40B4-BE49-F238E27FC236}">
                <a16:creationId xmlns:a16="http://schemas.microsoft.com/office/drawing/2014/main" id="{41CE6EAD-203B-CCAB-B558-D221496B1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342" y="2080155"/>
            <a:ext cx="2054244" cy="20542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oes quality still matter in media monitoring? From what we read, yes!">
            <a:extLst>
              <a:ext uri="{FF2B5EF4-FFF2-40B4-BE49-F238E27FC236}">
                <a16:creationId xmlns:a16="http://schemas.microsoft.com/office/drawing/2014/main" id="{CD5DFD38-5D40-A1FA-F432-E78776B06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7190" y="6053187"/>
            <a:ext cx="3421780" cy="20128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Do Visitor Management Systems Integrate with Comprehensive Background  Checks? — SafeVisitor- Visitor Management System">
            <a:extLst>
              <a:ext uri="{FF2B5EF4-FFF2-40B4-BE49-F238E27FC236}">
                <a16:creationId xmlns:a16="http://schemas.microsoft.com/office/drawing/2014/main" id="{1D3676F4-8B8E-2057-4293-4DCF7CD9F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663" y="6064204"/>
            <a:ext cx="2986835" cy="228690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DEAE2882-C768-F5F4-79AD-EAD81715D495}"/>
              </a:ext>
            </a:extLst>
          </p:cNvPr>
          <p:cNvGrpSpPr/>
          <p:nvPr/>
        </p:nvGrpSpPr>
        <p:grpSpPr>
          <a:xfrm>
            <a:off x="11268389" y="2078508"/>
            <a:ext cx="3030739" cy="2277086"/>
            <a:chOff x="0" y="0"/>
            <a:chExt cx="4027617" cy="3262518"/>
          </a:xfrm>
        </p:grpSpPr>
        <p:pic>
          <p:nvPicPr>
            <p:cNvPr id="29" name="Picture 2">
              <a:extLst>
                <a:ext uri="{FF2B5EF4-FFF2-40B4-BE49-F238E27FC236}">
                  <a16:creationId xmlns:a16="http://schemas.microsoft.com/office/drawing/2014/main" id="{A60C6F12-A7AC-90D4-6268-13704D57AC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027617" cy="268507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09D078A-CEBA-7CA8-1C39-7F44E32FE200}"/>
                </a:ext>
              </a:extLst>
            </p:cNvPr>
            <p:cNvSpPr txBox="1"/>
            <p:nvPr/>
          </p:nvSpPr>
          <p:spPr>
            <a:xfrm>
              <a:off x="64404" y="2777451"/>
              <a:ext cx="2468438" cy="485067"/>
            </a:xfrm>
            <a:prstGeom prst="rect">
              <a:avLst/>
            </a:prstGeom>
            <a:noFill/>
          </p:spPr>
          <p:txBody>
            <a:bodyPr wrap="square" rtlCol="0">
              <a:spAutoFit/>
            </a:bodyPr>
            <a:lstStyle/>
            <a:p>
              <a:pPr algn="l" defTabSz="609585" hangingPunct="1"/>
              <a:r>
                <a:rPr lang="en-IT" sz="1600" kern="1200" dirty="0">
                  <a:solidFill>
                    <a:srgbClr val="FFFFFF"/>
                  </a:solidFill>
                  <a:latin typeface="Calibri" panose="020F0502020204030204"/>
                </a:rPr>
                <a:t>DBLP statistics</a:t>
              </a:r>
            </a:p>
          </p:txBody>
        </p:sp>
      </p:grpSp>
      <p:grpSp>
        <p:nvGrpSpPr>
          <p:cNvPr id="31" name="Group 30">
            <a:extLst>
              <a:ext uri="{FF2B5EF4-FFF2-40B4-BE49-F238E27FC236}">
                <a16:creationId xmlns:a16="http://schemas.microsoft.com/office/drawing/2014/main" id="{4A6A7265-8B26-0225-76B0-3D8E5FC69DB4}"/>
              </a:ext>
            </a:extLst>
          </p:cNvPr>
          <p:cNvGrpSpPr/>
          <p:nvPr/>
        </p:nvGrpSpPr>
        <p:grpSpPr>
          <a:xfrm>
            <a:off x="13615678" y="2002743"/>
            <a:ext cx="2489844" cy="2612742"/>
            <a:chOff x="8637677" y="4061360"/>
            <a:chExt cx="3554324" cy="3105551"/>
          </a:xfrm>
        </p:grpSpPr>
        <p:pic>
          <p:nvPicPr>
            <p:cNvPr id="32" name="Picture 31">
              <a:extLst>
                <a:ext uri="{FF2B5EF4-FFF2-40B4-BE49-F238E27FC236}">
                  <a16:creationId xmlns:a16="http://schemas.microsoft.com/office/drawing/2014/main" id="{EF735A8F-5EB6-31E0-4F2C-60B3C0FFED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4331" y="4061360"/>
              <a:ext cx="3203192" cy="2458085"/>
            </a:xfrm>
            <a:prstGeom prst="rect">
              <a:avLst/>
            </a:prstGeom>
          </p:spPr>
        </p:pic>
        <p:sp>
          <p:nvSpPr>
            <p:cNvPr id="33" name="TextBox 32">
              <a:extLst>
                <a:ext uri="{FF2B5EF4-FFF2-40B4-BE49-F238E27FC236}">
                  <a16:creationId xmlns:a16="http://schemas.microsoft.com/office/drawing/2014/main" id="{42DEF95C-55F2-B7D9-31B6-9ADA561A1314}"/>
                </a:ext>
              </a:extLst>
            </p:cNvPr>
            <p:cNvSpPr txBox="1"/>
            <p:nvPr/>
          </p:nvSpPr>
          <p:spPr>
            <a:xfrm>
              <a:off x="8637677" y="6471837"/>
              <a:ext cx="3554324" cy="695074"/>
            </a:xfrm>
            <a:prstGeom prst="rect">
              <a:avLst/>
            </a:prstGeom>
            <a:noFill/>
          </p:spPr>
          <p:txBody>
            <a:bodyPr wrap="square" rtlCol="0">
              <a:spAutoFit/>
            </a:bodyPr>
            <a:lstStyle/>
            <a:p>
              <a:pPr algn="l" defTabSz="609585" hangingPunct="1"/>
              <a:r>
                <a:rPr lang="en-IT" sz="1600" kern="1200" dirty="0">
                  <a:solidFill>
                    <a:srgbClr val="FFFFFF"/>
                  </a:solidFill>
                  <a:latin typeface="Calibri" panose="020F0502020204030204"/>
                </a:rPr>
                <a:t>OpenAIRE statistics for EC funded publications</a:t>
              </a:r>
            </a:p>
          </p:txBody>
        </p:sp>
      </p:grpSp>
      <p:pic>
        <p:nvPicPr>
          <p:cNvPr id="34" name="Picture 33">
            <a:extLst>
              <a:ext uri="{FF2B5EF4-FFF2-40B4-BE49-F238E27FC236}">
                <a16:creationId xmlns:a16="http://schemas.microsoft.com/office/drawing/2014/main" id="{C83F0796-AF73-BD7A-5411-24258EBD3349}"/>
              </a:ext>
            </a:extLst>
          </p:cNvPr>
          <p:cNvPicPr>
            <a:picLocks noChangeAspect="1"/>
          </p:cNvPicPr>
          <p:nvPr/>
        </p:nvPicPr>
        <p:blipFill>
          <a:blip r:embed="rId8"/>
          <a:stretch>
            <a:fillRect/>
          </a:stretch>
        </p:blipFill>
        <p:spPr>
          <a:xfrm>
            <a:off x="9406627" y="448814"/>
            <a:ext cx="3030739" cy="2160207"/>
          </a:xfrm>
          <a:prstGeom prst="rect">
            <a:avLst/>
          </a:prstGeom>
        </p:spPr>
      </p:pic>
      <p:grpSp>
        <p:nvGrpSpPr>
          <p:cNvPr id="35" name="Group 34">
            <a:extLst>
              <a:ext uri="{FF2B5EF4-FFF2-40B4-BE49-F238E27FC236}">
                <a16:creationId xmlns:a16="http://schemas.microsoft.com/office/drawing/2014/main" id="{DCC73CCC-D8E8-320F-8B7E-FEB10F7CE166}"/>
              </a:ext>
            </a:extLst>
          </p:cNvPr>
          <p:cNvGrpSpPr/>
          <p:nvPr/>
        </p:nvGrpSpPr>
        <p:grpSpPr>
          <a:xfrm>
            <a:off x="12594121" y="42873"/>
            <a:ext cx="3456516" cy="1898265"/>
            <a:chOff x="154023" y="4357844"/>
            <a:chExt cx="5964748" cy="2397927"/>
          </a:xfrm>
        </p:grpSpPr>
        <p:pic>
          <p:nvPicPr>
            <p:cNvPr id="36" name="Picture 35">
              <a:extLst>
                <a:ext uri="{FF2B5EF4-FFF2-40B4-BE49-F238E27FC236}">
                  <a16:creationId xmlns:a16="http://schemas.microsoft.com/office/drawing/2014/main" id="{E66BD071-3BEB-CF74-534D-BFDCD4B21A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258" y="4357844"/>
              <a:ext cx="5750281" cy="2002907"/>
            </a:xfrm>
            <a:prstGeom prst="rect">
              <a:avLst/>
            </a:prstGeom>
          </p:spPr>
        </p:pic>
        <p:sp>
          <p:nvSpPr>
            <p:cNvPr id="37" name="TextBox 36">
              <a:extLst>
                <a:ext uri="{FF2B5EF4-FFF2-40B4-BE49-F238E27FC236}">
                  <a16:creationId xmlns:a16="http://schemas.microsoft.com/office/drawing/2014/main" id="{633045EF-53D1-C163-6872-157E46594E87}"/>
                </a:ext>
              </a:extLst>
            </p:cNvPr>
            <p:cNvSpPr txBox="1"/>
            <p:nvPr/>
          </p:nvSpPr>
          <p:spPr>
            <a:xfrm>
              <a:off x="154023" y="6328103"/>
              <a:ext cx="5964748" cy="427668"/>
            </a:xfrm>
            <a:prstGeom prst="rect">
              <a:avLst/>
            </a:prstGeom>
            <a:noFill/>
          </p:spPr>
          <p:txBody>
            <a:bodyPr wrap="square" rtlCol="0">
              <a:spAutoFit/>
            </a:bodyPr>
            <a:lstStyle/>
            <a:p>
              <a:pPr algn="l" defTabSz="609585" hangingPunct="1"/>
              <a:r>
                <a:rPr lang="en-IT" sz="1600" kern="1200" dirty="0">
                  <a:solidFill>
                    <a:srgbClr val="FFFFFF"/>
                  </a:solidFill>
                  <a:latin typeface="Calibri" panose="020F0502020204030204"/>
                </a:rPr>
                <a:t>Chart from the EC Horizon Dashboard</a:t>
              </a:r>
            </a:p>
          </p:txBody>
        </p:sp>
      </p:grpSp>
    </p:spTree>
    <p:extLst>
      <p:ext uri="{BB962C8B-B14F-4D97-AF65-F5344CB8AC3E}">
        <p14:creationId xmlns:p14="http://schemas.microsoft.com/office/powerpoint/2010/main" val="41873546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aster">
  <a:themeElements>
    <a:clrScheme name="OpenAIRE">
      <a:dk1>
        <a:srgbClr val="000000"/>
      </a:dk1>
      <a:lt1>
        <a:srgbClr val="FEFFFF"/>
      </a:lt1>
      <a:dk2>
        <a:srgbClr val="424242"/>
      </a:dk2>
      <a:lt2>
        <a:srgbClr val="D5D5D5"/>
      </a:lt2>
      <a:accent1>
        <a:srgbClr val="2D3292"/>
      </a:accent1>
      <a:accent2>
        <a:srgbClr val="3889DE"/>
      </a:accent2>
      <a:accent3>
        <a:srgbClr val="69CDF3"/>
      </a:accent3>
      <a:accent4>
        <a:srgbClr val="797DD5"/>
      </a:accent4>
      <a:accent5>
        <a:srgbClr val="4248A9"/>
      </a:accent5>
      <a:accent6>
        <a:srgbClr val="D71E00"/>
      </a:accent6>
      <a:hlink>
        <a:srgbClr val="FF7C00"/>
      </a:hlink>
      <a:folHlink>
        <a:srgbClr val="00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penAIRE_OpenSans_2017_v1" id="{D9A866A4-9639-464A-BAF6-472C2B4E4D10}" vid="{6AE3E86A-DA0F-1449-AA19-57DD6D897A57}"/>
    </a:ext>
  </a:extLst>
</a:theme>
</file>

<file path=ppt/theme/theme2.xml><?xml version="1.0" encoding="utf-8"?>
<a:theme xmlns:a="http://schemas.openxmlformats.org/drawingml/2006/main" name="Office Theme">
  <a:themeElements>
    <a:clrScheme name="OpenAIRE2021">
      <a:dk1>
        <a:srgbClr val="222080"/>
      </a:dk1>
      <a:lt1>
        <a:srgbClr val="FFFFFF"/>
      </a:lt1>
      <a:dk2>
        <a:srgbClr val="222080"/>
      </a:dk2>
      <a:lt2>
        <a:srgbClr val="4687E6"/>
      </a:lt2>
      <a:accent1>
        <a:srgbClr val="E65646"/>
      </a:accent1>
      <a:accent2>
        <a:srgbClr val="163081"/>
      </a:accent2>
      <a:accent3>
        <a:srgbClr val="4687E6"/>
      </a:accent3>
      <a:accent4>
        <a:srgbClr val="A646E6"/>
      </a:accent4>
      <a:accent5>
        <a:srgbClr val="46D6E6"/>
      </a:accent5>
      <a:accent6>
        <a:srgbClr val="E64686"/>
      </a:accent6>
      <a:hlink>
        <a:srgbClr val="86E646"/>
      </a:hlink>
      <a:folHlink>
        <a:srgbClr val="EC985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e0113f6-089d-4948-bff3-3d3b4e67a8b0" xsi:nil="true"/>
    <lcf76f155ced4ddcb4097134ff3c332f xmlns="5b5b5792-4d56-47f1-bcbe-96f878b3671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3827E30D5021488FB2E6EBF5489BAC" ma:contentTypeVersion="16" ma:contentTypeDescription="Create a new document." ma:contentTypeScope="" ma:versionID="da8af9ab12d68c4e68959d1db4c5ca87">
  <xsd:schema xmlns:xsd="http://www.w3.org/2001/XMLSchema" xmlns:xs="http://www.w3.org/2001/XMLSchema" xmlns:p="http://schemas.microsoft.com/office/2006/metadata/properties" xmlns:ns2="5b5b5792-4d56-47f1-bcbe-96f878b36716" xmlns:ns3="ee0113f6-089d-4948-bff3-3d3b4e67a8b0" targetNamespace="http://schemas.microsoft.com/office/2006/metadata/properties" ma:root="true" ma:fieldsID="cb37a127314b1a3cfe265bde29620416" ns2:_="" ns3:_="">
    <xsd:import namespace="5b5b5792-4d56-47f1-bcbe-96f878b36716"/>
    <xsd:import namespace="ee0113f6-089d-4948-bff3-3d3b4e67a8b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b5792-4d56-47f1-bcbe-96f878b367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b9c1918-9269-41f5-ae56-9616ba37be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0113f6-089d-4948-bff3-3d3b4e67a8b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17a84d6-cba8-4b94-9d61-daaa0fc0ce1c}" ma:internalName="TaxCatchAll" ma:showField="CatchAllData" ma:web="ee0113f6-089d-4948-bff3-3d3b4e67a8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F31D32-48B9-42C4-9102-973C4744ED41}">
  <ds:schemaRefs>
    <ds:schemaRef ds:uri="http://schemas.microsoft.com/sharepoint/v3/contenttype/forms"/>
  </ds:schemaRefs>
</ds:datastoreItem>
</file>

<file path=customXml/itemProps2.xml><?xml version="1.0" encoding="utf-8"?>
<ds:datastoreItem xmlns:ds="http://schemas.openxmlformats.org/officeDocument/2006/customXml" ds:itemID="{0E520AD3-EB65-48FA-9437-9CBEB72F74F4}">
  <ds:schemaRefs>
    <ds:schemaRef ds:uri="http://schemas.microsoft.com/office/2006/metadata/properties"/>
    <ds:schemaRef ds:uri="http://schemas.microsoft.com/office/infopath/2007/PartnerControls"/>
    <ds:schemaRef ds:uri="ee0113f6-089d-4948-bff3-3d3b4e67a8b0"/>
    <ds:schemaRef ds:uri="5b5b5792-4d56-47f1-bcbe-96f878b36716"/>
  </ds:schemaRefs>
</ds:datastoreItem>
</file>

<file path=customXml/itemProps3.xml><?xml version="1.0" encoding="utf-8"?>
<ds:datastoreItem xmlns:ds="http://schemas.openxmlformats.org/officeDocument/2006/customXml" ds:itemID="{2F42B8F2-B329-4D97-8BED-022443679F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5b5792-4d56-47f1-bcbe-96f878b36716"/>
    <ds:schemaRef ds:uri="ee0113f6-089d-4948-bff3-3d3b4e67a8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OpenAIRE_OpenSans_2017_v1</Template>
  <TotalTime>48084</TotalTime>
  <Words>1481</Words>
  <Application>Microsoft Office PowerPoint</Application>
  <PresentationFormat>Custom</PresentationFormat>
  <Paragraphs>150</Paragraphs>
  <Slides>23</Slides>
  <Notes>17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Arial</vt:lpstr>
      <vt:lpstr>Calibri</vt:lpstr>
      <vt:lpstr>Calibri Light</vt:lpstr>
      <vt:lpstr>Helvetica</vt:lpstr>
      <vt:lpstr>Helvetica Light</vt:lpstr>
      <vt:lpstr>Helvetica Neue</vt:lpstr>
      <vt:lpstr>Helvetica Neue Light</vt:lpstr>
      <vt:lpstr>Malgun Gothic</vt:lpstr>
      <vt:lpstr>Montserrat</vt:lpstr>
      <vt:lpstr>Open Sans</vt:lpstr>
      <vt:lpstr>Open Sans Light</vt:lpstr>
      <vt:lpstr>Open Sans Semibold</vt:lpstr>
      <vt:lpstr>Roboto</vt:lpstr>
      <vt:lpstr>Master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PowerPoint Presentation</vt:lpstr>
      <vt:lpstr>How does CONNECT work?</vt:lpstr>
      <vt:lpstr>Community Gateway content configuration in more detail</vt:lpstr>
      <vt:lpstr>What will you get?</vt:lpstr>
      <vt:lpstr>What will you get?</vt:lpstr>
      <vt:lpstr>PowerPoint Presentation</vt:lpstr>
      <vt:lpstr>PowerPoint Presentation</vt:lpstr>
      <vt:lpstr>PowerPoint Presentation</vt:lpstr>
      <vt:lpstr>PowerPoint Presentation</vt:lpstr>
      <vt:lpstr>What will you get?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Natalia Manola</dc:creator>
  <cp:lastModifiedBy>André Manuel Monteiro Vieira</cp:lastModifiedBy>
  <cp:revision>1484</cp:revision>
  <cp:lastPrinted>2017-12-15T09:41:39Z</cp:lastPrinted>
  <dcterms:created xsi:type="dcterms:W3CDTF">2017-08-30T15:59:35Z</dcterms:created>
  <dcterms:modified xsi:type="dcterms:W3CDTF">2023-07-17T16:29:03Z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0x010100173827E30D5021488FB2E6EBF5489BAC</vt:lpwstr>
  </property>
</Properties>
</file>