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4"/>
  </p:sldMasterIdLst>
  <p:notesMasterIdLst>
    <p:notesMasterId r:id="rId42"/>
  </p:notesMasterIdLst>
  <p:handoutMasterIdLst>
    <p:handoutMasterId r:id="rId43"/>
  </p:handoutMasterIdLst>
  <p:sldIdLst>
    <p:sldId id="871" r:id="rId5"/>
    <p:sldId id="872" r:id="rId6"/>
    <p:sldId id="8986" r:id="rId7"/>
    <p:sldId id="8987" r:id="rId8"/>
    <p:sldId id="857" r:id="rId9"/>
    <p:sldId id="873" r:id="rId10"/>
    <p:sldId id="8988" r:id="rId11"/>
    <p:sldId id="8972" r:id="rId12"/>
    <p:sldId id="905" r:id="rId13"/>
    <p:sldId id="860" r:id="rId14"/>
    <p:sldId id="8989" r:id="rId15"/>
    <p:sldId id="910" r:id="rId16"/>
    <p:sldId id="913" r:id="rId17"/>
    <p:sldId id="911" r:id="rId18"/>
    <p:sldId id="912" r:id="rId19"/>
    <p:sldId id="906" r:id="rId20"/>
    <p:sldId id="907" r:id="rId21"/>
    <p:sldId id="887" r:id="rId22"/>
    <p:sldId id="882" r:id="rId23"/>
    <p:sldId id="8991" r:id="rId24"/>
    <p:sldId id="8990" r:id="rId25"/>
    <p:sldId id="900" r:id="rId26"/>
    <p:sldId id="8974" r:id="rId27"/>
    <p:sldId id="856" r:id="rId28"/>
    <p:sldId id="863" r:id="rId29"/>
    <p:sldId id="864" r:id="rId30"/>
    <p:sldId id="865" r:id="rId31"/>
    <p:sldId id="8980" r:id="rId32"/>
    <p:sldId id="8982" r:id="rId33"/>
    <p:sldId id="8983" r:id="rId34"/>
    <p:sldId id="8975" r:id="rId35"/>
    <p:sldId id="866" r:id="rId36"/>
    <p:sldId id="8977" r:id="rId37"/>
    <p:sldId id="8978" r:id="rId38"/>
    <p:sldId id="8984" r:id="rId39"/>
    <p:sldId id="8985" r:id="rId40"/>
    <p:sldId id="868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Malgun Gothic" panose="020B0503020000020004" pitchFamily="34" charset="-127"/>
      <p:regular r:id="rId50"/>
      <p:bold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00"/>
    <a:srgbClr val="E9663C"/>
    <a:srgbClr val="4687E6"/>
    <a:srgbClr val="222080"/>
    <a:srgbClr val="002448"/>
    <a:srgbClr val="94D014"/>
    <a:srgbClr val="56A601"/>
    <a:srgbClr val="2A6AC8"/>
    <a:srgbClr val="F25F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2" autoAdjust="0"/>
    <p:restoredTop sz="95311" autoAdjust="0"/>
  </p:normalViewPr>
  <p:slideViewPr>
    <p:cSldViewPr snapToGrid="0">
      <p:cViewPr varScale="1">
        <p:scale>
          <a:sx n="104" d="100"/>
          <a:sy n="104" d="100"/>
        </p:scale>
        <p:origin x="56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Manuel Monteiro Vieira" userId="b7bc3776-1b4c-4736-b236-fdf62a05ce22" providerId="ADAL" clId="{6082D35D-B58F-422F-A60A-04BDD316063D}"/>
    <pc:docChg chg="custSel delSld modSld delMainMaster">
      <pc:chgData name="André Manuel Monteiro Vieira" userId="b7bc3776-1b4c-4736-b236-fdf62a05ce22" providerId="ADAL" clId="{6082D35D-B58F-422F-A60A-04BDD316063D}" dt="2023-07-18T09:20:43.992" v="4" actId="478"/>
      <pc:docMkLst>
        <pc:docMk/>
      </pc:docMkLst>
      <pc:sldChg chg="delSp mod">
        <pc:chgData name="André Manuel Monteiro Vieira" userId="b7bc3776-1b4c-4736-b236-fdf62a05ce22" providerId="ADAL" clId="{6082D35D-B58F-422F-A60A-04BDD316063D}" dt="2023-07-18T09:20:43.992" v="4" actId="478"/>
        <pc:sldMkLst>
          <pc:docMk/>
          <pc:sldMk cId="756671379" sldId="871"/>
        </pc:sldMkLst>
        <pc:spChg chg="del">
          <ac:chgData name="André Manuel Monteiro Vieira" userId="b7bc3776-1b4c-4736-b236-fdf62a05ce22" providerId="ADAL" clId="{6082D35D-B58F-422F-A60A-04BDD316063D}" dt="2023-07-18T09:20:43.318" v="3" actId="478"/>
          <ac:spMkLst>
            <pc:docMk/>
            <pc:sldMk cId="756671379" sldId="871"/>
            <ac:spMk id="20" creationId="{3CB79929-7662-265D-0DC9-02A52F89A02D}"/>
          </ac:spMkLst>
        </pc:spChg>
        <pc:picChg chg="del">
          <ac:chgData name="André Manuel Monteiro Vieira" userId="b7bc3776-1b4c-4736-b236-fdf62a05ce22" providerId="ADAL" clId="{6082D35D-B58F-422F-A60A-04BDD316063D}" dt="2023-07-18T09:20:43.992" v="4" actId="478"/>
          <ac:picMkLst>
            <pc:docMk/>
            <pc:sldMk cId="756671379" sldId="871"/>
            <ac:picMk id="26" creationId="{88E20A56-F036-02C4-440D-0107CD01E77E}"/>
          </ac:picMkLst>
        </pc:picChg>
      </pc:sldChg>
      <pc:sldChg chg="del">
        <pc:chgData name="André Manuel Monteiro Vieira" userId="b7bc3776-1b4c-4736-b236-fdf62a05ce22" providerId="ADAL" clId="{6082D35D-B58F-422F-A60A-04BDD316063D}" dt="2023-07-18T09:20:28.426" v="2" actId="47"/>
        <pc:sldMkLst>
          <pc:docMk/>
          <pc:sldMk cId="642031259" sldId="3549"/>
        </pc:sldMkLst>
      </pc:sldChg>
      <pc:sldChg chg="del">
        <pc:chgData name="André Manuel Monteiro Vieira" userId="b7bc3776-1b4c-4736-b236-fdf62a05ce22" providerId="ADAL" clId="{6082D35D-B58F-422F-A60A-04BDD316063D}" dt="2023-07-18T09:20:27.461" v="1" actId="47"/>
        <pc:sldMkLst>
          <pc:docMk/>
          <pc:sldMk cId="3468306415" sldId="8970"/>
        </pc:sldMkLst>
      </pc:sldChg>
      <pc:sldChg chg="del">
        <pc:chgData name="André Manuel Monteiro Vieira" userId="b7bc3776-1b4c-4736-b236-fdf62a05ce22" providerId="ADAL" clId="{6082D35D-B58F-422F-A60A-04BDD316063D}" dt="2023-07-18T09:20:26.221" v="0" actId="47"/>
        <pc:sldMkLst>
          <pc:docMk/>
          <pc:sldMk cId="2619668089" sldId="8973"/>
        </pc:sldMkLst>
      </pc:sldChg>
      <pc:sldMasterChg chg="del delSldLayout">
        <pc:chgData name="André Manuel Monteiro Vieira" userId="b7bc3776-1b4c-4736-b236-fdf62a05ce22" providerId="ADAL" clId="{6082D35D-B58F-422F-A60A-04BDD316063D}" dt="2023-07-18T09:20:28.426" v="2" actId="47"/>
        <pc:sldMasterMkLst>
          <pc:docMk/>
          <pc:sldMasterMk cId="219152871" sldId="2147483997"/>
        </pc:sldMasterMkLst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2271021354" sldId="2147483998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2068401312" sldId="2147483999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621605683" sldId="2147484000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1339751576" sldId="2147484001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234079123" sldId="2147484002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3427234853" sldId="2147484003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3538030491" sldId="2147484004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2333885538" sldId="2147484005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307955973" sldId="2147484006"/>
          </pc:sldLayoutMkLst>
        </pc:sldLayoutChg>
        <pc:sldLayoutChg chg="del">
          <pc:chgData name="André Manuel Monteiro Vieira" userId="b7bc3776-1b4c-4736-b236-fdf62a05ce22" providerId="ADAL" clId="{6082D35D-B58F-422F-A60A-04BDD316063D}" dt="2023-07-18T09:20:28.426" v="2" actId="47"/>
          <pc:sldLayoutMkLst>
            <pc:docMk/>
            <pc:sldMasterMk cId="219152871" sldId="2147483997"/>
            <pc:sldLayoutMk cId="3711516578" sldId="214748400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BF243-DCEC-42FB-9E6E-E71A14C65D1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B0B71-35B8-4AF9-A957-C46B219A049D}">
      <dgm:prSet phldrT="[Text]" custT="1"/>
      <dgm:spPr>
        <a:solidFill>
          <a:srgbClr val="2A6AC8"/>
        </a:solidFill>
      </dgm:spPr>
      <dgm:t>
        <a:bodyPr/>
        <a:lstStyle/>
        <a:p>
          <a:pPr algn="ctr"/>
          <a:r>
            <a:rPr lang="en-US" sz="2000" dirty="0"/>
            <a:t>Institutions</a:t>
          </a:r>
        </a:p>
      </dgm:t>
    </dgm:pt>
    <dgm:pt modelId="{284C3ECB-9828-4C53-8509-6A491240E8E3}" type="parTrans" cxnId="{F33143F7-D45B-4556-8438-81732085B966}">
      <dgm:prSet/>
      <dgm:spPr/>
      <dgm:t>
        <a:bodyPr/>
        <a:lstStyle/>
        <a:p>
          <a:endParaRPr lang="en-US"/>
        </a:p>
      </dgm:t>
    </dgm:pt>
    <dgm:pt modelId="{6BEC6730-1D2C-4646-A83D-81484AF01EF7}" type="sibTrans" cxnId="{F33143F7-D45B-4556-8438-81732085B966}">
      <dgm:prSet/>
      <dgm:spPr/>
      <dgm:t>
        <a:bodyPr/>
        <a:lstStyle/>
        <a:p>
          <a:endParaRPr lang="en-US"/>
        </a:p>
      </dgm:t>
    </dgm:pt>
    <dgm:pt modelId="{5FC4D775-0D6D-4943-9D36-9CC781C657C3}">
      <dgm:prSet phldrT="[Text]" custT="1"/>
      <dgm:spPr>
        <a:solidFill>
          <a:srgbClr val="2A6AC8"/>
        </a:solidFill>
      </dgm:spPr>
      <dgm:t>
        <a:bodyPr/>
        <a:lstStyle/>
        <a:p>
          <a:pPr algn="l"/>
          <a:endParaRPr lang="en-US" sz="2000" dirty="0"/>
        </a:p>
      </dgm:t>
    </dgm:pt>
    <dgm:pt modelId="{262CDDAB-A0B1-45C9-8A4D-1B42AB84AD01}" type="parTrans" cxnId="{F03685E0-53BB-4A74-88E7-06D6A872D657}">
      <dgm:prSet/>
      <dgm:spPr/>
      <dgm:t>
        <a:bodyPr/>
        <a:lstStyle/>
        <a:p>
          <a:endParaRPr lang="en-US"/>
        </a:p>
      </dgm:t>
    </dgm:pt>
    <dgm:pt modelId="{CB63C960-DD24-49B7-B39C-8179923AB858}" type="sibTrans" cxnId="{F03685E0-53BB-4A74-88E7-06D6A872D657}">
      <dgm:prSet/>
      <dgm:spPr/>
      <dgm:t>
        <a:bodyPr/>
        <a:lstStyle/>
        <a:p>
          <a:endParaRPr lang="en-US"/>
        </a:p>
      </dgm:t>
    </dgm:pt>
    <dgm:pt modelId="{46DCB392-E5A1-4703-B4EA-4D622EF9C912}">
      <dgm:prSet phldrT="[Text]" custT="1"/>
      <dgm:spPr>
        <a:solidFill>
          <a:srgbClr val="2A6AC8"/>
        </a:solidFill>
      </dgm:spPr>
      <dgm:t>
        <a:bodyPr/>
        <a:lstStyle/>
        <a:p>
          <a:r>
            <a:rPr lang="en-US" sz="2000" dirty="0"/>
            <a:t>Funders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848998B5-45F3-4354-BC36-995EC2F51DAD}" type="parTrans" cxnId="{352F52F0-2551-4E71-BE78-5B0E2A708428}">
      <dgm:prSet/>
      <dgm:spPr/>
      <dgm:t>
        <a:bodyPr/>
        <a:lstStyle/>
        <a:p>
          <a:endParaRPr lang="en-US"/>
        </a:p>
      </dgm:t>
    </dgm:pt>
    <dgm:pt modelId="{E76FAE41-5DC8-4D50-BCBA-C772276251DF}" type="sibTrans" cxnId="{352F52F0-2551-4E71-BE78-5B0E2A708428}">
      <dgm:prSet/>
      <dgm:spPr/>
      <dgm:t>
        <a:bodyPr/>
        <a:lstStyle/>
        <a:p>
          <a:endParaRPr lang="en-US"/>
        </a:p>
      </dgm:t>
    </dgm:pt>
    <dgm:pt modelId="{3605FD00-11F3-4D76-A1FA-9D5A38FB0C30}">
      <dgm:prSet phldrT="[Text]" custT="1"/>
      <dgm:spPr>
        <a:solidFill>
          <a:srgbClr val="2A6AC8"/>
        </a:solidFill>
      </dgm:spPr>
      <dgm:t>
        <a:bodyPr/>
        <a:lstStyle/>
        <a:p>
          <a:r>
            <a:rPr lang="en-US" sz="2000" dirty="0"/>
            <a:t>Research Initiatives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57AD0DDE-D9A6-412B-AFE1-C8EFE729BD45}" type="parTrans" cxnId="{F5974C9A-FD93-4A57-B978-1875010DF76A}">
      <dgm:prSet/>
      <dgm:spPr/>
      <dgm:t>
        <a:bodyPr/>
        <a:lstStyle/>
        <a:p>
          <a:endParaRPr lang="en-US"/>
        </a:p>
      </dgm:t>
    </dgm:pt>
    <dgm:pt modelId="{8E032A58-166C-4EEF-80EE-54ADC893FC36}" type="sibTrans" cxnId="{F5974C9A-FD93-4A57-B978-1875010DF76A}">
      <dgm:prSet/>
      <dgm:spPr/>
      <dgm:t>
        <a:bodyPr/>
        <a:lstStyle/>
        <a:p>
          <a:endParaRPr lang="en-US"/>
        </a:p>
      </dgm:t>
    </dgm:pt>
    <dgm:pt modelId="{F682DFA2-5C4B-4E25-852C-466DE191669F}">
      <dgm:prSet phldrT="[Text]" custT="1"/>
      <dgm:spPr>
        <a:solidFill>
          <a:srgbClr val="EA4487"/>
        </a:solidFill>
      </dgm:spPr>
      <dgm:t>
        <a:bodyPr/>
        <a:lstStyle/>
        <a:p>
          <a:r>
            <a:rPr lang="en-US" sz="2000" dirty="0"/>
            <a:t>Countries</a:t>
          </a:r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endParaRPr lang="en-US" sz="2000" dirty="0"/>
        </a:p>
      </dgm:t>
    </dgm:pt>
    <dgm:pt modelId="{12C9A1BD-9155-4C17-9214-53054922FB82}" type="parTrans" cxnId="{00D51687-DD74-4CE6-BEEC-F09CB0BD08F7}">
      <dgm:prSet/>
      <dgm:spPr/>
      <dgm:t>
        <a:bodyPr/>
        <a:lstStyle/>
        <a:p>
          <a:endParaRPr lang="en-US"/>
        </a:p>
      </dgm:t>
    </dgm:pt>
    <dgm:pt modelId="{C8D74B2C-0BFA-4654-AF3A-CE75608DD41F}" type="sibTrans" cxnId="{00D51687-DD74-4CE6-BEEC-F09CB0BD08F7}">
      <dgm:prSet/>
      <dgm:spPr/>
      <dgm:t>
        <a:bodyPr/>
        <a:lstStyle/>
        <a:p>
          <a:endParaRPr lang="en-US"/>
        </a:p>
      </dgm:t>
    </dgm:pt>
    <dgm:pt modelId="{11C0D2FD-55C4-4FE5-8B53-114FE8E64814}" type="pres">
      <dgm:prSet presAssocID="{DEBBF243-DCEC-42FB-9E6E-E71A14C65D1D}" presName="Name0" presStyleCnt="0">
        <dgm:presLayoutVars>
          <dgm:dir/>
          <dgm:resizeHandles val="exact"/>
        </dgm:presLayoutVars>
      </dgm:prSet>
      <dgm:spPr/>
    </dgm:pt>
    <dgm:pt modelId="{6EC4EC59-1825-47BC-BA04-799265AFDB36}" type="pres">
      <dgm:prSet presAssocID="{C43B0B71-35B8-4AF9-A957-C46B219A049D}" presName="node" presStyleLbl="node1" presStyleIdx="0" presStyleCnt="4">
        <dgm:presLayoutVars>
          <dgm:bulletEnabled val="1"/>
        </dgm:presLayoutVars>
      </dgm:prSet>
      <dgm:spPr/>
    </dgm:pt>
    <dgm:pt modelId="{B4FEDC8D-C153-4D86-9697-2C7C93216726}" type="pres">
      <dgm:prSet presAssocID="{6BEC6730-1D2C-4646-A83D-81484AF01EF7}" presName="sibTrans" presStyleCnt="0"/>
      <dgm:spPr/>
    </dgm:pt>
    <dgm:pt modelId="{20093A7D-DD81-4F00-B252-DEE7DE6E89A6}" type="pres">
      <dgm:prSet presAssocID="{46DCB392-E5A1-4703-B4EA-4D622EF9C912}" presName="node" presStyleLbl="node1" presStyleIdx="1" presStyleCnt="4">
        <dgm:presLayoutVars>
          <dgm:bulletEnabled val="1"/>
        </dgm:presLayoutVars>
      </dgm:prSet>
      <dgm:spPr/>
    </dgm:pt>
    <dgm:pt modelId="{B5F8983A-AF71-42D7-A4D3-7AC8A2CE909B}" type="pres">
      <dgm:prSet presAssocID="{E76FAE41-5DC8-4D50-BCBA-C772276251DF}" presName="sibTrans" presStyleCnt="0"/>
      <dgm:spPr/>
    </dgm:pt>
    <dgm:pt modelId="{52591CFB-9A90-4D91-8413-0A9B1D10D565}" type="pres">
      <dgm:prSet presAssocID="{3605FD00-11F3-4D76-A1FA-9D5A38FB0C30}" presName="node" presStyleLbl="node1" presStyleIdx="2" presStyleCnt="4">
        <dgm:presLayoutVars>
          <dgm:bulletEnabled val="1"/>
        </dgm:presLayoutVars>
      </dgm:prSet>
      <dgm:spPr/>
    </dgm:pt>
    <dgm:pt modelId="{3C429A4A-FAEE-4D9D-8266-746BF8D0A8CB}" type="pres">
      <dgm:prSet presAssocID="{8E032A58-166C-4EEF-80EE-54ADC893FC36}" presName="sibTrans" presStyleCnt="0"/>
      <dgm:spPr/>
    </dgm:pt>
    <dgm:pt modelId="{BD17851C-3EAC-4705-9D69-74282CCC9F17}" type="pres">
      <dgm:prSet presAssocID="{F682DFA2-5C4B-4E25-852C-466DE191669F}" presName="node" presStyleLbl="node1" presStyleIdx="3" presStyleCnt="4">
        <dgm:presLayoutVars>
          <dgm:bulletEnabled val="1"/>
        </dgm:presLayoutVars>
      </dgm:prSet>
      <dgm:spPr/>
    </dgm:pt>
  </dgm:ptLst>
  <dgm:cxnLst>
    <dgm:cxn modelId="{A20B5B04-C32D-4FF6-BB3F-A93036D0B1A9}" type="presOf" srcId="{3605FD00-11F3-4D76-A1FA-9D5A38FB0C30}" destId="{52591CFB-9A90-4D91-8413-0A9B1D10D565}" srcOrd="0" destOrd="0" presId="urn:microsoft.com/office/officeart/2005/8/layout/hList6"/>
    <dgm:cxn modelId="{7F8E0011-85BE-4F35-8381-A410F1A0BB9A}" type="presOf" srcId="{F682DFA2-5C4B-4E25-852C-466DE191669F}" destId="{BD17851C-3EAC-4705-9D69-74282CCC9F17}" srcOrd="0" destOrd="0" presId="urn:microsoft.com/office/officeart/2005/8/layout/hList6"/>
    <dgm:cxn modelId="{7D79781E-4573-4D4B-BC32-1760FBE205B5}" type="presOf" srcId="{46DCB392-E5A1-4703-B4EA-4D622EF9C912}" destId="{20093A7D-DD81-4F00-B252-DEE7DE6E89A6}" srcOrd="0" destOrd="0" presId="urn:microsoft.com/office/officeart/2005/8/layout/hList6"/>
    <dgm:cxn modelId="{9B138C35-9F16-4321-B62B-CD1F085DF831}" type="presOf" srcId="{C43B0B71-35B8-4AF9-A957-C46B219A049D}" destId="{6EC4EC59-1825-47BC-BA04-799265AFDB36}" srcOrd="0" destOrd="0" presId="urn:microsoft.com/office/officeart/2005/8/layout/hList6"/>
    <dgm:cxn modelId="{00D51687-DD74-4CE6-BEEC-F09CB0BD08F7}" srcId="{DEBBF243-DCEC-42FB-9E6E-E71A14C65D1D}" destId="{F682DFA2-5C4B-4E25-852C-466DE191669F}" srcOrd="3" destOrd="0" parTransId="{12C9A1BD-9155-4C17-9214-53054922FB82}" sibTransId="{C8D74B2C-0BFA-4654-AF3A-CE75608DD41F}"/>
    <dgm:cxn modelId="{F5974C9A-FD93-4A57-B978-1875010DF76A}" srcId="{DEBBF243-DCEC-42FB-9E6E-E71A14C65D1D}" destId="{3605FD00-11F3-4D76-A1FA-9D5A38FB0C30}" srcOrd="2" destOrd="0" parTransId="{57AD0DDE-D9A6-412B-AFE1-C8EFE729BD45}" sibTransId="{8E032A58-166C-4EEF-80EE-54ADC893FC36}"/>
    <dgm:cxn modelId="{BFAD3CA6-A97F-43FF-9D45-C47C6903F6C8}" type="presOf" srcId="{5FC4D775-0D6D-4943-9D36-9CC781C657C3}" destId="{6EC4EC59-1825-47BC-BA04-799265AFDB36}" srcOrd="0" destOrd="1" presId="urn:microsoft.com/office/officeart/2005/8/layout/hList6"/>
    <dgm:cxn modelId="{CA9FD8B2-CDA9-42B0-AB67-DB2A261D27CC}" type="presOf" srcId="{DEBBF243-DCEC-42FB-9E6E-E71A14C65D1D}" destId="{11C0D2FD-55C4-4FE5-8B53-114FE8E64814}" srcOrd="0" destOrd="0" presId="urn:microsoft.com/office/officeart/2005/8/layout/hList6"/>
    <dgm:cxn modelId="{F03685E0-53BB-4A74-88E7-06D6A872D657}" srcId="{C43B0B71-35B8-4AF9-A957-C46B219A049D}" destId="{5FC4D775-0D6D-4943-9D36-9CC781C657C3}" srcOrd="0" destOrd="0" parTransId="{262CDDAB-A0B1-45C9-8A4D-1B42AB84AD01}" sibTransId="{CB63C960-DD24-49B7-B39C-8179923AB858}"/>
    <dgm:cxn modelId="{352F52F0-2551-4E71-BE78-5B0E2A708428}" srcId="{DEBBF243-DCEC-42FB-9E6E-E71A14C65D1D}" destId="{46DCB392-E5A1-4703-B4EA-4D622EF9C912}" srcOrd="1" destOrd="0" parTransId="{848998B5-45F3-4354-BC36-995EC2F51DAD}" sibTransId="{E76FAE41-5DC8-4D50-BCBA-C772276251DF}"/>
    <dgm:cxn modelId="{F33143F7-D45B-4556-8438-81732085B966}" srcId="{DEBBF243-DCEC-42FB-9E6E-E71A14C65D1D}" destId="{C43B0B71-35B8-4AF9-A957-C46B219A049D}" srcOrd="0" destOrd="0" parTransId="{284C3ECB-9828-4C53-8509-6A491240E8E3}" sibTransId="{6BEC6730-1D2C-4646-A83D-81484AF01EF7}"/>
    <dgm:cxn modelId="{E9B9F2F8-1362-48F9-B1C6-E24AD6B464B9}" type="presParOf" srcId="{11C0D2FD-55C4-4FE5-8B53-114FE8E64814}" destId="{6EC4EC59-1825-47BC-BA04-799265AFDB36}" srcOrd="0" destOrd="0" presId="urn:microsoft.com/office/officeart/2005/8/layout/hList6"/>
    <dgm:cxn modelId="{E8DED1C3-408F-4E99-916B-CCA0CFFE9F1A}" type="presParOf" srcId="{11C0D2FD-55C4-4FE5-8B53-114FE8E64814}" destId="{B4FEDC8D-C153-4D86-9697-2C7C93216726}" srcOrd="1" destOrd="0" presId="urn:microsoft.com/office/officeart/2005/8/layout/hList6"/>
    <dgm:cxn modelId="{9437D20A-5A8F-4FE1-A73D-4D674473BFD5}" type="presParOf" srcId="{11C0D2FD-55C4-4FE5-8B53-114FE8E64814}" destId="{20093A7D-DD81-4F00-B252-DEE7DE6E89A6}" srcOrd="2" destOrd="0" presId="urn:microsoft.com/office/officeart/2005/8/layout/hList6"/>
    <dgm:cxn modelId="{480532E9-ABB0-43DC-A24A-4CF50D318E2D}" type="presParOf" srcId="{11C0D2FD-55C4-4FE5-8B53-114FE8E64814}" destId="{B5F8983A-AF71-42D7-A4D3-7AC8A2CE909B}" srcOrd="3" destOrd="0" presId="urn:microsoft.com/office/officeart/2005/8/layout/hList6"/>
    <dgm:cxn modelId="{6897D07F-ABDD-4599-975D-1FD885ED99D6}" type="presParOf" srcId="{11C0D2FD-55C4-4FE5-8B53-114FE8E64814}" destId="{52591CFB-9A90-4D91-8413-0A9B1D10D565}" srcOrd="4" destOrd="0" presId="urn:microsoft.com/office/officeart/2005/8/layout/hList6"/>
    <dgm:cxn modelId="{9A8A926E-0086-456F-8085-483C6D102484}" type="presParOf" srcId="{11C0D2FD-55C4-4FE5-8B53-114FE8E64814}" destId="{3C429A4A-FAEE-4D9D-8266-746BF8D0A8CB}" srcOrd="5" destOrd="0" presId="urn:microsoft.com/office/officeart/2005/8/layout/hList6"/>
    <dgm:cxn modelId="{5570118F-F3F9-4256-BB77-D110B1A27BA4}" type="presParOf" srcId="{11C0D2FD-55C4-4FE5-8B53-114FE8E64814}" destId="{BD17851C-3EAC-4705-9D69-74282CCC9F1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606A2-DE9D-D74D-BEBF-F30D82223E52}" type="doc">
      <dgm:prSet loTypeId="urn:microsoft.com/office/officeart/2005/8/layout/gear1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B4852306-65E6-004C-B0AF-B5F455B11856}">
      <dgm:prSet phldrT="[Text]"/>
      <dgm:spPr/>
      <dgm:t>
        <a:bodyPr/>
        <a:lstStyle/>
        <a:p>
          <a:r>
            <a:rPr lang="en-GB" b="1" dirty="0"/>
            <a:t>MONITOR Dashboard</a:t>
          </a:r>
        </a:p>
      </dgm:t>
    </dgm:pt>
    <dgm:pt modelId="{29F1B06F-DEB3-B84B-A544-178FBFE7B1D9}" type="parTrans" cxnId="{E1B0702B-7863-6E42-BB87-49CC8B4A39EF}">
      <dgm:prSet/>
      <dgm:spPr/>
      <dgm:t>
        <a:bodyPr/>
        <a:lstStyle/>
        <a:p>
          <a:endParaRPr lang="en-GB"/>
        </a:p>
      </dgm:t>
    </dgm:pt>
    <dgm:pt modelId="{2EC3A513-C251-8249-B024-DE90F8D0C795}" type="sibTrans" cxnId="{E1B0702B-7863-6E42-BB87-49CC8B4A39EF}">
      <dgm:prSet/>
      <dgm:spPr/>
      <dgm:t>
        <a:bodyPr/>
        <a:lstStyle/>
        <a:p>
          <a:endParaRPr lang="en-GB"/>
        </a:p>
      </dgm:t>
    </dgm:pt>
    <dgm:pt modelId="{6BD5B475-D591-4D4A-BE3B-020A8715B81C}">
      <dgm:prSet phldrT="[Text]"/>
      <dgm:spPr/>
      <dgm:t>
        <a:bodyPr/>
        <a:lstStyle/>
        <a:p>
          <a:r>
            <a:rPr lang="en-GB" b="1" dirty="0"/>
            <a:t>World Bank</a:t>
          </a:r>
        </a:p>
      </dgm:t>
    </dgm:pt>
    <dgm:pt modelId="{15B76A17-B55B-CD4D-8616-0B5DBEED56A8}" type="parTrans" cxnId="{21771167-913A-2240-9FEF-6139A42BCA6D}">
      <dgm:prSet/>
      <dgm:spPr/>
      <dgm:t>
        <a:bodyPr/>
        <a:lstStyle/>
        <a:p>
          <a:endParaRPr lang="en-GB"/>
        </a:p>
      </dgm:t>
    </dgm:pt>
    <dgm:pt modelId="{0BA158DD-FDAE-6F48-80F8-09D585CC796E}" type="sibTrans" cxnId="{21771167-913A-2240-9FEF-6139A42BCA6D}">
      <dgm:prSet/>
      <dgm:spPr/>
      <dgm:t>
        <a:bodyPr/>
        <a:lstStyle/>
        <a:p>
          <a:endParaRPr lang="en-GB"/>
        </a:p>
      </dgm:t>
    </dgm:pt>
    <dgm:pt modelId="{85D168E4-614B-8A4A-A9AA-6691ACEFD830}">
      <dgm:prSet phldrT="[Text]"/>
      <dgm:spPr/>
      <dgm:t>
        <a:bodyPr/>
        <a:lstStyle/>
        <a:p>
          <a:r>
            <a:rPr lang="en-GB" b="1" dirty="0"/>
            <a:t>OpenAIRE</a:t>
          </a:r>
        </a:p>
      </dgm:t>
    </dgm:pt>
    <dgm:pt modelId="{0EFF8F5C-6517-DB43-A0F5-BEA3B8C47244}" type="parTrans" cxnId="{3152E3E6-6E40-3741-AA32-E923ED65276B}">
      <dgm:prSet/>
      <dgm:spPr/>
      <dgm:t>
        <a:bodyPr/>
        <a:lstStyle/>
        <a:p>
          <a:endParaRPr lang="en-GB"/>
        </a:p>
      </dgm:t>
    </dgm:pt>
    <dgm:pt modelId="{EE672BF3-6BCC-D545-924D-8A7971CCD477}" type="sibTrans" cxnId="{3152E3E6-6E40-3741-AA32-E923ED65276B}">
      <dgm:prSet/>
      <dgm:spPr/>
      <dgm:t>
        <a:bodyPr/>
        <a:lstStyle/>
        <a:p>
          <a:endParaRPr lang="en-GB"/>
        </a:p>
      </dgm:t>
    </dgm:pt>
    <dgm:pt modelId="{8B568953-8C8D-2B4D-83AD-31FAB3BB42A0}" type="pres">
      <dgm:prSet presAssocID="{99E606A2-DE9D-D74D-BEBF-F30D82223E5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DC178B-AE54-744A-A30E-665A3D85468F}" type="pres">
      <dgm:prSet presAssocID="{B4852306-65E6-004C-B0AF-B5F455B11856}" presName="gear1" presStyleLbl="node1" presStyleIdx="0" presStyleCnt="3">
        <dgm:presLayoutVars>
          <dgm:chMax val="1"/>
          <dgm:bulletEnabled val="1"/>
        </dgm:presLayoutVars>
      </dgm:prSet>
      <dgm:spPr/>
    </dgm:pt>
    <dgm:pt modelId="{62E1DF06-FF2E-AA43-B263-25EBEDE47469}" type="pres">
      <dgm:prSet presAssocID="{B4852306-65E6-004C-B0AF-B5F455B11856}" presName="gear1srcNode" presStyleLbl="node1" presStyleIdx="0" presStyleCnt="3"/>
      <dgm:spPr/>
    </dgm:pt>
    <dgm:pt modelId="{5A3571D5-6285-A64B-921A-670F34A0A916}" type="pres">
      <dgm:prSet presAssocID="{B4852306-65E6-004C-B0AF-B5F455B11856}" presName="gear1dstNode" presStyleLbl="node1" presStyleIdx="0" presStyleCnt="3"/>
      <dgm:spPr/>
    </dgm:pt>
    <dgm:pt modelId="{5E6EC058-8157-4442-9E4F-BF5F0BB00A45}" type="pres">
      <dgm:prSet presAssocID="{6BD5B475-D591-4D4A-BE3B-020A8715B81C}" presName="gear2" presStyleLbl="node1" presStyleIdx="1" presStyleCnt="3">
        <dgm:presLayoutVars>
          <dgm:chMax val="1"/>
          <dgm:bulletEnabled val="1"/>
        </dgm:presLayoutVars>
      </dgm:prSet>
      <dgm:spPr/>
    </dgm:pt>
    <dgm:pt modelId="{48D12C8C-4134-864C-96CE-C72C87F86DC0}" type="pres">
      <dgm:prSet presAssocID="{6BD5B475-D591-4D4A-BE3B-020A8715B81C}" presName="gear2srcNode" presStyleLbl="node1" presStyleIdx="1" presStyleCnt="3"/>
      <dgm:spPr/>
    </dgm:pt>
    <dgm:pt modelId="{64FEC99A-386B-D14F-9810-2312854941E3}" type="pres">
      <dgm:prSet presAssocID="{6BD5B475-D591-4D4A-BE3B-020A8715B81C}" presName="gear2dstNode" presStyleLbl="node1" presStyleIdx="1" presStyleCnt="3"/>
      <dgm:spPr/>
    </dgm:pt>
    <dgm:pt modelId="{36F9B390-EB7F-BC41-9E11-6BE6972367CC}" type="pres">
      <dgm:prSet presAssocID="{85D168E4-614B-8A4A-A9AA-6691ACEFD830}" presName="gear3" presStyleLbl="node1" presStyleIdx="2" presStyleCnt="3"/>
      <dgm:spPr/>
    </dgm:pt>
    <dgm:pt modelId="{B3488536-013F-994D-95BE-FC1AE5C22850}" type="pres">
      <dgm:prSet presAssocID="{85D168E4-614B-8A4A-A9AA-6691ACEFD83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A2E7A41-C57D-544C-BE41-F3BD81D9F549}" type="pres">
      <dgm:prSet presAssocID="{85D168E4-614B-8A4A-A9AA-6691ACEFD830}" presName="gear3srcNode" presStyleLbl="node1" presStyleIdx="2" presStyleCnt="3"/>
      <dgm:spPr/>
    </dgm:pt>
    <dgm:pt modelId="{26ADB3C9-438C-9F47-A0C9-0B34F0E6A995}" type="pres">
      <dgm:prSet presAssocID="{85D168E4-614B-8A4A-A9AA-6691ACEFD830}" presName="gear3dstNode" presStyleLbl="node1" presStyleIdx="2" presStyleCnt="3"/>
      <dgm:spPr/>
    </dgm:pt>
    <dgm:pt modelId="{2BBB3101-72D0-7F4D-B5D0-5F8357BA3F42}" type="pres">
      <dgm:prSet presAssocID="{2EC3A513-C251-8249-B024-DE90F8D0C795}" presName="connector1" presStyleLbl="sibTrans2D1" presStyleIdx="0" presStyleCnt="3"/>
      <dgm:spPr/>
    </dgm:pt>
    <dgm:pt modelId="{F6CD1BE7-D523-5C42-A407-B59E13280FFD}" type="pres">
      <dgm:prSet presAssocID="{0BA158DD-FDAE-6F48-80F8-09D585CC796E}" presName="connector2" presStyleLbl="sibTrans2D1" presStyleIdx="1" presStyleCnt="3"/>
      <dgm:spPr/>
    </dgm:pt>
    <dgm:pt modelId="{4218AE3B-457C-D74B-BD02-B7EB2B56E46F}" type="pres">
      <dgm:prSet presAssocID="{EE672BF3-6BCC-D545-924D-8A7971CCD477}" presName="connector3" presStyleLbl="sibTrans2D1" presStyleIdx="2" presStyleCnt="3"/>
      <dgm:spPr/>
    </dgm:pt>
  </dgm:ptLst>
  <dgm:cxnLst>
    <dgm:cxn modelId="{C8664C28-22E8-1D4B-AB43-B2A119BBB5B3}" type="presOf" srcId="{85D168E4-614B-8A4A-A9AA-6691ACEFD830}" destId="{DA2E7A41-C57D-544C-BE41-F3BD81D9F549}" srcOrd="2" destOrd="0" presId="urn:microsoft.com/office/officeart/2005/8/layout/gear1"/>
    <dgm:cxn modelId="{E1B0702B-7863-6E42-BB87-49CC8B4A39EF}" srcId="{99E606A2-DE9D-D74D-BEBF-F30D82223E52}" destId="{B4852306-65E6-004C-B0AF-B5F455B11856}" srcOrd="0" destOrd="0" parTransId="{29F1B06F-DEB3-B84B-A544-178FBFE7B1D9}" sibTransId="{2EC3A513-C251-8249-B024-DE90F8D0C795}"/>
    <dgm:cxn modelId="{92CB2D3C-35FE-CD45-BD7E-30A6287117D7}" type="presOf" srcId="{EE672BF3-6BCC-D545-924D-8A7971CCD477}" destId="{4218AE3B-457C-D74B-BD02-B7EB2B56E46F}" srcOrd="0" destOrd="0" presId="urn:microsoft.com/office/officeart/2005/8/layout/gear1"/>
    <dgm:cxn modelId="{4303113D-ACC5-BD4A-8D73-903B75317571}" type="presOf" srcId="{0BA158DD-FDAE-6F48-80F8-09D585CC796E}" destId="{F6CD1BE7-D523-5C42-A407-B59E13280FFD}" srcOrd="0" destOrd="0" presId="urn:microsoft.com/office/officeart/2005/8/layout/gear1"/>
    <dgm:cxn modelId="{21771167-913A-2240-9FEF-6139A42BCA6D}" srcId="{99E606A2-DE9D-D74D-BEBF-F30D82223E52}" destId="{6BD5B475-D591-4D4A-BE3B-020A8715B81C}" srcOrd="1" destOrd="0" parTransId="{15B76A17-B55B-CD4D-8616-0B5DBEED56A8}" sibTransId="{0BA158DD-FDAE-6F48-80F8-09D585CC796E}"/>
    <dgm:cxn modelId="{5896B86E-A935-ED47-A806-53184AFE04DC}" type="presOf" srcId="{B4852306-65E6-004C-B0AF-B5F455B11856}" destId="{5A3571D5-6285-A64B-921A-670F34A0A916}" srcOrd="2" destOrd="0" presId="urn:microsoft.com/office/officeart/2005/8/layout/gear1"/>
    <dgm:cxn modelId="{0A1E7581-FE5E-B24B-BDB5-99B885D20F33}" type="presOf" srcId="{85D168E4-614B-8A4A-A9AA-6691ACEFD830}" destId="{26ADB3C9-438C-9F47-A0C9-0B34F0E6A995}" srcOrd="3" destOrd="0" presId="urn:microsoft.com/office/officeart/2005/8/layout/gear1"/>
    <dgm:cxn modelId="{5496AFA6-CFD6-6A40-B87F-71A8CB634C94}" type="presOf" srcId="{6BD5B475-D591-4D4A-BE3B-020A8715B81C}" destId="{64FEC99A-386B-D14F-9810-2312854941E3}" srcOrd="2" destOrd="0" presId="urn:microsoft.com/office/officeart/2005/8/layout/gear1"/>
    <dgm:cxn modelId="{29F9BDA6-B84D-B645-826E-1F8EB84C0417}" type="presOf" srcId="{6BD5B475-D591-4D4A-BE3B-020A8715B81C}" destId="{48D12C8C-4134-864C-96CE-C72C87F86DC0}" srcOrd="1" destOrd="0" presId="urn:microsoft.com/office/officeart/2005/8/layout/gear1"/>
    <dgm:cxn modelId="{8EC317A9-7B8D-ED43-85D6-B6069B27C36C}" type="presOf" srcId="{2EC3A513-C251-8249-B024-DE90F8D0C795}" destId="{2BBB3101-72D0-7F4D-B5D0-5F8357BA3F42}" srcOrd="0" destOrd="0" presId="urn:microsoft.com/office/officeart/2005/8/layout/gear1"/>
    <dgm:cxn modelId="{AC8B8BB2-608E-BE41-8BEC-56D1A24447BE}" type="presOf" srcId="{99E606A2-DE9D-D74D-BEBF-F30D82223E52}" destId="{8B568953-8C8D-2B4D-83AD-31FAB3BB42A0}" srcOrd="0" destOrd="0" presId="urn:microsoft.com/office/officeart/2005/8/layout/gear1"/>
    <dgm:cxn modelId="{D6622ACC-552D-9A43-9C60-ADD4A6CD3D19}" type="presOf" srcId="{B4852306-65E6-004C-B0AF-B5F455B11856}" destId="{62E1DF06-FF2E-AA43-B263-25EBEDE47469}" srcOrd="1" destOrd="0" presId="urn:microsoft.com/office/officeart/2005/8/layout/gear1"/>
    <dgm:cxn modelId="{D112EBD1-A22C-D040-86CD-771D35FEAD65}" type="presOf" srcId="{85D168E4-614B-8A4A-A9AA-6691ACEFD830}" destId="{36F9B390-EB7F-BC41-9E11-6BE6972367CC}" srcOrd="0" destOrd="0" presId="urn:microsoft.com/office/officeart/2005/8/layout/gear1"/>
    <dgm:cxn modelId="{E37EFFDE-DC73-054E-9FEE-7C7AFF556202}" type="presOf" srcId="{85D168E4-614B-8A4A-A9AA-6691ACEFD830}" destId="{B3488536-013F-994D-95BE-FC1AE5C22850}" srcOrd="1" destOrd="0" presId="urn:microsoft.com/office/officeart/2005/8/layout/gear1"/>
    <dgm:cxn modelId="{3152E3E6-6E40-3741-AA32-E923ED65276B}" srcId="{99E606A2-DE9D-D74D-BEBF-F30D82223E52}" destId="{85D168E4-614B-8A4A-A9AA-6691ACEFD830}" srcOrd="2" destOrd="0" parTransId="{0EFF8F5C-6517-DB43-A0F5-BEA3B8C47244}" sibTransId="{EE672BF3-6BCC-D545-924D-8A7971CCD477}"/>
    <dgm:cxn modelId="{ABCD5AFA-ECAA-8649-A94B-EB28C288BE3F}" type="presOf" srcId="{6BD5B475-D591-4D4A-BE3B-020A8715B81C}" destId="{5E6EC058-8157-4442-9E4F-BF5F0BB00A45}" srcOrd="0" destOrd="0" presId="urn:microsoft.com/office/officeart/2005/8/layout/gear1"/>
    <dgm:cxn modelId="{DB362BFC-253B-6C44-B331-708947062D29}" type="presOf" srcId="{B4852306-65E6-004C-B0AF-B5F455B11856}" destId="{0CDC178B-AE54-744A-A30E-665A3D85468F}" srcOrd="0" destOrd="0" presId="urn:microsoft.com/office/officeart/2005/8/layout/gear1"/>
    <dgm:cxn modelId="{45477F70-D35A-E843-89C3-D1A4452DD556}" type="presParOf" srcId="{8B568953-8C8D-2B4D-83AD-31FAB3BB42A0}" destId="{0CDC178B-AE54-744A-A30E-665A3D85468F}" srcOrd="0" destOrd="0" presId="urn:microsoft.com/office/officeart/2005/8/layout/gear1"/>
    <dgm:cxn modelId="{86BA9E6A-9795-B948-9902-9F43CCB9F3EA}" type="presParOf" srcId="{8B568953-8C8D-2B4D-83AD-31FAB3BB42A0}" destId="{62E1DF06-FF2E-AA43-B263-25EBEDE47469}" srcOrd="1" destOrd="0" presId="urn:microsoft.com/office/officeart/2005/8/layout/gear1"/>
    <dgm:cxn modelId="{F0148919-832C-B949-BBB9-5C93148C60A8}" type="presParOf" srcId="{8B568953-8C8D-2B4D-83AD-31FAB3BB42A0}" destId="{5A3571D5-6285-A64B-921A-670F34A0A916}" srcOrd="2" destOrd="0" presId="urn:microsoft.com/office/officeart/2005/8/layout/gear1"/>
    <dgm:cxn modelId="{C742F84F-D095-B947-B89F-5A9DA837B48F}" type="presParOf" srcId="{8B568953-8C8D-2B4D-83AD-31FAB3BB42A0}" destId="{5E6EC058-8157-4442-9E4F-BF5F0BB00A45}" srcOrd="3" destOrd="0" presId="urn:microsoft.com/office/officeart/2005/8/layout/gear1"/>
    <dgm:cxn modelId="{A93A3DC0-349C-5748-9EBC-17E4E5D70D7B}" type="presParOf" srcId="{8B568953-8C8D-2B4D-83AD-31FAB3BB42A0}" destId="{48D12C8C-4134-864C-96CE-C72C87F86DC0}" srcOrd="4" destOrd="0" presId="urn:microsoft.com/office/officeart/2005/8/layout/gear1"/>
    <dgm:cxn modelId="{2CDBFA7E-28E5-754F-98D7-370BA375FD63}" type="presParOf" srcId="{8B568953-8C8D-2B4D-83AD-31FAB3BB42A0}" destId="{64FEC99A-386B-D14F-9810-2312854941E3}" srcOrd="5" destOrd="0" presId="urn:microsoft.com/office/officeart/2005/8/layout/gear1"/>
    <dgm:cxn modelId="{DEF35A58-3491-3F4B-8621-3B96BABE50DF}" type="presParOf" srcId="{8B568953-8C8D-2B4D-83AD-31FAB3BB42A0}" destId="{36F9B390-EB7F-BC41-9E11-6BE6972367CC}" srcOrd="6" destOrd="0" presId="urn:microsoft.com/office/officeart/2005/8/layout/gear1"/>
    <dgm:cxn modelId="{926FFD12-2ECC-B341-999B-60016772D089}" type="presParOf" srcId="{8B568953-8C8D-2B4D-83AD-31FAB3BB42A0}" destId="{B3488536-013F-994D-95BE-FC1AE5C22850}" srcOrd="7" destOrd="0" presId="urn:microsoft.com/office/officeart/2005/8/layout/gear1"/>
    <dgm:cxn modelId="{3524AFDD-6698-0C4E-93A5-31A138AF54A2}" type="presParOf" srcId="{8B568953-8C8D-2B4D-83AD-31FAB3BB42A0}" destId="{DA2E7A41-C57D-544C-BE41-F3BD81D9F549}" srcOrd="8" destOrd="0" presId="urn:microsoft.com/office/officeart/2005/8/layout/gear1"/>
    <dgm:cxn modelId="{BFDA3494-9AD3-DF48-99FB-6BAAF2F04B84}" type="presParOf" srcId="{8B568953-8C8D-2B4D-83AD-31FAB3BB42A0}" destId="{26ADB3C9-438C-9F47-A0C9-0B34F0E6A995}" srcOrd="9" destOrd="0" presId="urn:microsoft.com/office/officeart/2005/8/layout/gear1"/>
    <dgm:cxn modelId="{B5D01E2C-D5CD-894F-99F2-3F0316F492B0}" type="presParOf" srcId="{8B568953-8C8D-2B4D-83AD-31FAB3BB42A0}" destId="{2BBB3101-72D0-7F4D-B5D0-5F8357BA3F42}" srcOrd="10" destOrd="0" presId="urn:microsoft.com/office/officeart/2005/8/layout/gear1"/>
    <dgm:cxn modelId="{02AD220C-F9A8-6B4E-A6DE-E5450908B63A}" type="presParOf" srcId="{8B568953-8C8D-2B4D-83AD-31FAB3BB42A0}" destId="{F6CD1BE7-D523-5C42-A407-B59E13280FFD}" srcOrd="11" destOrd="0" presId="urn:microsoft.com/office/officeart/2005/8/layout/gear1"/>
    <dgm:cxn modelId="{2D413212-3B9A-894A-BBB5-A48346425205}" type="presParOf" srcId="{8B568953-8C8D-2B4D-83AD-31FAB3BB42A0}" destId="{4218AE3B-457C-D74B-BD02-B7EB2B56E46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065E6-ACB4-7145-860F-831B08E29190}" type="doc">
      <dgm:prSet loTypeId="urn:microsoft.com/office/officeart/2008/layout/VerticalCurvedList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BC303C6-31AD-9241-BC39-3309B2CC4622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Open</a:t>
          </a:r>
        </a:p>
      </dgm:t>
    </dgm:pt>
    <dgm:pt modelId="{C5D31416-0913-A547-8439-310FDD3D62F2}" type="parTrans" cxnId="{816DB273-EA0C-324D-BDB6-EA05085B654C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1C38F11C-7D97-2B43-9E8C-C29B901E2782}" type="sibTrans" cxnId="{816DB273-EA0C-324D-BDB6-EA05085B654C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CBC2F20C-24F0-6D48-9CBD-7A63D311A6C7}">
      <dgm:prSet custT="1"/>
      <dgm:spPr/>
      <dgm:t>
        <a:bodyPr/>
        <a:lstStyle/>
        <a:p>
          <a:r>
            <a:rPr lang="en-US" sz="1200" b="1" dirty="0">
              <a:latin typeface="+mj-lt"/>
            </a:rPr>
            <a:t>De-duplicated</a:t>
          </a:r>
        </a:p>
      </dgm:t>
    </dgm:pt>
    <dgm:pt modelId="{544D8C9C-7AC6-1541-B36B-BACC1D5CC43C}" type="parTrans" cxnId="{050F8CDC-F39C-4341-B5D2-779A6708E9B4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524732A-1946-B848-B62F-6CA617362229}" type="sibTrans" cxnId="{050F8CDC-F39C-4341-B5D2-779A6708E9B4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9858F17-D6C4-3A4C-95BE-7FF8DED2F519}">
      <dgm:prSet custT="1"/>
      <dgm:spPr/>
      <dgm:t>
        <a:bodyPr/>
        <a:lstStyle/>
        <a:p>
          <a:r>
            <a:rPr lang="en-US" sz="1200" b="1" dirty="0">
              <a:latin typeface="+mj-lt"/>
            </a:rPr>
            <a:t>Transparent</a:t>
          </a:r>
        </a:p>
      </dgm:t>
    </dgm:pt>
    <dgm:pt modelId="{D3EE2303-2524-E444-9A94-0C231BE604BE}" type="parTrans" cxnId="{5928FF7C-4559-974C-84BA-AABC4671BA29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A0AD6B7-B68B-B74D-803E-F9C15D06DE63}" type="sibTrans" cxnId="{5928FF7C-4559-974C-84BA-AABC4671BA29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C6A0C4E-51D5-9A4A-87B7-DE77758C525C}">
      <dgm:prSet custT="1"/>
      <dgm:spPr/>
      <dgm:t>
        <a:bodyPr/>
        <a:lstStyle/>
        <a:p>
          <a:r>
            <a:rPr lang="en-US" sz="1200" b="1" dirty="0">
              <a:latin typeface="+mj-lt"/>
            </a:rPr>
            <a:t>Participatory</a:t>
          </a:r>
        </a:p>
      </dgm:t>
    </dgm:pt>
    <dgm:pt modelId="{3191086A-C342-DC43-9EB1-C69D3C983AC0}" type="parTrans" cxnId="{034C74BC-9774-464B-B22D-352D874F549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4D4B024-5556-714A-8BE9-68EB5E9286BC}" type="sibTrans" cxnId="{034C74BC-9774-464B-B22D-352D874F549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CA2D0474-767B-0542-8202-D1C42A70D29C}">
      <dgm:prSet custT="1"/>
      <dgm:spPr/>
      <dgm:t>
        <a:bodyPr/>
        <a:lstStyle/>
        <a:p>
          <a:r>
            <a:rPr lang="en-US" sz="1200" b="1" dirty="0">
              <a:latin typeface="+mj-lt"/>
            </a:rPr>
            <a:t>Trusted</a:t>
          </a:r>
        </a:p>
      </dgm:t>
    </dgm:pt>
    <dgm:pt modelId="{313216A6-B070-D74C-978A-C55D640F9B24}" type="parTrans" cxnId="{5B0E8A29-8682-7B49-9A3F-DCE92E961A3E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A3A3FFF-800A-1E40-A531-BE8CCAAB2227}" type="sibTrans" cxnId="{5B0E8A29-8682-7B49-9A3F-DCE92E961A3E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2F94F12-0E18-FE4C-AAFC-35312660031E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Complete</a:t>
          </a:r>
        </a:p>
      </dgm:t>
    </dgm:pt>
    <dgm:pt modelId="{3F5215CE-25BE-7D43-8FED-4E313AFF1728}" type="parTrans" cxnId="{6878F273-D0FA-EB4A-9E0B-3749FB9E4A7A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AA8B76B6-7BA2-D648-B451-88C75433B69A}" type="sibTrans" cxnId="{6878F273-D0FA-EB4A-9E0B-3749FB9E4A7A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6789C81A-EBDD-4948-99CA-BACEAC3C6D68}">
      <dgm:prSet custT="1"/>
      <dgm:spPr/>
      <dgm:t>
        <a:bodyPr/>
        <a:lstStyle/>
        <a:p>
          <a:r>
            <a:rPr lang="en-US" sz="1200" b="1" dirty="0">
              <a:latin typeface="+mj-lt"/>
            </a:rPr>
            <a:t>Decentralized</a:t>
          </a:r>
        </a:p>
      </dgm:t>
    </dgm:pt>
    <dgm:pt modelId="{48448C4F-B41D-A24E-9B73-6E863758CFD5}" type="parTrans" cxnId="{4ACC0549-B95F-6B40-B7CE-E7074C586F10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0B4E96EC-6AF6-C041-B55D-C792CBE8BD55}" type="sibTrans" cxnId="{4ACC0549-B95F-6B40-B7CE-E7074C586F10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68B1EB7C-AFD1-DA45-AAAB-282D8D35AB93}" type="pres">
      <dgm:prSet presAssocID="{ACE065E6-ACB4-7145-860F-831B08E29190}" presName="Name0" presStyleCnt="0">
        <dgm:presLayoutVars>
          <dgm:chMax val="7"/>
          <dgm:chPref val="7"/>
          <dgm:dir/>
        </dgm:presLayoutVars>
      </dgm:prSet>
      <dgm:spPr/>
    </dgm:pt>
    <dgm:pt modelId="{FD9A1A70-5B08-BC4E-A4F4-BCC77178C425}" type="pres">
      <dgm:prSet presAssocID="{ACE065E6-ACB4-7145-860F-831B08E29190}" presName="Name1" presStyleCnt="0"/>
      <dgm:spPr/>
    </dgm:pt>
    <dgm:pt modelId="{66FA641E-D8D5-A049-BD0F-5F46B0849FD9}" type="pres">
      <dgm:prSet presAssocID="{ACE065E6-ACB4-7145-860F-831B08E29190}" presName="cycle" presStyleCnt="0"/>
      <dgm:spPr/>
    </dgm:pt>
    <dgm:pt modelId="{5F466205-5ADD-5545-88E0-23937C13AEFF}" type="pres">
      <dgm:prSet presAssocID="{ACE065E6-ACB4-7145-860F-831B08E29190}" presName="srcNode" presStyleLbl="node1" presStyleIdx="0" presStyleCnt="7"/>
      <dgm:spPr/>
    </dgm:pt>
    <dgm:pt modelId="{2D26DBCF-6EA0-FE45-B2F3-EABC439514B8}" type="pres">
      <dgm:prSet presAssocID="{ACE065E6-ACB4-7145-860F-831B08E29190}" presName="conn" presStyleLbl="parChTrans1D2" presStyleIdx="0" presStyleCnt="1"/>
      <dgm:spPr/>
    </dgm:pt>
    <dgm:pt modelId="{62910A54-381B-4644-9B76-89FD2D260A8D}" type="pres">
      <dgm:prSet presAssocID="{ACE065E6-ACB4-7145-860F-831B08E29190}" presName="extraNode" presStyleLbl="node1" presStyleIdx="0" presStyleCnt="7"/>
      <dgm:spPr/>
    </dgm:pt>
    <dgm:pt modelId="{6927683A-DF2E-7F45-A908-D9499F2107D7}" type="pres">
      <dgm:prSet presAssocID="{ACE065E6-ACB4-7145-860F-831B08E29190}" presName="dstNode" presStyleLbl="node1" presStyleIdx="0" presStyleCnt="7"/>
      <dgm:spPr/>
    </dgm:pt>
    <dgm:pt modelId="{19BED210-0B22-584A-AF82-CB38E74824AD}" type="pres">
      <dgm:prSet presAssocID="{7BC303C6-31AD-9241-BC39-3309B2CC4622}" presName="text_1" presStyleLbl="node1" presStyleIdx="0" presStyleCnt="7">
        <dgm:presLayoutVars>
          <dgm:bulletEnabled val="1"/>
        </dgm:presLayoutVars>
      </dgm:prSet>
      <dgm:spPr/>
    </dgm:pt>
    <dgm:pt modelId="{E558E531-AE85-3B48-849C-CAFFEF8707B2}" type="pres">
      <dgm:prSet presAssocID="{7BC303C6-31AD-9241-BC39-3309B2CC4622}" presName="accent_1" presStyleCnt="0"/>
      <dgm:spPr/>
    </dgm:pt>
    <dgm:pt modelId="{2B679D39-B3E8-3749-8AE0-F8672D0E0CD5}" type="pres">
      <dgm:prSet presAssocID="{7BC303C6-31AD-9241-BC39-3309B2CC4622}" presName="accentRepeatNode" presStyleLbl="solidFgAcc1" presStyleIdx="0" presStyleCnt="7"/>
      <dgm:spPr/>
    </dgm:pt>
    <dgm:pt modelId="{912EF816-1C9A-6842-8F91-36EFC84AE7BA}" type="pres">
      <dgm:prSet presAssocID="{22F94F12-0E18-FE4C-AAFC-35312660031E}" presName="text_2" presStyleLbl="node1" presStyleIdx="1" presStyleCnt="7">
        <dgm:presLayoutVars>
          <dgm:bulletEnabled val="1"/>
        </dgm:presLayoutVars>
      </dgm:prSet>
      <dgm:spPr/>
    </dgm:pt>
    <dgm:pt modelId="{B7F12921-B755-824C-8492-683C99C6DEAA}" type="pres">
      <dgm:prSet presAssocID="{22F94F12-0E18-FE4C-AAFC-35312660031E}" presName="accent_2" presStyleCnt="0"/>
      <dgm:spPr/>
    </dgm:pt>
    <dgm:pt modelId="{53E34225-A879-1347-9391-9A28B0743E1B}" type="pres">
      <dgm:prSet presAssocID="{22F94F12-0E18-FE4C-AAFC-35312660031E}" presName="accentRepeatNode" presStyleLbl="solidFgAcc1" presStyleIdx="1" presStyleCnt="7"/>
      <dgm:spPr/>
    </dgm:pt>
    <dgm:pt modelId="{C6B079B4-F90F-7A41-8E58-F95886CB4996}" type="pres">
      <dgm:prSet presAssocID="{CBC2F20C-24F0-6D48-9CBD-7A63D311A6C7}" presName="text_3" presStyleLbl="node1" presStyleIdx="2" presStyleCnt="7">
        <dgm:presLayoutVars>
          <dgm:bulletEnabled val="1"/>
        </dgm:presLayoutVars>
      </dgm:prSet>
      <dgm:spPr/>
    </dgm:pt>
    <dgm:pt modelId="{4342B44D-E112-CD4B-BF19-8AB439BAB7E7}" type="pres">
      <dgm:prSet presAssocID="{CBC2F20C-24F0-6D48-9CBD-7A63D311A6C7}" presName="accent_3" presStyleCnt="0"/>
      <dgm:spPr/>
    </dgm:pt>
    <dgm:pt modelId="{78EB5AD0-B73A-844F-9379-2E4E600CAEC3}" type="pres">
      <dgm:prSet presAssocID="{CBC2F20C-24F0-6D48-9CBD-7A63D311A6C7}" presName="accentRepeatNode" presStyleLbl="solidFgAcc1" presStyleIdx="2" presStyleCnt="7"/>
      <dgm:spPr/>
    </dgm:pt>
    <dgm:pt modelId="{93018C19-5B83-7A49-A305-2E8782AD609A}" type="pres">
      <dgm:prSet presAssocID="{B9858F17-D6C4-3A4C-95BE-7FF8DED2F519}" presName="text_4" presStyleLbl="node1" presStyleIdx="3" presStyleCnt="7">
        <dgm:presLayoutVars>
          <dgm:bulletEnabled val="1"/>
        </dgm:presLayoutVars>
      </dgm:prSet>
      <dgm:spPr/>
    </dgm:pt>
    <dgm:pt modelId="{03180504-003A-2543-8EA2-6BA7C57E57BF}" type="pres">
      <dgm:prSet presAssocID="{B9858F17-D6C4-3A4C-95BE-7FF8DED2F519}" presName="accent_4" presStyleCnt="0"/>
      <dgm:spPr/>
    </dgm:pt>
    <dgm:pt modelId="{F8B5472B-8ED9-6649-A6A1-34D950D2A9C1}" type="pres">
      <dgm:prSet presAssocID="{B9858F17-D6C4-3A4C-95BE-7FF8DED2F519}" presName="accentRepeatNode" presStyleLbl="solidFgAcc1" presStyleIdx="3" presStyleCnt="7"/>
      <dgm:spPr/>
    </dgm:pt>
    <dgm:pt modelId="{ABFDC4C5-8EFD-C14A-9C35-ADE3D9199B55}" type="pres">
      <dgm:prSet presAssocID="{AC6A0C4E-51D5-9A4A-87B7-DE77758C525C}" presName="text_5" presStyleLbl="node1" presStyleIdx="4" presStyleCnt="7">
        <dgm:presLayoutVars>
          <dgm:bulletEnabled val="1"/>
        </dgm:presLayoutVars>
      </dgm:prSet>
      <dgm:spPr/>
    </dgm:pt>
    <dgm:pt modelId="{B1385CF0-D4BF-2A4E-A3EC-480B949014E9}" type="pres">
      <dgm:prSet presAssocID="{AC6A0C4E-51D5-9A4A-87B7-DE77758C525C}" presName="accent_5" presStyleCnt="0"/>
      <dgm:spPr/>
    </dgm:pt>
    <dgm:pt modelId="{E6422B85-5EA8-B541-BA21-A227B089B6F1}" type="pres">
      <dgm:prSet presAssocID="{AC6A0C4E-51D5-9A4A-87B7-DE77758C525C}" presName="accentRepeatNode" presStyleLbl="solidFgAcc1" presStyleIdx="4" presStyleCnt="7"/>
      <dgm:spPr/>
    </dgm:pt>
    <dgm:pt modelId="{6168549E-035A-754C-AB61-4A008B82F7FD}" type="pres">
      <dgm:prSet presAssocID="{6789C81A-EBDD-4948-99CA-BACEAC3C6D68}" presName="text_6" presStyleLbl="node1" presStyleIdx="5" presStyleCnt="7">
        <dgm:presLayoutVars>
          <dgm:bulletEnabled val="1"/>
        </dgm:presLayoutVars>
      </dgm:prSet>
      <dgm:spPr/>
    </dgm:pt>
    <dgm:pt modelId="{65B105EB-7B2C-0345-AED6-1E32A2C4DF47}" type="pres">
      <dgm:prSet presAssocID="{6789C81A-EBDD-4948-99CA-BACEAC3C6D68}" presName="accent_6" presStyleCnt="0"/>
      <dgm:spPr/>
    </dgm:pt>
    <dgm:pt modelId="{679E5919-70CE-8240-961C-AC7CF6DCDAE8}" type="pres">
      <dgm:prSet presAssocID="{6789C81A-EBDD-4948-99CA-BACEAC3C6D68}" presName="accentRepeatNode" presStyleLbl="solidFgAcc1" presStyleIdx="5" presStyleCnt="7"/>
      <dgm:spPr/>
    </dgm:pt>
    <dgm:pt modelId="{F69D180E-3DB1-FE4F-9245-09479318F520}" type="pres">
      <dgm:prSet presAssocID="{CA2D0474-767B-0542-8202-D1C42A70D29C}" presName="text_7" presStyleLbl="node1" presStyleIdx="6" presStyleCnt="7">
        <dgm:presLayoutVars>
          <dgm:bulletEnabled val="1"/>
        </dgm:presLayoutVars>
      </dgm:prSet>
      <dgm:spPr/>
    </dgm:pt>
    <dgm:pt modelId="{FF79B1BD-5C40-D544-BF87-5DD9C926608B}" type="pres">
      <dgm:prSet presAssocID="{CA2D0474-767B-0542-8202-D1C42A70D29C}" presName="accent_7" presStyleCnt="0"/>
      <dgm:spPr/>
    </dgm:pt>
    <dgm:pt modelId="{F03EB1C4-F740-6045-B238-0FE1D750A217}" type="pres">
      <dgm:prSet presAssocID="{CA2D0474-767B-0542-8202-D1C42A70D29C}" presName="accentRepeatNode" presStyleLbl="solidFgAcc1" presStyleIdx="6" presStyleCnt="7"/>
      <dgm:spPr/>
    </dgm:pt>
  </dgm:ptLst>
  <dgm:cxnLst>
    <dgm:cxn modelId="{A595810F-808D-CB4C-AE08-ED08B70620B5}" type="presOf" srcId="{ACE065E6-ACB4-7145-860F-831B08E29190}" destId="{68B1EB7C-AFD1-DA45-AAAB-282D8D35AB93}" srcOrd="0" destOrd="0" presId="urn:microsoft.com/office/officeart/2008/layout/VerticalCurvedList"/>
    <dgm:cxn modelId="{5B0E8A29-8682-7B49-9A3F-DCE92E961A3E}" srcId="{ACE065E6-ACB4-7145-860F-831B08E29190}" destId="{CA2D0474-767B-0542-8202-D1C42A70D29C}" srcOrd="6" destOrd="0" parTransId="{313216A6-B070-D74C-978A-C55D640F9B24}" sibTransId="{BA3A3FFF-800A-1E40-A531-BE8CCAAB2227}"/>
    <dgm:cxn modelId="{8D698940-4C62-4749-B38F-51FB5423DCE1}" type="presOf" srcId="{6789C81A-EBDD-4948-99CA-BACEAC3C6D68}" destId="{6168549E-035A-754C-AB61-4A008B82F7FD}" srcOrd="0" destOrd="0" presId="urn:microsoft.com/office/officeart/2008/layout/VerticalCurvedList"/>
    <dgm:cxn modelId="{4ACC0549-B95F-6B40-B7CE-E7074C586F10}" srcId="{ACE065E6-ACB4-7145-860F-831B08E29190}" destId="{6789C81A-EBDD-4948-99CA-BACEAC3C6D68}" srcOrd="5" destOrd="0" parTransId="{48448C4F-B41D-A24E-9B73-6E863758CFD5}" sibTransId="{0B4E96EC-6AF6-C041-B55D-C792CBE8BD55}"/>
    <dgm:cxn modelId="{816DB273-EA0C-324D-BDB6-EA05085B654C}" srcId="{ACE065E6-ACB4-7145-860F-831B08E29190}" destId="{7BC303C6-31AD-9241-BC39-3309B2CC4622}" srcOrd="0" destOrd="0" parTransId="{C5D31416-0913-A547-8439-310FDD3D62F2}" sibTransId="{1C38F11C-7D97-2B43-9E8C-C29B901E2782}"/>
    <dgm:cxn modelId="{6878F273-D0FA-EB4A-9E0B-3749FB9E4A7A}" srcId="{ACE065E6-ACB4-7145-860F-831B08E29190}" destId="{22F94F12-0E18-FE4C-AAFC-35312660031E}" srcOrd="1" destOrd="0" parTransId="{3F5215CE-25BE-7D43-8FED-4E313AFF1728}" sibTransId="{AA8B76B6-7BA2-D648-B451-88C75433B69A}"/>
    <dgm:cxn modelId="{5928FF7C-4559-974C-84BA-AABC4671BA29}" srcId="{ACE065E6-ACB4-7145-860F-831B08E29190}" destId="{B9858F17-D6C4-3A4C-95BE-7FF8DED2F519}" srcOrd="3" destOrd="0" parTransId="{D3EE2303-2524-E444-9A94-0C231BE604BE}" sibTransId="{2A0AD6B7-B68B-B74D-803E-F9C15D06DE63}"/>
    <dgm:cxn modelId="{AC24C980-9973-4547-809E-B960D06CB2F1}" type="presOf" srcId="{CBC2F20C-24F0-6D48-9CBD-7A63D311A6C7}" destId="{C6B079B4-F90F-7A41-8E58-F95886CB4996}" srcOrd="0" destOrd="0" presId="urn:microsoft.com/office/officeart/2008/layout/VerticalCurvedList"/>
    <dgm:cxn modelId="{719CDC99-FEFE-EF42-9672-2F9E7E0DAB46}" type="presOf" srcId="{B9858F17-D6C4-3A4C-95BE-7FF8DED2F519}" destId="{93018C19-5B83-7A49-A305-2E8782AD609A}" srcOrd="0" destOrd="0" presId="urn:microsoft.com/office/officeart/2008/layout/VerticalCurvedList"/>
    <dgm:cxn modelId="{E20ED09B-5526-1442-9B1A-C583ECF30DE4}" type="presOf" srcId="{22F94F12-0E18-FE4C-AAFC-35312660031E}" destId="{912EF816-1C9A-6842-8F91-36EFC84AE7BA}" srcOrd="0" destOrd="0" presId="urn:microsoft.com/office/officeart/2008/layout/VerticalCurvedList"/>
    <dgm:cxn modelId="{BF2A84B0-7137-7046-ACAA-EC4D08C097F1}" type="presOf" srcId="{1C38F11C-7D97-2B43-9E8C-C29B901E2782}" destId="{2D26DBCF-6EA0-FE45-B2F3-EABC439514B8}" srcOrd="0" destOrd="0" presId="urn:microsoft.com/office/officeart/2008/layout/VerticalCurvedList"/>
    <dgm:cxn modelId="{034C74BC-9774-464B-B22D-352D874F5497}" srcId="{ACE065E6-ACB4-7145-860F-831B08E29190}" destId="{AC6A0C4E-51D5-9A4A-87B7-DE77758C525C}" srcOrd="4" destOrd="0" parTransId="{3191086A-C342-DC43-9EB1-C69D3C983AC0}" sibTransId="{B4D4B024-5556-714A-8BE9-68EB5E9286BC}"/>
    <dgm:cxn modelId="{EC8B4FC9-0574-A247-BA1C-8191B65AB929}" type="presOf" srcId="{CA2D0474-767B-0542-8202-D1C42A70D29C}" destId="{F69D180E-3DB1-FE4F-9245-09479318F520}" srcOrd="0" destOrd="0" presId="urn:microsoft.com/office/officeart/2008/layout/VerticalCurvedList"/>
    <dgm:cxn modelId="{3457BFCE-DF51-FB44-9981-F215F6B7129A}" type="presOf" srcId="{AC6A0C4E-51D5-9A4A-87B7-DE77758C525C}" destId="{ABFDC4C5-8EFD-C14A-9C35-ADE3D9199B55}" srcOrd="0" destOrd="0" presId="urn:microsoft.com/office/officeart/2008/layout/VerticalCurvedList"/>
    <dgm:cxn modelId="{9BD36CD3-58B9-8441-AE89-196CFC47C144}" type="presOf" srcId="{7BC303C6-31AD-9241-BC39-3309B2CC4622}" destId="{19BED210-0B22-584A-AF82-CB38E74824AD}" srcOrd="0" destOrd="0" presId="urn:microsoft.com/office/officeart/2008/layout/VerticalCurvedList"/>
    <dgm:cxn modelId="{050F8CDC-F39C-4341-B5D2-779A6708E9B4}" srcId="{ACE065E6-ACB4-7145-860F-831B08E29190}" destId="{CBC2F20C-24F0-6D48-9CBD-7A63D311A6C7}" srcOrd="2" destOrd="0" parTransId="{544D8C9C-7AC6-1541-B36B-BACC1D5CC43C}" sibTransId="{A524732A-1946-B848-B62F-6CA617362229}"/>
    <dgm:cxn modelId="{468765AB-4020-2044-91EF-1B2BFA066762}" type="presParOf" srcId="{68B1EB7C-AFD1-DA45-AAAB-282D8D35AB93}" destId="{FD9A1A70-5B08-BC4E-A4F4-BCC77178C425}" srcOrd="0" destOrd="0" presId="urn:microsoft.com/office/officeart/2008/layout/VerticalCurvedList"/>
    <dgm:cxn modelId="{284664B6-5DDE-9741-AC62-5E9F55C1662B}" type="presParOf" srcId="{FD9A1A70-5B08-BC4E-A4F4-BCC77178C425}" destId="{66FA641E-D8D5-A049-BD0F-5F46B0849FD9}" srcOrd="0" destOrd="0" presId="urn:microsoft.com/office/officeart/2008/layout/VerticalCurvedList"/>
    <dgm:cxn modelId="{C2ABFB26-D4FE-6C49-998E-148530882D02}" type="presParOf" srcId="{66FA641E-D8D5-A049-BD0F-5F46B0849FD9}" destId="{5F466205-5ADD-5545-88E0-23937C13AEFF}" srcOrd="0" destOrd="0" presId="urn:microsoft.com/office/officeart/2008/layout/VerticalCurvedList"/>
    <dgm:cxn modelId="{83DC73CB-5C4A-9B49-BA39-8717769CDCF7}" type="presParOf" srcId="{66FA641E-D8D5-A049-BD0F-5F46B0849FD9}" destId="{2D26DBCF-6EA0-FE45-B2F3-EABC439514B8}" srcOrd="1" destOrd="0" presId="urn:microsoft.com/office/officeart/2008/layout/VerticalCurvedList"/>
    <dgm:cxn modelId="{C15BD382-BFB4-904D-AC22-EF3D9FCF0ECE}" type="presParOf" srcId="{66FA641E-D8D5-A049-BD0F-5F46B0849FD9}" destId="{62910A54-381B-4644-9B76-89FD2D260A8D}" srcOrd="2" destOrd="0" presId="urn:microsoft.com/office/officeart/2008/layout/VerticalCurvedList"/>
    <dgm:cxn modelId="{E4F09E6D-22F1-734C-8BD7-7BFD378BCDD5}" type="presParOf" srcId="{66FA641E-D8D5-A049-BD0F-5F46B0849FD9}" destId="{6927683A-DF2E-7F45-A908-D9499F2107D7}" srcOrd="3" destOrd="0" presId="urn:microsoft.com/office/officeart/2008/layout/VerticalCurvedList"/>
    <dgm:cxn modelId="{0441CBC0-1100-1F47-8E1E-9F33ABB5CE0E}" type="presParOf" srcId="{FD9A1A70-5B08-BC4E-A4F4-BCC77178C425}" destId="{19BED210-0B22-584A-AF82-CB38E74824AD}" srcOrd="1" destOrd="0" presId="urn:microsoft.com/office/officeart/2008/layout/VerticalCurvedList"/>
    <dgm:cxn modelId="{FA9F8BF2-0034-A64B-AB9B-F9BCA1D5ADC3}" type="presParOf" srcId="{FD9A1A70-5B08-BC4E-A4F4-BCC77178C425}" destId="{E558E531-AE85-3B48-849C-CAFFEF8707B2}" srcOrd="2" destOrd="0" presId="urn:microsoft.com/office/officeart/2008/layout/VerticalCurvedList"/>
    <dgm:cxn modelId="{B4116F1A-406D-E04A-9777-90655E978D61}" type="presParOf" srcId="{E558E531-AE85-3B48-849C-CAFFEF8707B2}" destId="{2B679D39-B3E8-3749-8AE0-F8672D0E0CD5}" srcOrd="0" destOrd="0" presId="urn:microsoft.com/office/officeart/2008/layout/VerticalCurvedList"/>
    <dgm:cxn modelId="{B100A952-5094-0F47-9A47-187B8D73D1E8}" type="presParOf" srcId="{FD9A1A70-5B08-BC4E-A4F4-BCC77178C425}" destId="{912EF816-1C9A-6842-8F91-36EFC84AE7BA}" srcOrd="3" destOrd="0" presId="urn:microsoft.com/office/officeart/2008/layout/VerticalCurvedList"/>
    <dgm:cxn modelId="{36A4C3D3-A790-234D-BC10-1E19D1F66D93}" type="presParOf" srcId="{FD9A1A70-5B08-BC4E-A4F4-BCC77178C425}" destId="{B7F12921-B755-824C-8492-683C99C6DEAA}" srcOrd="4" destOrd="0" presId="urn:microsoft.com/office/officeart/2008/layout/VerticalCurvedList"/>
    <dgm:cxn modelId="{6C59247E-1E9F-8442-8D42-C980AF151E30}" type="presParOf" srcId="{B7F12921-B755-824C-8492-683C99C6DEAA}" destId="{53E34225-A879-1347-9391-9A28B0743E1B}" srcOrd="0" destOrd="0" presId="urn:microsoft.com/office/officeart/2008/layout/VerticalCurvedList"/>
    <dgm:cxn modelId="{96D272A3-39B3-2746-97EF-8D9F7D545824}" type="presParOf" srcId="{FD9A1A70-5B08-BC4E-A4F4-BCC77178C425}" destId="{C6B079B4-F90F-7A41-8E58-F95886CB4996}" srcOrd="5" destOrd="0" presId="urn:microsoft.com/office/officeart/2008/layout/VerticalCurvedList"/>
    <dgm:cxn modelId="{82978917-EB65-184A-8CC9-02F919944530}" type="presParOf" srcId="{FD9A1A70-5B08-BC4E-A4F4-BCC77178C425}" destId="{4342B44D-E112-CD4B-BF19-8AB439BAB7E7}" srcOrd="6" destOrd="0" presId="urn:microsoft.com/office/officeart/2008/layout/VerticalCurvedList"/>
    <dgm:cxn modelId="{E68296F0-065A-A147-B3C0-0CE8EE47DB7E}" type="presParOf" srcId="{4342B44D-E112-CD4B-BF19-8AB439BAB7E7}" destId="{78EB5AD0-B73A-844F-9379-2E4E600CAEC3}" srcOrd="0" destOrd="0" presId="urn:microsoft.com/office/officeart/2008/layout/VerticalCurvedList"/>
    <dgm:cxn modelId="{BA15E06D-DB60-734F-804C-8093B1B905BD}" type="presParOf" srcId="{FD9A1A70-5B08-BC4E-A4F4-BCC77178C425}" destId="{93018C19-5B83-7A49-A305-2E8782AD609A}" srcOrd="7" destOrd="0" presId="urn:microsoft.com/office/officeart/2008/layout/VerticalCurvedList"/>
    <dgm:cxn modelId="{7B04B575-D21B-B34F-A77D-DF715DA839EC}" type="presParOf" srcId="{FD9A1A70-5B08-BC4E-A4F4-BCC77178C425}" destId="{03180504-003A-2543-8EA2-6BA7C57E57BF}" srcOrd="8" destOrd="0" presId="urn:microsoft.com/office/officeart/2008/layout/VerticalCurvedList"/>
    <dgm:cxn modelId="{AE8C2ABC-4596-B64E-8534-DED5CD0CDA27}" type="presParOf" srcId="{03180504-003A-2543-8EA2-6BA7C57E57BF}" destId="{F8B5472B-8ED9-6649-A6A1-34D950D2A9C1}" srcOrd="0" destOrd="0" presId="urn:microsoft.com/office/officeart/2008/layout/VerticalCurvedList"/>
    <dgm:cxn modelId="{DD410F04-D9AB-AB48-B4B9-263F42AFE627}" type="presParOf" srcId="{FD9A1A70-5B08-BC4E-A4F4-BCC77178C425}" destId="{ABFDC4C5-8EFD-C14A-9C35-ADE3D9199B55}" srcOrd="9" destOrd="0" presId="urn:microsoft.com/office/officeart/2008/layout/VerticalCurvedList"/>
    <dgm:cxn modelId="{28922E93-A803-1941-9D70-E53CDBE7FB72}" type="presParOf" srcId="{FD9A1A70-5B08-BC4E-A4F4-BCC77178C425}" destId="{B1385CF0-D4BF-2A4E-A3EC-480B949014E9}" srcOrd="10" destOrd="0" presId="urn:microsoft.com/office/officeart/2008/layout/VerticalCurvedList"/>
    <dgm:cxn modelId="{99E5BB22-F0C7-DB4A-91E9-B8E7D776FE6E}" type="presParOf" srcId="{B1385CF0-D4BF-2A4E-A3EC-480B949014E9}" destId="{E6422B85-5EA8-B541-BA21-A227B089B6F1}" srcOrd="0" destOrd="0" presId="urn:microsoft.com/office/officeart/2008/layout/VerticalCurvedList"/>
    <dgm:cxn modelId="{682A8D3E-A19C-8B4E-895F-6356B8038D8E}" type="presParOf" srcId="{FD9A1A70-5B08-BC4E-A4F4-BCC77178C425}" destId="{6168549E-035A-754C-AB61-4A008B82F7FD}" srcOrd="11" destOrd="0" presId="urn:microsoft.com/office/officeart/2008/layout/VerticalCurvedList"/>
    <dgm:cxn modelId="{B5C57B3F-DC70-D44A-9A4E-E217F598E31A}" type="presParOf" srcId="{FD9A1A70-5B08-BC4E-A4F4-BCC77178C425}" destId="{65B105EB-7B2C-0345-AED6-1E32A2C4DF47}" srcOrd="12" destOrd="0" presId="urn:microsoft.com/office/officeart/2008/layout/VerticalCurvedList"/>
    <dgm:cxn modelId="{07CC871C-4D21-FA42-BF1A-ED0629243219}" type="presParOf" srcId="{65B105EB-7B2C-0345-AED6-1E32A2C4DF47}" destId="{679E5919-70CE-8240-961C-AC7CF6DCDAE8}" srcOrd="0" destOrd="0" presId="urn:microsoft.com/office/officeart/2008/layout/VerticalCurvedList"/>
    <dgm:cxn modelId="{DDBFCCF2-BB9E-6045-8C1B-5DBC936407AA}" type="presParOf" srcId="{FD9A1A70-5B08-BC4E-A4F4-BCC77178C425}" destId="{F69D180E-3DB1-FE4F-9245-09479318F520}" srcOrd="13" destOrd="0" presId="urn:microsoft.com/office/officeart/2008/layout/VerticalCurvedList"/>
    <dgm:cxn modelId="{54714374-5390-8545-93D5-1BFC75220A9A}" type="presParOf" srcId="{FD9A1A70-5B08-BC4E-A4F4-BCC77178C425}" destId="{FF79B1BD-5C40-D544-BF87-5DD9C926608B}" srcOrd="14" destOrd="0" presId="urn:microsoft.com/office/officeart/2008/layout/VerticalCurvedList"/>
    <dgm:cxn modelId="{1A65055B-8168-4F46-82CB-76F1ACDC1068}" type="presParOf" srcId="{FF79B1BD-5C40-D544-BF87-5DD9C926608B}" destId="{F03EB1C4-F740-6045-B238-0FE1D750A2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EC59-1825-47BC-BA04-799265AFDB36}">
      <dsp:nvSpPr>
        <dsp:cNvPr id="0" name=""/>
        <dsp:cNvSpPr/>
      </dsp:nvSpPr>
      <dsp:spPr>
        <a:xfrm rot="16200000">
          <a:off x="-418338" y="420875"/>
          <a:ext cx="3331046" cy="2489295"/>
        </a:xfrm>
        <a:prstGeom prst="flowChartManualOperation">
          <a:avLst/>
        </a:prstGeom>
        <a:solidFill>
          <a:srgbClr val="2A6A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Institutions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5400000">
        <a:off x="2538" y="666208"/>
        <a:ext cx="2489295" cy="1998628"/>
      </dsp:txXfrm>
    </dsp:sp>
    <dsp:sp modelId="{20093A7D-DD81-4F00-B252-DEE7DE6E89A6}">
      <dsp:nvSpPr>
        <dsp:cNvPr id="0" name=""/>
        <dsp:cNvSpPr/>
      </dsp:nvSpPr>
      <dsp:spPr>
        <a:xfrm rot="16200000">
          <a:off x="2257653" y="420875"/>
          <a:ext cx="3331046" cy="2489295"/>
        </a:xfrm>
        <a:prstGeom prst="flowChartManualOperation">
          <a:avLst/>
        </a:prstGeom>
        <a:solidFill>
          <a:srgbClr val="2A6A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Funders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5400000">
        <a:off x="2678529" y="666208"/>
        <a:ext cx="2489295" cy="1998628"/>
      </dsp:txXfrm>
    </dsp:sp>
    <dsp:sp modelId="{52591CFB-9A90-4D91-8413-0A9B1D10D565}">
      <dsp:nvSpPr>
        <dsp:cNvPr id="0" name=""/>
        <dsp:cNvSpPr/>
      </dsp:nvSpPr>
      <dsp:spPr>
        <a:xfrm rot="16200000">
          <a:off x="4933646" y="420875"/>
          <a:ext cx="3331046" cy="2489295"/>
        </a:xfrm>
        <a:prstGeom prst="flowChartManualOperation">
          <a:avLst/>
        </a:prstGeom>
        <a:solidFill>
          <a:srgbClr val="2A6A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 Initiatives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5400000">
        <a:off x="5354522" y="666208"/>
        <a:ext cx="2489295" cy="1998628"/>
      </dsp:txXfrm>
    </dsp:sp>
    <dsp:sp modelId="{BD17851C-3EAC-4705-9D69-74282CCC9F17}">
      <dsp:nvSpPr>
        <dsp:cNvPr id="0" name=""/>
        <dsp:cNvSpPr/>
      </dsp:nvSpPr>
      <dsp:spPr>
        <a:xfrm rot="16200000">
          <a:off x="7609638" y="420875"/>
          <a:ext cx="3331046" cy="2489295"/>
        </a:xfrm>
        <a:prstGeom prst="flowChartManualOperation">
          <a:avLst/>
        </a:prstGeom>
        <a:solidFill>
          <a:srgbClr val="EA44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Countries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5400000">
        <a:off x="8030514" y="666208"/>
        <a:ext cx="2489295" cy="1998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C178B-AE54-744A-A30E-665A3D85468F}">
      <dsp:nvSpPr>
        <dsp:cNvPr id="0" name=""/>
        <dsp:cNvSpPr/>
      </dsp:nvSpPr>
      <dsp:spPr>
        <a:xfrm>
          <a:off x="4134265" y="2079922"/>
          <a:ext cx="2542126" cy="2542126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MONITOR Dashboard</a:t>
          </a:r>
        </a:p>
      </dsp:txBody>
      <dsp:txXfrm>
        <a:off x="4645345" y="2675403"/>
        <a:ext cx="1519966" cy="1306705"/>
      </dsp:txXfrm>
    </dsp:sp>
    <dsp:sp modelId="{5E6EC058-8157-4442-9E4F-BF5F0BB00A45}">
      <dsp:nvSpPr>
        <dsp:cNvPr id="0" name=""/>
        <dsp:cNvSpPr/>
      </dsp:nvSpPr>
      <dsp:spPr>
        <a:xfrm>
          <a:off x="2655209" y="1479055"/>
          <a:ext cx="1848819" cy="184881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World Bank</a:t>
          </a:r>
        </a:p>
      </dsp:txBody>
      <dsp:txXfrm>
        <a:off x="3120655" y="1947314"/>
        <a:ext cx="917927" cy="912301"/>
      </dsp:txXfrm>
    </dsp:sp>
    <dsp:sp modelId="{36F9B390-EB7F-BC41-9E11-6BE6972367CC}">
      <dsp:nvSpPr>
        <dsp:cNvPr id="0" name=""/>
        <dsp:cNvSpPr/>
      </dsp:nvSpPr>
      <dsp:spPr>
        <a:xfrm rot="20700000">
          <a:off x="3690737" y="203558"/>
          <a:ext cx="1811465" cy="181146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OpenAIRE</a:t>
          </a:r>
        </a:p>
      </dsp:txBody>
      <dsp:txXfrm rot="-20700000">
        <a:off x="4088044" y="600866"/>
        <a:ext cx="1016850" cy="1016850"/>
      </dsp:txXfrm>
    </dsp:sp>
    <dsp:sp modelId="{2BBB3101-72D0-7F4D-B5D0-5F8357BA3F42}">
      <dsp:nvSpPr>
        <dsp:cNvPr id="0" name=""/>
        <dsp:cNvSpPr/>
      </dsp:nvSpPr>
      <dsp:spPr>
        <a:xfrm>
          <a:off x="3943513" y="1693630"/>
          <a:ext cx="3253922" cy="3253922"/>
        </a:xfrm>
        <a:prstGeom prst="circularArrow">
          <a:avLst>
            <a:gd name="adj1" fmla="val 4688"/>
            <a:gd name="adj2" fmla="val 299029"/>
            <a:gd name="adj3" fmla="val 2525522"/>
            <a:gd name="adj4" fmla="val 15841267"/>
            <a:gd name="adj5" fmla="val 546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CD1BE7-D523-5C42-A407-B59E13280FFD}">
      <dsp:nvSpPr>
        <dsp:cNvPr id="0" name=""/>
        <dsp:cNvSpPr/>
      </dsp:nvSpPr>
      <dsp:spPr>
        <a:xfrm>
          <a:off x="2327786" y="1068146"/>
          <a:ext cx="2364178" cy="23641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18AE3B-457C-D74B-BD02-B7EB2B56E46F}">
      <dsp:nvSpPr>
        <dsp:cNvPr id="0" name=""/>
        <dsp:cNvSpPr/>
      </dsp:nvSpPr>
      <dsp:spPr>
        <a:xfrm>
          <a:off x="3271726" y="-195056"/>
          <a:ext cx="2549060" cy="25490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6DBCF-6EA0-FE45-B2F3-EABC439514B8}">
      <dsp:nvSpPr>
        <dsp:cNvPr id="0" name=""/>
        <dsp:cNvSpPr/>
      </dsp:nvSpPr>
      <dsp:spPr>
        <a:xfrm>
          <a:off x="-3251893" y="73481"/>
          <a:ext cx="3878091" cy="3878091"/>
        </a:xfrm>
        <a:prstGeom prst="blockArc">
          <a:avLst>
            <a:gd name="adj1" fmla="val 18900000"/>
            <a:gd name="adj2" fmla="val 2700000"/>
            <a:gd name="adj3" fmla="val 557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ED210-0B22-584A-AF82-CB38E74824AD}">
      <dsp:nvSpPr>
        <dsp:cNvPr id="0" name=""/>
        <dsp:cNvSpPr/>
      </dsp:nvSpPr>
      <dsp:spPr>
        <a:xfrm>
          <a:off x="203820" y="704611"/>
          <a:ext cx="2061692" cy="26150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Open</a:t>
          </a:r>
        </a:p>
      </dsp:txBody>
      <dsp:txXfrm>
        <a:off x="203820" y="704611"/>
        <a:ext cx="2061692" cy="261502"/>
      </dsp:txXfrm>
    </dsp:sp>
    <dsp:sp modelId="{2B679D39-B3E8-3749-8AE0-F8672D0E0CD5}">
      <dsp:nvSpPr>
        <dsp:cNvPr id="0" name=""/>
        <dsp:cNvSpPr/>
      </dsp:nvSpPr>
      <dsp:spPr>
        <a:xfrm>
          <a:off x="40381" y="671923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EF816-1C9A-6842-8F91-36EFC84AE7BA}">
      <dsp:nvSpPr>
        <dsp:cNvPr id="0" name=""/>
        <dsp:cNvSpPr/>
      </dsp:nvSpPr>
      <dsp:spPr>
        <a:xfrm>
          <a:off x="440634" y="1097095"/>
          <a:ext cx="1824877" cy="261502"/>
        </a:xfrm>
        <a:prstGeom prst="rect">
          <a:avLst/>
        </a:prstGeom>
        <a:solidFill>
          <a:schemeClr val="accent2">
            <a:shade val="80000"/>
            <a:hueOff val="77833"/>
            <a:satOff val="-9313"/>
            <a:lumOff val="6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Complete</a:t>
          </a:r>
        </a:p>
      </dsp:txBody>
      <dsp:txXfrm>
        <a:off x="440634" y="1097095"/>
        <a:ext cx="1824877" cy="261502"/>
      </dsp:txXfrm>
    </dsp:sp>
    <dsp:sp modelId="{53E34225-A879-1347-9391-9A28B0743E1B}">
      <dsp:nvSpPr>
        <dsp:cNvPr id="0" name=""/>
        <dsp:cNvSpPr/>
      </dsp:nvSpPr>
      <dsp:spPr>
        <a:xfrm>
          <a:off x="277195" y="1064407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77833"/>
              <a:satOff val="-9313"/>
              <a:lumOff val="63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079B4-F90F-7A41-8E58-F95886CB4996}">
      <dsp:nvSpPr>
        <dsp:cNvPr id="0" name=""/>
        <dsp:cNvSpPr/>
      </dsp:nvSpPr>
      <dsp:spPr>
        <a:xfrm>
          <a:off x="570407" y="1489291"/>
          <a:ext cx="1695105" cy="261502"/>
        </a:xfrm>
        <a:prstGeom prst="rect">
          <a:avLst/>
        </a:prstGeom>
        <a:solidFill>
          <a:schemeClr val="accent2">
            <a:shade val="80000"/>
            <a:hueOff val="155666"/>
            <a:satOff val="-18625"/>
            <a:lumOff val="127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De-duplicated</a:t>
          </a:r>
        </a:p>
      </dsp:txBody>
      <dsp:txXfrm>
        <a:off x="570407" y="1489291"/>
        <a:ext cx="1695105" cy="261502"/>
      </dsp:txXfrm>
    </dsp:sp>
    <dsp:sp modelId="{78EB5AD0-B73A-844F-9379-2E4E600CAEC3}">
      <dsp:nvSpPr>
        <dsp:cNvPr id="0" name=""/>
        <dsp:cNvSpPr/>
      </dsp:nvSpPr>
      <dsp:spPr>
        <a:xfrm>
          <a:off x="406968" y="1456603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55666"/>
              <a:satOff val="-18625"/>
              <a:lumOff val="12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18C19-5B83-7A49-A305-2E8782AD609A}">
      <dsp:nvSpPr>
        <dsp:cNvPr id="0" name=""/>
        <dsp:cNvSpPr/>
      </dsp:nvSpPr>
      <dsp:spPr>
        <a:xfrm>
          <a:off x="611842" y="1881775"/>
          <a:ext cx="1653669" cy="261502"/>
        </a:xfrm>
        <a:prstGeom prst="rect">
          <a:avLst/>
        </a:prstGeom>
        <a:solidFill>
          <a:schemeClr val="accent2">
            <a:shade val="80000"/>
            <a:hueOff val="233498"/>
            <a:satOff val="-27937"/>
            <a:lumOff val="190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Transparent</a:t>
          </a:r>
        </a:p>
      </dsp:txBody>
      <dsp:txXfrm>
        <a:off x="611842" y="1881775"/>
        <a:ext cx="1653669" cy="261502"/>
      </dsp:txXfrm>
    </dsp:sp>
    <dsp:sp modelId="{F8B5472B-8ED9-6649-A6A1-34D950D2A9C1}">
      <dsp:nvSpPr>
        <dsp:cNvPr id="0" name=""/>
        <dsp:cNvSpPr/>
      </dsp:nvSpPr>
      <dsp:spPr>
        <a:xfrm>
          <a:off x="448403" y="1849087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233498"/>
              <a:satOff val="-27937"/>
              <a:lumOff val="190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DC4C5-8EFD-C14A-9C35-ADE3D9199B55}">
      <dsp:nvSpPr>
        <dsp:cNvPr id="0" name=""/>
        <dsp:cNvSpPr/>
      </dsp:nvSpPr>
      <dsp:spPr>
        <a:xfrm>
          <a:off x="570407" y="2274259"/>
          <a:ext cx="1695105" cy="261502"/>
        </a:xfrm>
        <a:prstGeom prst="rect">
          <a:avLst/>
        </a:prstGeom>
        <a:solidFill>
          <a:schemeClr val="accent2">
            <a:shade val="80000"/>
            <a:hueOff val="311331"/>
            <a:satOff val="-37250"/>
            <a:lumOff val="25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Participatory</a:t>
          </a:r>
        </a:p>
      </dsp:txBody>
      <dsp:txXfrm>
        <a:off x="570407" y="2274259"/>
        <a:ext cx="1695105" cy="261502"/>
      </dsp:txXfrm>
    </dsp:sp>
    <dsp:sp modelId="{E6422B85-5EA8-B541-BA21-A227B089B6F1}">
      <dsp:nvSpPr>
        <dsp:cNvPr id="0" name=""/>
        <dsp:cNvSpPr/>
      </dsp:nvSpPr>
      <dsp:spPr>
        <a:xfrm>
          <a:off x="406968" y="2241571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311331"/>
              <a:satOff val="-37250"/>
              <a:lumOff val="25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8549E-035A-754C-AB61-4A008B82F7FD}">
      <dsp:nvSpPr>
        <dsp:cNvPr id="0" name=""/>
        <dsp:cNvSpPr/>
      </dsp:nvSpPr>
      <dsp:spPr>
        <a:xfrm>
          <a:off x="440634" y="2666456"/>
          <a:ext cx="1824877" cy="261502"/>
        </a:xfrm>
        <a:prstGeom prst="rect">
          <a:avLst/>
        </a:prstGeom>
        <a:solidFill>
          <a:schemeClr val="accent2">
            <a:shade val="80000"/>
            <a:hueOff val="389164"/>
            <a:satOff val="-46562"/>
            <a:lumOff val="317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Decentralized</a:t>
          </a:r>
        </a:p>
      </dsp:txBody>
      <dsp:txXfrm>
        <a:off x="440634" y="2666456"/>
        <a:ext cx="1824877" cy="261502"/>
      </dsp:txXfrm>
    </dsp:sp>
    <dsp:sp modelId="{679E5919-70CE-8240-961C-AC7CF6DCDAE8}">
      <dsp:nvSpPr>
        <dsp:cNvPr id="0" name=""/>
        <dsp:cNvSpPr/>
      </dsp:nvSpPr>
      <dsp:spPr>
        <a:xfrm>
          <a:off x="277195" y="2633768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389164"/>
              <a:satOff val="-46562"/>
              <a:lumOff val="317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180E-3DB1-FE4F-9245-09479318F520}">
      <dsp:nvSpPr>
        <dsp:cNvPr id="0" name=""/>
        <dsp:cNvSpPr/>
      </dsp:nvSpPr>
      <dsp:spPr>
        <a:xfrm>
          <a:off x="203820" y="3058940"/>
          <a:ext cx="2061692" cy="261502"/>
        </a:xfrm>
        <a:prstGeom prst="rect">
          <a:avLst/>
        </a:prstGeom>
        <a:solidFill>
          <a:schemeClr val="accent2">
            <a:shade val="80000"/>
            <a:hueOff val="466997"/>
            <a:satOff val="-55875"/>
            <a:lumOff val="38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6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Trusted</a:t>
          </a:r>
        </a:p>
      </dsp:txBody>
      <dsp:txXfrm>
        <a:off x="203820" y="3058940"/>
        <a:ext cx="2061692" cy="261502"/>
      </dsp:txXfrm>
    </dsp:sp>
    <dsp:sp modelId="{F03EB1C4-F740-6045-B238-0FE1D750A217}">
      <dsp:nvSpPr>
        <dsp:cNvPr id="0" name=""/>
        <dsp:cNvSpPr/>
      </dsp:nvSpPr>
      <dsp:spPr>
        <a:xfrm>
          <a:off x="40381" y="3026252"/>
          <a:ext cx="326878" cy="326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466997"/>
              <a:satOff val="-55875"/>
              <a:lumOff val="38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2023-07-18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87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32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32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34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5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:a16="http://schemas.microsoft.com/office/drawing/2014/main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 detail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:a16="http://schemas.microsoft.com/office/drawing/2014/main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:a16="http://schemas.microsoft.com/office/drawing/2014/main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:a16="http://schemas.microsoft.com/office/drawing/2014/main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:a16="http://schemas.microsoft.com/office/drawing/2014/main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:a16="http://schemas.microsoft.com/office/drawing/2014/main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:a16="http://schemas.microsoft.com/office/drawing/2014/main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:a16="http://schemas.microsoft.com/office/drawing/2014/main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:a16="http://schemas.microsoft.com/office/drawing/2014/main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1"/>
            <a:ext cx="9088181" cy="346412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자유형 17">
            <a:extLst>
              <a:ext uri="{FF2B5EF4-FFF2-40B4-BE49-F238E27FC236}">
                <a16:creationId xmlns:a16="http://schemas.microsoft.com/office/drawing/2014/main" id="{93E54A54-93AE-D741-84E7-C429DC13E169}"/>
              </a:ext>
            </a:extLst>
          </p:cNvPr>
          <p:cNvSpPr/>
          <p:nvPr userDrawn="1"/>
        </p:nvSpPr>
        <p:spPr bwMode="auto">
          <a:xfrm>
            <a:off x="981960" y="0"/>
            <a:ext cx="2557992" cy="1912983"/>
          </a:xfrm>
          <a:custGeom>
            <a:avLst/>
            <a:gdLst>
              <a:gd name="connsiteX0" fmla="*/ 174406 w 2557992"/>
              <a:gd name="connsiteY0" fmla="*/ 0 h 1912983"/>
              <a:gd name="connsiteX1" fmla="*/ 2383586 w 2557992"/>
              <a:gd name="connsiteY1" fmla="*/ 0 h 1912983"/>
              <a:gd name="connsiteX2" fmla="*/ 2457482 w 2557992"/>
              <a:gd name="connsiteY2" fmla="*/ 136144 h 1912983"/>
              <a:gd name="connsiteX3" fmla="*/ 2557992 w 2557992"/>
              <a:gd name="connsiteY3" fmla="*/ 633987 h 1912983"/>
              <a:gd name="connsiteX4" fmla="*/ 1278996 w 2557992"/>
              <a:gd name="connsiteY4" fmla="*/ 1912983 h 1912983"/>
              <a:gd name="connsiteX5" fmla="*/ 0 w 2557992"/>
              <a:gd name="connsiteY5" fmla="*/ 633987 h 1912983"/>
              <a:gd name="connsiteX6" fmla="*/ 100510 w 2557992"/>
              <a:gd name="connsiteY6" fmla="*/ 136144 h 19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992" h="1912983">
                <a:moveTo>
                  <a:pt x="174406" y="0"/>
                </a:moveTo>
                <a:lnTo>
                  <a:pt x="2383586" y="0"/>
                </a:lnTo>
                <a:lnTo>
                  <a:pt x="2457482" y="136144"/>
                </a:lnTo>
                <a:cubicBezTo>
                  <a:pt x="2522203" y="289161"/>
                  <a:pt x="2557992" y="457395"/>
                  <a:pt x="2557992" y="633987"/>
                </a:cubicBezTo>
                <a:cubicBezTo>
                  <a:pt x="2557992" y="1340357"/>
                  <a:pt x="1985366" y="1912983"/>
                  <a:pt x="1278996" y="1912983"/>
                </a:cubicBezTo>
                <a:cubicBezTo>
                  <a:pt x="572626" y="1912983"/>
                  <a:pt x="0" y="1340357"/>
                  <a:pt x="0" y="633987"/>
                </a:cubicBezTo>
                <a:cubicBezTo>
                  <a:pt x="0" y="457395"/>
                  <a:pt x="35789" y="289161"/>
                  <a:pt x="100510" y="1361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581" y="2654706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50" y="2194760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3602670"/>
            <a:ext cx="4038646" cy="2517714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E143EE-2B07-A54A-AB71-B37212919B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7147E0C-FC5C-9E4E-B4D4-693C5175F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47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_graded_background">
    <p:bg>
      <p:bgPr>
        <a:gradFill>
          <a:gsLst>
            <a:gs pos="0">
              <a:schemeClr val="accent2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 dirty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dirty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 dirty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673A0C-1FC0-E54B-9883-592EE9645F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CB902C8-0AEE-4447-98C7-55002BC78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‹#›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en-GR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grpSp>
        <p:nvGrpSpPr>
          <p:cNvPr id="21" name="그룹 33">
            <a:extLst>
              <a:ext uri="{FF2B5EF4-FFF2-40B4-BE49-F238E27FC236}">
                <a16:creationId xmlns:a16="http://schemas.microsoft.com/office/drawing/2014/main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:a16="http://schemas.microsoft.com/office/drawing/2014/main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:a16="http://schemas.microsoft.com/office/drawing/2014/main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:a16="http://schemas.microsoft.com/office/drawing/2014/main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:a16="http://schemas.microsoft.com/office/drawing/2014/main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:a16="http://schemas.microsoft.com/office/drawing/2014/main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:a16="http://schemas.microsoft.com/office/drawing/2014/main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:a16="http://schemas.microsoft.com/office/drawing/2014/main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:a16="http://schemas.microsoft.com/office/drawing/2014/main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:a16="http://schemas.microsoft.com/office/drawing/2014/main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:a16="http://schemas.microsoft.com/office/drawing/2014/main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3235324E-290D-B544-8FCE-CFD1CB186F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86946 w 12192000"/>
              <a:gd name="connsiteY0" fmla="*/ 5128856 h 6858000"/>
              <a:gd name="connsiteX1" fmla="*/ 1386946 w 12192000"/>
              <a:gd name="connsiteY1" fmla="*/ 5136056 h 6858000"/>
              <a:gd name="connsiteX2" fmla="*/ 10754268 w 12192000"/>
              <a:gd name="connsiteY2" fmla="*/ 5136056 h 6858000"/>
              <a:gd name="connsiteX3" fmla="*/ 10754268 w 12192000"/>
              <a:gd name="connsiteY3" fmla="*/ 5128856 h 6858000"/>
              <a:gd name="connsiteX4" fmla="*/ 9405552 w 12192000"/>
              <a:gd name="connsiteY4" fmla="*/ 0 h 6858000"/>
              <a:gd name="connsiteX5" fmla="*/ 11189456 w 12192000"/>
              <a:gd name="connsiteY5" fmla="*/ 0 h 6858000"/>
              <a:gd name="connsiteX6" fmla="*/ 11171395 w 12192000"/>
              <a:gd name="connsiteY6" fmla="*/ 37492 h 6858000"/>
              <a:gd name="connsiteX7" fmla="*/ 10297504 w 12192000"/>
              <a:gd name="connsiteY7" fmla="*/ 557611 h 6858000"/>
              <a:gd name="connsiteX8" fmla="*/ 9423613 w 12192000"/>
              <a:gd name="connsiteY8" fmla="*/ 37492 h 6858000"/>
              <a:gd name="connsiteX9" fmla="*/ 0 w 12192000"/>
              <a:gd name="connsiteY9" fmla="*/ 0 h 6858000"/>
              <a:gd name="connsiteX10" fmla="*/ 8359366 w 12192000"/>
              <a:gd name="connsiteY10" fmla="*/ 0 h 6858000"/>
              <a:gd name="connsiteX11" fmla="*/ 8399180 w 12192000"/>
              <a:gd name="connsiteY11" fmla="*/ 154845 h 6858000"/>
              <a:gd name="connsiteX12" fmla="*/ 10297503 w 12192000"/>
              <a:gd name="connsiteY12" fmla="*/ 1551453 h 6858000"/>
              <a:gd name="connsiteX13" fmla="*/ 12128986 w 12192000"/>
              <a:gd name="connsiteY13" fmla="*/ 337465 h 6858000"/>
              <a:gd name="connsiteX14" fmla="*/ 12192000 w 12192000"/>
              <a:gd name="connsiteY14" fmla="*/ 165297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1386946" y="5128856"/>
                </a:moveTo>
                <a:lnTo>
                  <a:pt x="1386946" y="5136056"/>
                </a:lnTo>
                <a:lnTo>
                  <a:pt x="10754268" y="5136056"/>
                </a:lnTo>
                <a:lnTo>
                  <a:pt x="10754268" y="5128856"/>
                </a:lnTo>
                <a:close/>
                <a:moveTo>
                  <a:pt x="9405552" y="0"/>
                </a:moveTo>
                <a:lnTo>
                  <a:pt x="11189456" y="0"/>
                </a:lnTo>
                <a:lnTo>
                  <a:pt x="11171395" y="37492"/>
                </a:lnTo>
                <a:cubicBezTo>
                  <a:pt x="11003099" y="347298"/>
                  <a:pt x="10674862" y="557611"/>
                  <a:pt x="10297504" y="557611"/>
                </a:cubicBezTo>
                <a:cubicBezTo>
                  <a:pt x="9920146" y="557611"/>
                  <a:pt x="9591909" y="347298"/>
                  <a:pt x="9423613" y="37492"/>
                </a:cubicBezTo>
                <a:close/>
                <a:moveTo>
                  <a:pt x="0" y="0"/>
                </a:moveTo>
                <a:lnTo>
                  <a:pt x="8359366" y="0"/>
                </a:lnTo>
                <a:lnTo>
                  <a:pt x="8399180" y="154845"/>
                </a:lnTo>
                <a:cubicBezTo>
                  <a:pt x="8650844" y="963969"/>
                  <a:pt x="9405567" y="1551453"/>
                  <a:pt x="10297503" y="1551453"/>
                </a:cubicBezTo>
                <a:cubicBezTo>
                  <a:pt x="11120829" y="1551453"/>
                  <a:pt x="11827239" y="1050875"/>
                  <a:pt x="12128986" y="337465"/>
                </a:cubicBezTo>
                <a:lnTo>
                  <a:pt x="12192000" y="16529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717588" y="6356350"/>
            <a:ext cx="904514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NI4OS Regional Meeting | 28-29 September 2022 | Budapest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B1526702-60FD-CF45-ABFF-486EBF4FA2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4977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3F8E4-4EF9-604A-866E-4FC3440BC1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6412" y="1356175"/>
            <a:ext cx="4572000" cy="7572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975AF-627D-7D40-83D4-97DC79E3C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1213" y="5218176"/>
            <a:ext cx="6142037" cy="103682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D03759-02A3-AA4A-8D89-00A52B3DD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000250"/>
            <a:ext cx="12192000" cy="2302455"/>
          </a:xfrm>
        </p:spPr>
        <p:txBody>
          <a:bodyPr>
            <a:noAutofit/>
          </a:bodyPr>
          <a:lstStyle>
            <a:lvl1pPr marL="0" indent="0" algn="dist">
              <a:buNone/>
              <a:defRPr sz="200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F903B44-125F-2045-A124-93EBA4F2D3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5413" y="4420299"/>
            <a:ext cx="9348787" cy="623887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spc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6" name="자유형 14">
            <a:extLst>
              <a:ext uri="{FF2B5EF4-FFF2-40B4-BE49-F238E27FC236}">
                <a16:creationId xmlns:a16="http://schemas.microsoft.com/office/drawing/2014/main" id="{2A195701-7C2E-5F4A-B431-B44F5BBBB2F2}"/>
              </a:ext>
            </a:extLst>
          </p:cNvPr>
          <p:cNvSpPr/>
          <p:nvPr userDrawn="1"/>
        </p:nvSpPr>
        <p:spPr bwMode="auto">
          <a:xfrm>
            <a:off x="8353096" y="-24384"/>
            <a:ext cx="3838904" cy="1575837"/>
          </a:xfrm>
          <a:custGeom>
            <a:avLst/>
            <a:gdLst>
              <a:gd name="connsiteX0" fmla="*/ 0 w 3838904"/>
              <a:gd name="connsiteY0" fmla="*/ 0 h 1575837"/>
              <a:gd name="connsiteX1" fmla="*/ 1040709 w 3838904"/>
              <a:gd name="connsiteY1" fmla="*/ 0 h 1575837"/>
              <a:gd name="connsiteX2" fmla="*/ 1070517 w 3838904"/>
              <a:gd name="connsiteY2" fmla="*/ 61876 h 1575837"/>
              <a:gd name="connsiteX3" fmla="*/ 1944408 w 3838904"/>
              <a:gd name="connsiteY3" fmla="*/ 581995 h 1575837"/>
              <a:gd name="connsiteX4" fmla="*/ 2818299 w 3838904"/>
              <a:gd name="connsiteY4" fmla="*/ 61876 h 1575837"/>
              <a:gd name="connsiteX5" fmla="*/ 2848107 w 3838904"/>
              <a:gd name="connsiteY5" fmla="*/ 0 h 1575837"/>
              <a:gd name="connsiteX6" fmla="*/ 3838904 w 3838904"/>
              <a:gd name="connsiteY6" fmla="*/ 0 h 1575837"/>
              <a:gd name="connsiteX7" fmla="*/ 3838904 w 3838904"/>
              <a:gd name="connsiteY7" fmla="*/ 189681 h 1575837"/>
              <a:gd name="connsiteX8" fmla="*/ 3775890 w 3838904"/>
              <a:gd name="connsiteY8" fmla="*/ 361849 h 1575837"/>
              <a:gd name="connsiteX9" fmla="*/ 1944407 w 3838904"/>
              <a:gd name="connsiteY9" fmla="*/ 1575837 h 1575837"/>
              <a:gd name="connsiteX10" fmla="*/ 46084 w 3838904"/>
              <a:gd name="connsiteY10" fmla="*/ 179229 h 15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8904" h="1575837">
                <a:moveTo>
                  <a:pt x="0" y="0"/>
                </a:moveTo>
                <a:lnTo>
                  <a:pt x="1040709" y="0"/>
                </a:lnTo>
                <a:lnTo>
                  <a:pt x="1070517" y="61876"/>
                </a:lnTo>
                <a:cubicBezTo>
                  <a:pt x="1238813" y="371682"/>
                  <a:pt x="1567050" y="581995"/>
                  <a:pt x="1944408" y="581995"/>
                </a:cubicBezTo>
                <a:cubicBezTo>
                  <a:pt x="2321766" y="581995"/>
                  <a:pt x="2650003" y="371682"/>
                  <a:pt x="2818299" y="61876"/>
                </a:cubicBezTo>
                <a:lnTo>
                  <a:pt x="2848107" y="0"/>
                </a:lnTo>
                <a:lnTo>
                  <a:pt x="3838904" y="0"/>
                </a:lnTo>
                <a:lnTo>
                  <a:pt x="3838904" y="189681"/>
                </a:lnTo>
                <a:lnTo>
                  <a:pt x="3775890" y="361849"/>
                </a:lnTo>
                <a:cubicBezTo>
                  <a:pt x="3474143" y="1075259"/>
                  <a:pt x="2767733" y="1575837"/>
                  <a:pt x="1944407" y="1575837"/>
                </a:cubicBezTo>
                <a:cubicBezTo>
                  <a:pt x="1052471" y="1575837"/>
                  <a:pt x="297748" y="988353"/>
                  <a:pt x="46084" y="179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A67070-5139-F246-8EAB-5E41A1336354}"/>
              </a:ext>
            </a:extLst>
          </p:cNvPr>
          <p:cNvSpPr/>
          <p:nvPr userDrawn="1"/>
        </p:nvSpPr>
        <p:spPr>
          <a:xfrm>
            <a:off x="1386946" y="5128856"/>
            <a:ext cx="9367322" cy="72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4A99D0-C01A-4546-898F-D4E0F614E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5" y="5660111"/>
            <a:ext cx="1181615" cy="420452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1CDCF9D-3176-F944-A471-C41C391AFC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4000" y="6302374"/>
            <a:ext cx="1180800" cy="42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62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altLang="ko-KR" dirty="0"/>
              <a:t>OpenAIRE Monitor Community Call | April 20, 2023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93" r:id="rId3"/>
    <p:sldLayoutId id="2147483989" r:id="rId4"/>
    <p:sldLayoutId id="2147483985" r:id="rId5"/>
    <p:sldLayoutId id="2147483982" r:id="rId6"/>
    <p:sldLayoutId id="2147483990" r:id="rId7"/>
    <p:sldLayoutId id="2147483986" r:id="rId8"/>
    <p:sldLayoutId id="2147483992" r:id="rId9"/>
    <p:sldLayoutId id="2147483934" r:id="rId10"/>
    <p:sldLayoutId id="2147483987" r:id="rId11"/>
    <p:sldLayoutId id="2147483988" r:id="rId12"/>
    <p:sldLayoutId id="2147483935" r:id="rId13"/>
    <p:sldLayoutId id="2147483983" r:id="rId14"/>
    <p:sldLayoutId id="2147483991" r:id="rId15"/>
    <p:sldLayoutId id="2147483936" r:id="rId16"/>
    <p:sldLayoutId id="2147483937" r:id="rId17"/>
    <p:sldLayoutId id="2147483938" r:id="rId18"/>
    <p:sldLayoutId id="2147483939" r:id="rId19"/>
    <p:sldLayoutId id="2147483944" r:id="rId20"/>
    <p:sldLayoutId id="2147483973" r:id="rId21"/>
    <p:sldLayoutId id="2147483974" r:id="rId22"/>
    <p:sldLayoutId id="2147483979" r:id="rId23"/>
    <p:sldLayoutId id="2147483980" r:id="rId24"/>
    <p:sldLayoutId id="2147483981" r:id="rId25"/>
    <p:sldLayoutId id="2147483975" r:id="rId26"/>
    <p:sldLayoutId id="2147483976" r:id="rId27"/>
    <p:sldLayoutId id="2147483958" r:id="rId28"/>
    <p:sldLayoutId id="2147483977" r:id="rId29"/>
    <p:sldLayoutId id="2147483978" r:id="rId30"/>
    <p:sldLayoutId id="2147483984" r:id="rId31"/>
    <p:sldLayoutId id="2147483996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0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monitor.openaire.eu/about/how-it-works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guidelines.openaire.eu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helpdesk@openaire.eu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openaire.eu/sdgs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openaire.eu/fields-of-science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ph.openaire.eu/docs/graph-production-workflow/indicators-ingestion/impact-indicators" TargetMode="Externa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0.png"/><Relationship Id="rId18" Type="http://schemas.openxmlformats.org/officeDocument/2006/relationships/image" Target="../media/image55.jpeg"/><Relationship Id="rId3" Type="http://schemas.openxmlformats.org/officeDocument/2006/relationships/image" Target="../media/image45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9.svg"/><Relationship Id="rId17" Type="http://schemas.openxmlformats.org/officeDocument/2006/relationships/image" Target="../media/image54.jpg"/><Relationship Id="rId2" Type="http://schemas.openxmlformats.org/officeDocument/2006/relationships/image" Target="../media/image44.png"/><Relationship Id="rId16" Type="http://schemas.openxmlformats.org/officeDocument/2006/relationships/image" Target="../media/image53.pn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19" Type="http://schemas.openxmlformats.org/officeDocument/2006/relationships/image" Target="../media/image56.jpeg"/><Relationship Id="rId4" Type="http://schemas.openxmlformats.org/officeDocument/2006/relationships/diagramData" Target="../diagrams/data1.xml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5" descr="A picture containing person, vegetable&#10;&#10;Description automatically generated">
            <a:extLst>
              <a:ext uri="{FF2B5EF4-FFF2-40B4-BE49-F238E27FC236}">
                <a16:creationId xmlns:a16="http://schemas.microsoft.com/office/drawing/2014/main" id="{520316CE-54D1-9AD1-F011-0B77C2058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3221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</p:pic>
      <p:pic>
        <p:nvPicPr>
          <p:cNvPr id="9" name="Picture Placeholder 51" descr="Map&#10;&#10;Description automatically generated">
            <a:extLst>
              <a:ext uri="{FF2B5EF4-FFF2-40B4-BE49-F238E27FC236}">
                <a16:creationId xmlns:a16="http://schemas.microsoft.com/office/drawing/2014/main" id="{F3E77064-7392-4BC7-06CF-E77611065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4531A-07AF-76B0-B58E-D7D9436715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106" y="3551455"/>
            <a:ext cx="3826007" cy="630071"/>
          </a:xfrm>
        </p:spPr>
        <p:txBody>
          <a:bodyPr/>
          <a:lstStyle/>
          <a:p>
            <a:r>
              <a:rPr lang="en-US" sz="4000" dirty="0"/>
              <a:t>Community Call  </a:t>
            </a:r>
            <a:r>
              <a:rPr lang="en-US" sz="2800" dirty="0"/>
              <a:t>APR 20, 2023</a:t>
            </a:r>
          </a:p>
          <a:p>
            <a:endParaRPr lang="en-US" sz="4000" dirty="0"/>
          </a:p>
        </p:txBody>
      </p:sp>
      <p:pic>
        <p:nvPicPr>
          <p:cNvPr id="10" name="Picture 9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E9DB670-8862-EE36-D9AA-5BE8368813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452" y="878386"/>
            <a:ext cx="3794937" cy="1860151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348A77A-C664-F513-2EFB-EA14E431A1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27" y="2673070"/>
            <a:ext cx="3879931" cy="8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42F010-0A90-F6C4-3B7F-452C7075E398}"/>
              </a:ext>
            </a:extLst>
          </p:cNvPr>
          <p:cNvCxnSpPr>
            <a:stCxn id="21" idx="0"/>
            <a:endCxn id="22" idx="2"/>
          </p:cNvCxnSpPr>
          <p:nvPr/>
        </p:nvCxnSpPr>
        <p:spPr>
          <a:xfrm flipH="1" flipV="1">
            <a:off x="7201913" y="3178091"/>
            <a:ext cx="3558701" cy="816225"/>
          </a:xfrm>
          <a:prstGeom prst="line">
            <a:avLst/>
          </a:prstGeom>
          <a:ln>
            <a:solidFill>
              <a:srgbClr val="0F2B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454CE0-1D6B-A069-FDE4-F6BB547501B7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3569328" y="3178091"/>
            <a:ext cx="3632585" cy="8786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: Diagonal Corners Rounded 87">
            <a:extLst>
              <a:ext uri="{FF2B5EF4-FFF2-40B4-BE49-F238E27FC236}">
                <a16:creationId xmlns:a16="http://schemas.microsoft.com/office/drawing/2014/main" id="{1A109189-8C1D-1753-7510-ABA3265C01AD}"/>
              </a:ext>
            </a:extLst>
          </p:cNvPr>
          <p:cNvSpPr/>
          <p:nvPr/>
        </p:nvSpPr>
        <p:spPr>
          <a:xfrm>
            <a:off x="3925473" y="4948350"/>
            <a:ext cx="6047202" cy="479067"/>
          </a:xfrm>
          <a:prstGeom prst="round2DiagRect">
            <a:avLst/>
          </a:prstGeom>
          <a:solidFill>
            <a:srgbClr val="E8EDFC"/>
          </a:solidFill>
          <a:ln/>
          <a:effectLst>
            <a:glow rad="25400">
              <a:srgbClr val="0F2B84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F7A0F690-B63E-27E9-40F8-9F5FEC312ABA}"/>
              </a:ext>
            </a:extLst>
          </p:cNvPr>
          <p:cNvSpPr/>
          <p:nvPr/>
        </p:nvSpPr>
        <p:spPr>
          <a:xfrm>
            <a:off x="588526" y="1356360"/>
            <a:ext cx="378669" cy="496062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5EE2-C160-AC7A-78AB-D9C51083DC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F4716D72-E3A6-BCF6-9D09-15E82A2EC8C4}"/>
              </a:ext>
            </a:extLst>
          </p:cNvPr>
          <p:cNvSpPr/>
          <p:nvPr/>
        </p:nvSpPr>
        <p:spPr>
          <a:xfrm>
            <a:off x="2872513" y="3962969"/>
            <a:ext cx="2148215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Institutional Openness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175DB34E-A827-241A-8588-0B1C4D7393C5}"/>
              </a:ext>
            </a:extLst>
          </p:cNvPr>
          <p:cNvSpPr/>
          <p:nvPr/>
        </p:nvSpPr>
        <p:spPr>
          <a:xfrm>
            <a:off x="4067174" y="3460831"/>
            <a:ext cx="2148215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Collaboration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87277C7-0932-4BE0-E6AA-385055E1CBA1}"/>
              </a:ext>
            </a:extLst>
          </p:cNvPr>
          <p:cNvSpPr/>
          <p:nvPr/>
        </p:nvSpPr>
        <p:spPr>
          <a:xfrm>
            <a:off x="6188112" y="3886774"/>
            <a:ext cx="2148215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SDG Contribution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A2250A3E-249F-3A3A-DD43-FCDDC7B6DC21}"/>
              </a:ext>
            </a:extLst>
          </p:cNvPr>
          <p:cNvSpPr/>
          <p:nvPr/>
        </p:nvSpPr>
        <p:spPr>
          <a:xfrm>
            <a:off x="8028914" y="3453544"/>
            <a:ext cx="2148215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Publication Production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0A815074-2179-3EE7-F4B9-E32325258613}"/>
              </a:ext>
            </a:extLst>
          </p:cNvPr>
          <p:cNvSpPr/>
          <p:nvPr/>
        </p:nvSpPr>
        <p:spPr>
          <a:xfrm>
            <a:off x="9891202" y="3994316"/>
            <a:ext cx="1738823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471D7B-94A4-CAC8-D891-B822FFFB1EDF}"/>
              </a:ext>
            </a:extLst>
          </p:cNvPr>
          <p:cNvSpPr/>
          <p:nvPr/>
        </p:nvSpPr>
        <p:spPr>
          <a:xfrm>
            <a:off x="6078975" y="2459068"/>
            <a:ext cx="2245875" cy="719023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DASHBOARD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C4AF1EE-F8BD-9619-5CCA-E4606D54CACC}"/>
              </a:ext>
            </a:extLst>
          </p:cNvPr>
          <p:cNvSpPr/>
          <p:nvPr/>
        </p:nvSpPr>
        <p:spPr>
          <a:xfrm>
            <a:off x="2362200" y="1369695"/>
            <a:ext cx="3395284" cy="1040915"/>
          </a:xfrm>
          <a:prstGeom prst="roundRect">
            <a:avLst/>
          </a:prstGeom>
          <a:solidFill>
            <a:srgbClr val="53A50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Dashboard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C57E51-3AF9-1E58-3DA5-D3E84CE66152}"/>
              </a:ext>
            </a:extLst>
          </p:cNvPr>
          <p:cNvCxnSpPr>
            <a:stCxn id="17" idx="0"/>
            <a:endCxn id="22" idx="2"/>
          </p:cNvCxnSpPr>
          <p:nvPr/>
        </p:nvCxnSpPr>
        <p:spPr>
          <a:xfrm flipV="1">
            <a:off x="5141282" y="3178091"/>
            <a:ext cx="2060631" cy="282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818D91-77BE-3375-3E3F-4C5B81FF7DEA}"/>
              </a:ext>
            </a:extLst>
          </p:cNvPr>
          <p:cNvCxnSpPr>
            <a:stCxn id="19" idx="0"/>
            <a:endCxn id="22" idx="2"/>
          </p:cNvCxnSpPr>
          <p:nvPr/>
        </p:nvCxnSpPr>
        <p:spPr>
          <a:xfrm flipH="1" flipV="1">
            <a:off x="7201913" y="3178091"/>
            <a:ext cx="1901109" cy="275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13D3A8-5DAB-7293-D9DD-75EAABAB66B6}"/>
              </a:ext>
            </a:extLst>
          </p:cNvPr>
          <p:cNvCxnSpPr>
            <a:stCxn id="18" idx="0"/>
            <a:endCxn id="22" idx="2"/>
          </p:cNvCxnSpPr>
          <p:nvPr/>
        </p:nvCxnSpPr>
        <p:spPr>
          <a:xfrm flipH="1" flipV="1">
            <a:off x="7201913" y="3178091"/>
            <a:ext cx="60307" cy="708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8D4EC0F-C58F-5E1D-D0C9-9C6AFA2E5FC5}"/>
              </a:ext>
            </a:extLst>
          </p:cNvPr>
          <p:cNvSpPr txBox="1"/>
          <p:nvPr/>
        </p:nvSpPr>
        <p:spPr>
          <a:xfrm>
            <a:off x="428507" y="5688279"/>
            <a:ext cx="2657593" cy="349135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common global asset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C1EF60-A3F3-6277-3227-9DBAB799D6AD}"/>
              </a:ext>
            </a:extLst>
          </p:cNvPr>
          <p:cNvSpPr txBox="1"/>
          <p:nvPr/>
        </p:nvSpPr>
        <p:spPr>
          <a:xfrm>
            <a:off x="415544" y="4974828"/>
            <a:ext cx="2435821" cy="349135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metrics data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A0589E-6D73-ABCC-FBF3-52B0E2AF0871}"/>
              </a:ext>
            </a:extLst>
          </p:cNvPr>
          <p:cNvSpPr txBox="1"/>
          <p:nvPr/>
        </p:nvSpPr>
        <p:spPr>
          <a:xfrm>
            <a:off x="436924" y="3441191"/>
            <a:ext cx="3206287" cy="626133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community-led </a:t>
            </a:r>
          </a:p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dashboards of indicators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DD66C1-0B77-C2BD-1AA3-75211832F03C}"/>
              </a:ext>
            </a:extLst>
          </p:cNvPr>
          <p:cNvSpPr txBox="1"/>
          <p:nvPr/>
        </p:nvSpPr>
        <p:spPr>
          <a:xfrm>
            <a:off x="426426" y="2158024"/>
            <a:ext cx="2115400" cy="349135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yours truly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02E75F-912C-09D5-2FE9-982EDA902E47}"/>
              </a:ext>
            </a:extLst>
          </p:cNvPr>
          <p:cNvSpPr txBox="1"/>
          <p:nvPr/>
        </p:nvSpPr>
        <p:spPr>
          <a:xfrm>
            <a:off x="426426" y="1503850"/>
            <a:ext cx="2115400" cy="349135"/>
          </a:xfrm>
          <a:prstGeom prst="rect">
            <a:avLst/>
          </a:prstGeom>
          <a:noFill/>
          <a:ln w="34925" cap="flat">
            <a:noFill/>
            <a:miter lim="4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Helvetica Light"/>
              </a:rPr>
              <a:t>team sharing</a:t>
            </a:r>
          </a:p>
        </p:txBody>
      </p:sp>
      <p:pic>
        <p:nvPicPr>
          <p:cNvPr id="68" name="Graphic 67" descr="Cloud Computing outline">
            <a:extLst>
              <a:ext uri="{FF2B5EF4-FFF2-40B4-BE49-F238E27FC236}">
                <a16:creationId xmlns:a16="http://schemas.microsoft.com/office/drawing/2014/main" id="{9EF8EF34-756E-DB37-055E-BB166F0D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7476" y="1361892"/>
            <a:ext cx="631608" cy="631608"/>
          </a:xfrm>
          <a:prstGeom prst="rect">
            <a:avLst/>
          </a:prstGeom>
        </p:spPr>
      </p:pic>
      <p:pic>
        <p:nvPicPr>
          <p:cNvPr id="79" name="Graphic 78" descr="Call center outline">
            <a:extLst>
              <a:ext uri="{FF2B5EF4-FFF2-40B4-BE49-F238E27FC236}">
                <a16:creationId xmlns:a16="http://schemas.microsoft.com/office/drawing/2014/main" id="{455651DC-0E82-D88C-8A13-67326EFC3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07093" y="1908654"/>
            <a:ext cx="465420" cy="465420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290946D0-D54C-5C38-19EB-9CEBA8E805E8}"/>
              </a:ext>
            </a:extLst>
          </p:cNvPr>
          <p:cNvSpPr/>
          <p:nvPr/>
        </p:nvSpPr>
        <p:spPr>
          <a:xfrm>
            <a:off x="2590378" y="5550074"/>
            <a:ext cx="8921510" cy="705981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06E92D-4071-683B-C5AA-0918B7DFACC2}"/>
              </a:ext>
            </a:extLst>
          </p:cNvPr>
          <p:cNvSpPr/>
          <p:nvPr/>
        </p:nvSpPr>
        <p:spPr>
          <a:xfrm>
            <a:off x="2706477" y="5670870"/>
            <a:ext cx="1476376" cy="4625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Organization</a:t>
            </a:r>
          </a:p>
        </p:txBody>
      </p:sp>
      <p:sp>
        <p:nvSpPr>
          <p:cNvPr id="89" name="Flowchart: Process 88">
            <a:extLst>
              <a:ext uri="{FF2B5EF4-FFF2-40B4-BE49-F238E27FC236}">
                <a16:creationId xmlns:a16="http://schemas.microsoft.com/office/drawing/2014/main" id="{BA8CB1AE-7D56-71EF-038C-070726B7D498}"/>
              </a:ext>
            </a:extLst>
          </p:cNvPr>
          <p:cNvSpPr/>
          <p:nvPr/>
        </p:nvSpPr>
        <p:spPr>
          <a:xfrm>
            <a:off x="10043602" y="4146716"/>
            <a:ext cx="1738823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0" name="Flowchart: Process 89">
            <a:extLst>
              <a:ext uri="{FF2B5EF4-FFF2-40B4-BE49-F238E27FC236}">
                <a16:creationId xmlns:a16="http://schemas.microsoft.com/office/drawing/2014/main" id="{198C59DD-C3B5-7686-2832-57EAB2D12C4D}"/>
              </a:ext>
            </a:extLst>
          </p:cNvPr>
          <p:cNvSpPr/>
          <p:nvPr/>
        </p:nvSpPr>
        <p:spPr>
          <a:xfrm>
            <a:off x="10196002" y="4299116"/>
            <a:ext cx="1738823" cy="313139"/>
          </a:xfrm>
          <a:prstGeom prst="flowChartProcess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4" name="Flowchart: Manual Input 103">
            <a:extLst>
              <a:ext uri="{FF2B5EF4-FFF2-40B4-BE49-F238E27FC236}">
                <a16:creationId xmlns:a16="http://schemas.microsoft.com/office/drawing/2014/main" id="{F14B2A92-E8E1-4861-8E80-9D4989BEA405}"/>
              </a:ext>
            </a:extLst>
          </p:cNvPr>
          <p:cNvSpPr/>
          <p:nvPr/>
        </p:nvSpPr>
        <p:spPr>
          <a:xfrm>
            <a:off x="952499" y="2093795"/>
            <a:ext cx="11144251" cy="2716330"/>
          </a:xfrm>
          <a:prstGeom prst="flowChartManualInput">
            <a:avLst/>
          </a:prstGeom>
          <a:noFill/>
          <a:ln w="19050">
            <a:solidFill>
              <a:schemeClr val="bg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DDD10F-8D40-1074-F605-51AC85546B12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H="1" flipV="1">
            <a:off x="3946621" y="4276108"/>
            <a:ext cx="3104512" cy="1273966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0AF90D-E2F8-3982-BEA6-5144EFCA2081}"/>
              </a:ext>
            </a:extLst>
          </p:cNvPr>
          <p:cNvCxnSpPr>
            <a:cxnSpLocks/>
            <a:stCxn id="13" idx="0"/>
            <a:endCxn id="17" idx="2"/>
          </p:cNvCxnSpPr>
          <p:nvPr/>
        </p:nvCxnSpPr>
        <p:spPr>
          <a:xfrm flipH="1" flipV="1">
            <a:off x="5141282" y="3773970"/>
            <a:ext cx="1909851" cy="1776104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2EE6F9-6735-E2F9-12E4-92FE61988421}"/>
              </a:ext>
            </a:extLst>
          </p:cNvPr>
          <p:cNvCxnSpPr>
            <a:cxnSpLocks/>
            <a:stCxn id="13" idx="0"/>
            <a:endCxn id="18" idx="2"/>
          </p:cNvCxnSpPr>
          <p:nvPr/>
        </p:nvCxnSpPr>
        <p:spPr>
          <a:xfrm flipV="1">
            <a:off x="7051133" y="4199913"/>
            <a:ext cx="211087" cy="1350161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77E349-AEB6-DE2F-01BF-A826DF737ED6}"/>
              </a:ext>
            </a:extLst>
          </p:cNvPr>
          <p:cNvCxnSpPr>
            <a:cxnSpLocks/>
            <a:stCxn id="13" idx="0"/>
            <a:endCxn id="19" idx="2"/>
          </p:cNvCxnSpPr>
          <p:nvPr/>
        </p:nvCxnSpPr>
        <p:spPr>
          <a:xfrm flipV="1">
            <a:off x="7051133" y="3766683"/>
            <a:ext cx="2051889" cy="1783391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215F7E-5A6B-BFDA-5F38-98D9A5C1C32D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7051133" y="4496293"/>
            <a:ext cx="2991242" cy="1053781"/>
          </a:xfrm>
          <a:prstGeom prst="straightConnector1">
            <a:avLst/>
          </a:prstGeom>
          <a:ln>
            <a:solidFill>
              <a:srgbClr val="E6394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507B88A-17D7-059E-3988-235CDF559328}"/>
              </a:ext>
            </a:extLst>
          </p:cNvPr>
          <p:cNvSpPr txBox="1"/>
          <p:nvPr/>
        </p:nvSpPr>
        <p:spPr>
          <a:xfrm>
            <a:off x="4162425" y="4987788"/>
            <a:ext cx="5824028" cy="393858"/>
          </a:xfrm>
          <a:prstGeom prst="rect">
            <a:avLst/>
          </a:prstGeom>
          <a:noFill/>
          <a:ln w="3175" cap="flat">
            <a:noFill/>
            <a:miter lim="4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b">
            <a:noAutofit/>
          </a:bodyPr>
          <a:lstStyle/>
          <a:p>
            <a:pPr defTabSz="410765" hangingPunct="0"/>
            <a:r>
              <a:rPr lang="en-US" b="1" dirty="0">
                <a:ln w="0"/>
                <a:solidFill>
                  <a:srgbClr val="2D3293"/>
                </a:solidFill>
                <a:sym typeface="Helvetica Light"/>
              </a:rPr>
              <a:t>OpenAIRE experts in data </a:t>
            </a:r>
            <a:r>
              <a:rPr lang="en-US" b="1" dirty="0">
                <a:ln w="0"/>
                <a:solidFill>
                  <a:srgbClr val="2D3293"/>
                </a:solidFill>
              </a:rPr>
              <a:t>science, </a:t>
            </a:r>
            <a:r>
              <a:rPr lang="en-US" b="1" dirty="0">
                <a:ln w="0"/>
                <a:solidFill>
                  <a:srgbClr val="2D3293"/>
                </a:solidFill>
                <a:sym typeface="Helvetica Light"/>
              </a:rPr>
              <a:t>statistics and data mining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20C412-E7DA-C9D5-2846-498E7F4D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36" y="5595845"/>
            <a:ext cx="1975177" cy="60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own Arrow 30">
            <a:extLst>
              <a:ext uri="{FF2B5EF4-FFF2-40B4-BE49-F238E27FC236}">
                <a16:creationId xmlns:a16="http://schemas.microsoft.com/office/drawing/2014/main" id="{41C387BF-D21F-B9FD-B5EC-9B3BDFAF226E}"/>
              </a:ext>
            </a:extLst>
          </p:cNvPr>
          <p:cNvSpPr/>
          <p:nvPr/>
        </p:nvSpPr>
        <p:spPr>
          <a:xfrm>
            <a:off x="3360622" y="4459855"/>
            <a:ext cx="171619" cy="1159321"/>
          </a:xfrm>
          <a:prstGeom prst="downArrow">
            <a:avLst>
              <a:gd name="adj1" fmla="val 50000"/>
              <a:gd name="adj2" fmla="val 480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FD4A7878-E53D-4058-3B29-F4BE9558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" y="373054"/>
            <a:ext cx="10515600" cy="1009651"/>
          </a:xfrm>
        </p:spPr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B8D8918-9554-BEFC-84FC-77DE8CAB6D0D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9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60" grpId="0" animBg="1"/>
      <p:bldP spid="6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13" grpId="0" animBg="1"/>
      <p:bldP spid="24" grpId="0" animBg="1"/>
      <p:bldP spid="89" grpId="0" animBg="1"/>
      <p:bldP spid="89" grpId="1" animBg="1"/>
      <p:bldP spid="90" grpId="0" animBg="1"/>
      <p:bldP spid="90" grpId="1" animBg="1"/>
      <p:bldP spid="104" grpId="0" animBg="1"/>
      <p:bldP spid="104" grpId="1" animBg="1"/>
      <p:bldP spid="86" grpId="0"/>
      <p:bldP spid="86" grpId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691D45-D23A-E1A9-C727-E591F700DB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4736" y="1624303"/>
            <a:ext cx="8627815" cy="41400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 collection of metadata describing:</a:t>
            </a:r>
          </a:p>
          <a:p>
            <a:pPr lvl="1"/>
            <a:r>
              <a:rPr lang="en-US" dirty="0"/>
              <a:t>Objects in the research lifecycle</a:t>
            </a:r>
          </a:p>
          <a:p>
            <a:pPr lvl="1"/>
            <a:r>
              <a:rPr lang="en-US" dirty="0"/>
              <a:t>Relationships among them</a:t>
            </a:r>
          </a:p>
          <a:p>
            <a:r>
              <a:rPr lang="en-US" dirty="0"/>
              <a:t>Collected from ~70.000 trusted sources</a:t>
            </a:r>
          </a:p>
          <a:p>
            <a:r>
              <a:rPr lang="en-US" dirty="0"/>
              <a:t>Further enriched with metadata and links provided by:</a:t>
            </a:r>
          </a:p>
          <a:p>
            <a:pPr lvl="1"/>
            <a:r>
              <a:rPr lang="en-US" dirty="0"/>
              <a:t>End-users providing links from scientific products to projects, funders, communities, or other products</a:t>
            </a:r>
          </a:p>
          <a:p>
            <a:pPr lvl="1"/>
            <a:r>
              <a:rPr lang="en-US" dirty="0"/>
              <a:t>Full-text mining algorithms over ~10Mi Open Access article full-texts</a:t>
            </a:r>
          </a:p>
          <a:p>
            <a:pPr lvl="1"/>
            <a:r>
              <a:rPr lang="en-US" dirty="0"/>
              <a:t>Research infrastructure scholarly services, bridged to the graph via OpenAIRE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A35643B-81EA-1B44-DA36-71ECEDBF971C}"/>
              </a:ext>
            </a:extLst>
          </p:cNvPr>
          <p:cNvGraphicFramePr/>
          <p:nvPr/>
        </p:nvGraphicFramePr>
        <p:xfrm>
          <a:off x="9325304" y="1624303"/>
          <a:ext cx="2301959" cy="402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4259E444-D995-8039-744B-07CE46F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7" y="385185"/>
            <a:ext cx="5900799" cy="1289651"/>
          </a:xfrm>
        </p:spPr>
        <p:txBody>
          <a:bodyPr>
            <a:normAutofit/>
          </a:bodyPr>
          <a:lstStyle/>
          <a:p>
            <a:r>
              <a:rPr lang="en-US" dirty="0"/>
              <a:t>What is OpenAIRE Graph?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BBC3812-EEA5-10CF-23B3-C29A9FA8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80" y="33976"/>
            <a:ext cx="4468920" cy="13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019279-6E03-925F-0B0A-0C47FA4D527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753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97F-CB22-676D-FC1A-8E5FCF94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962952"/>
            <a:ext cx="10537371" cy="989656"/>
          </a:xfrm>
        </p:spPr>
        <p:txBody>
          <a:bodyPr>
            <a:normAutofit/>
          </a:bodyPr>
          <a:lstStyle/>
          <a:p>
            <a:r>
              <a:rPr lang="en-US" sz="4000" dirty="0"/>
              <a:t>System Infrastructure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8" name="Footer Placeholder 41">
            <a:extLst>
              <a:ext uri="{FF2B5EF4-FFF2-40B4-BE49-F238E27FC236}">
                <a16:creationId xmlns:a16="http://schemas.microsoft.com/office/drawing/2014/main" id="{7A9AAD96-998A-E50F-49DC-7A8EBDCA52D4}"/>
              </a:ext>
            </a:extLst>
          </p:cNvPr>
          <p:cNvSpPr>
            <a:spLocks noGrp="1"/>
          </p:cNvSpPr>
          <p:nvPr/>
        </p:nvSpPr>
        <p:spPr>
          <a:xfrm>
            <a:off x="1615135" y="6491202"/>
            <a:ext cx="9357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dirty="0"/>
              <a:t>OpenAIRE MONITOR Community Call| April 20</a:t>
            </a:r>
            <a:r>
              <a:rPr lang="en-GB" altLang="ko-KR" baseline="30000" dirty="0"/>
              <a:t>th</a:t>
            </a:r>
            <a:r>
              <a:rPr lang="en-GB" altLang="ko-KR" dirty="0"/>
              <a:t>, 2022</a:t>
            </a:r>
            <a:endParaRPr lang="ko-KR" alt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03CE5E9-9906-E804-267D-B5DB4C16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80" y="33976"/>
            <a:ext cx="4468920" cy="13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660FEC-2034-AD90-2772-F0ADF65B5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960" y="1714500"/>
            <a:ext cx="9994677" cy="5143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8AA4A-57CB-628F-5612-6BCF42FBC69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251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97F-CB22-676D-FC1A-8E5FCF94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962952"/>
            <a:ext cx="10537371" cy="989656"/>
          </a:xfrm>
        </p:spPr>
        <p:txBody>
          <a:bodyPr>
            <a:normAutofit/>
          </a:bodyPr>
          <a:lstStyle/>
          <a:p>
            <a:r>
              <a:rPr lang="en-US" dirty="0"/>
              <a:t>Data quality. What can go wrong? (1)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952609"/>
            <a:ext cx="10537371" cy="414002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Identified usually in MONITOR in a few cases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Relatively small numbers of research products</a:t>
            </a:r>
          </a:p>
          <a:p>
            <a:pPr lvl="1" algn="just"/>
            <a:r>
              <a:rPr lang="en-US" dirty="0"/>
              <a:t>Disambiguation of the institutions’ different names</a:t>
            </a:r>
          </a:p>
          <a:p>
            <a:pPr lvl="1" algn="just"/>
            <a:r>
              <a:rPr lang="en-US" dirty="0"/>
              <a:t>Issue with the repository’s metadata records during the aggregation (e.g. missing mandatory metadata field of the research product type)</a:t>
            </a:r>
          </a:p>
          <a:p>
            <a:pPr lvl="1" algn="just"/>
            <a:r>
              <a:rPr lang="en-US" dirty="0"/>
              <a:t>Registration of the institution’s repository(</a:t>
            </a:r>
            <a:r>
              <a:rPr lang="en-US" dirty="0" err="1"/>
              <a:t>ies</a:t>
            </a:r>
            <a:r>
              <a:rPr lang="en-US" dirty="0"/>
              <a:t>) sets, validates and enriches the affiliation information</a:t>
            </a:r>
          </a:p>
          <a:p>
            <a:pPr lvl="1" algn="just"/>
            <a:r>
              <a:rPr lang="en-US" dirty="0"/>
              <a:t>Datasets affiliation comes from the institution’s data 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C79142-68C3-24BC-25FB-33666C2E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9B478EC-DE48-3D01-7003-301FB496226D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989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952609"/>
            <a:ext cx="10537371" cy="414002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Identified usually in MONITOR in a few cases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No funding information (Projects, EC projects)</a:t>
            </a:r>
          </a:p>
          <a:p>
            <a:pPr lvl="1" algn="just"/>
            <a:r>
              <a:rPr lang="en-US" dirty="0"/>
              <a:t>Funders must interact with OpenAIRE and provide information for their funded projects: </a:t>
            </a:r>
            <a:r>
              <a:rPr lang="en-US" dirty="0">
                <a:hlinkClick r:id="rId2"/>
              </a:rPr>
              <a:t>https://monitor.openaire.eu/about/how-it-works</a:t>
            </a:r>
            <a:r>
              <a:rPr lang="en-US" dirty="0"/>
              <a:t> </a:t>
            </a:r>
          </a:p>
          <a:p>
            <a:pPr lvl="1" algn="just"/>
            <a:r>
              <a:rPr lang="en-US" dirty="0"/>
              <a:t>Disambiguation issue in OpenOrgs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C79142-68C3-24BC-25FB-33666C2EB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AF0E2A9-F4EE-82DA-D0F8-38C3AA65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962952"/>
            <a:ext cx="10537371" cy="989656"/>
          </a:xfrm>
        </p:spPr>
        <p:txBody>
          <a:bodyPr>
            <a:normAutofit/>
          </a:bodyPr>
          <a:lstStyle/>
          <a:p>
            <a:r>
              <a:rPr lang="en-US" dirty="0"/>
              <a:t>Data quality. What can go wrong? (2)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21A63EB-833A-202E-CB37-9D849DBB7E88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627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952609"/>
            <a:ext cx="10537371" cy="414002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Data sources before entering OpenAIRE Graph</a:t>
            </a:r>
          </a:p>
          <a:p>
            <a:pPr lvl="1" algn="just"/>
            <a:r>
              <a:rPr lang="en-US" dirty="0"/>
              <a:t>PROVIDE Dashboard </a:t>
            </a:r>
          </a:p>
          <a:p>
            <a:pPr lvl="1" algn="just"/>
            <a:r>
              <a:rPr lang="en-GB" dirty="0"/>
              <a:t>Validation &amp; Registration of your data sources</a:t>
            </a:r>
            <a:endParaRPr lang="en-US" dirty="0"/>
          </a:p>
          <a:p>
            <a:pPr lvl="1" algn="just"/>
            <a:r>
              <a:rPr lang="en-US" dirty="0"/>
              <a:t>Compatibility with the OpenAIRE Guidelines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Data sources that are part of the OpenAIRE graph</a:t>
            </a:r>
          </a:p>
          <a:p>
            <a:pPr lvl="1" algn="just"/>
            <a:r>
              <a:rPr lang="en-US" dirty="0"/>
              <a:t>OpenOrgs Disambiguation</a:t>
            </a:r>
          </a:p>
          <a:p>
            <a:pPr lvl="1" algn="just"/>
            <a:r>
              <a:rPr lang="en-US" dirty="0"/>
              <a:t>Improve the compatibility level with the OpenAIRE Guidelines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C79142-68C3-24BC-25FB-33666C2E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AF0E2A9-F4EE-82DA-D0F8-38C3AA65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962952"/>
            <a:ext cx="10537371" cy="989656"/>
          </a:xfrm>
        </p:spPr>
        <p:txBody>
          <a:bodyPr>
            <a:normAutofit/>
          </a:bodyPr>
          <a:lstStyle/>
          <a:p>
            <a:r>
              <a:rPr lang="en-US" dirty="0"/>
              <a:t>Data quality. How to improve?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234FC99-F700-CB34-6B7D-03F4BA9F0C6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002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97F-CB22-676D-FC1A-8E5FCF94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662957"/>
            <a:ext cx="10537371" cy="1289651"/>
          </a:xfrm>
        </p:spPr>
        <p:txBody>
          <a:bodyPr>
            <a:normAutofit/>
          </a:bodyPr>
          <a:lstStyle/>
          <a:p>
            <a:r>
              <a:rPr lang="en-US" dirty="0"/>
              <a:t>What are my Data Sources?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952609"/>
            <a:ext cx="10537371" cy="414002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Institutional Repositories</a:t>
            </a:r>
          </a:p>
          <a:p>
            <a:pPr lvl="1" algn="just"/>
            <a:r>
              <a:rPr lang="en-US" dirty="0"/>
              <a:t>Literature</a:t>
            </a:r>
          </a:p>
          <a:p>
            <a:pPr lvl="1" algn="just"/>
            <a:r>
              <a:rPr lang="en-US" dirty="0"/>
              <a:t>Data</a:t>
            </a:r>
          </a:p>
          <a:p>
            <a:pPr lvl="1" algn="just"/>
            <a:r>
              <a:rPr lang="en-US" dirty="0"/>
              <a:t>Software</a:t>
            </a:r>
          </a:p>
          <a:p>
            <a:pPr algn="just"/>
            <a:r>
              <a:rPr lang="en-US" dirty="0"/>
              <a:t>CRIS (Current Research Information Systems)</a:t>
            </a:r>
          </a:p>
          <a:p>
            <a:pPr algn="just"/>
            <a:r>
              <a:rPr lang="en-US" dirty="0"/>
              <a:t>Journals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C79142-68C3-24BC-25FB-33666C2E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8F4AB15-07C4-6C30-2E4A-2DFE325E0F5A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388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97F-CB22-676D-FC1A-8E5FCF94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662957"/>
            <a:ext cx="10537371" cy="1289651"/>
          </a:xfrm>
        </p:spPr>
        <p:txBody>
          <a:bodyPr>
            <a:normAutofit/>
          </a:bodyPr>
          <a:lstStyle/>
          <a:p>
            <a:r>
              <a:rPr lang="en-US" dirty="0"/>
              <a:t>How can I register my data sources?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952609"/>
            <a:ext cx="10537371" cy="414002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Through the PROVIDE Dashboard service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Prerequisites:</a:t>
            </a:r>
          </a:p>
          <a:p>
            <a:pPr lvl="1" algn="just"/>
            <a:r>
              <a:rPr lang="en-US" dirty="0"/>
              <a:t>Metadata records:</a:t>
            </a:r>
          </a:p>
          <a:p>
            <a:pPr lvl="2" algn="just"/>
            <a:r>
              <a:rPr lang="en-US" dirty="0"/>
              <a:t>Exposed via the OAI-PMH protocol</a:t>
            </a:r>
          </a:p>
          <a:p>
            <a:pPr lvl="2" algn="just"/>
            <a:r>
              <a:rPr lang="en-US" dirty="0"/>
              <a:t>Compatible with the OpenAIRE Guidelines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C79142-68C3-24BC-25FB-33666C2E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D0C5F66-737B-FECA-282C-EBB1765D0C8B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146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97F-CB22-676D-FC1A-8E5FCF94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662957"/>
            <a:ext cx="10537371" cy="1289651"/>
          </a:xfrm>
        </p:spPr>
        <p:txBody>
          <a:bodyPr>
            <a:normAutofit/>
          </a:bodyPr>
          <a:lstStyle/>
          <a:p>
            <a:r>
              <a:rPr lang="en-US" dirty="0"/>
              <a:t>Why should I register my data sources?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739788"/>
            <a:ext cx="11264575" cy="435284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/>
              <a:t>EOSC: </a:t>
            </a:r>
            <a:r>
              <a:rPr lang="en-US" dirty="0"/>
              <a:t>OpenAIRE is your entry/gateway</a:t>
            </a:r>
            <a:endParaRPr lang="en-US" b="1" dirty="0"/>
          </a:p>
          <a:p>
            <a:pPr lvl="1" algn="just"/>
            <a:r>
              <a:rPr lang="en-US" dirty="0"/>
              <a:t>If you are compliant with the OpenAIRE guidelines</a:t>
            </a:r>
          </a:p>
          <a:p>
            <a:pPr marL="457200" lvl="1" indent="0" algn="just">
              <a:buNone/>
            </a:pPr>
            <a:r>
              <a:rPr lang="en-US" dirty="0"/>
              <a:t>then </a:t>
            </a:r>
          </a:p>
          <a:p>
            <a:pPr lvl="1" algn="just"/>
            <a:r>
              <a:rPr lang="en-US" dirty="0"/>
              <a:t>You will be onboarding the EOSC Portal Catalogue and Marketplace integrated platform</a:t>
            </a:r>
          </a:p>
          <a:p>
            <a:pPr algn="just"/>
            <a:r>
              <a:rPr lang="en-US" b="1" dirty="0"/>
              <a:t>Improved interoperability </a:t>
            </a:r>
            <a:r>
              <a:rPr lang="en-US" dirty="0"/>
              <a:t>to meet latest IT and repository standards</a:t>
            </a:r>
          </a:p>
          <a:p>
            <a:pPr lvl="1" algn="just"/>
            <a:r>
              <a:rPr lang="en-US" dirty="0"/>
              <a:t>Your content is more:</a:t>
            </a:r>
          </a:p>
          <a:p>
            <a:pPr lvl="2" algn="just"/>
            <a:r>
              <a:rPr lang="en-US" dirty="0" err="1"/>
              <a:t>Contextualised</a:t>
            </a:r>
            <a:r>
              <a:rPr lang="en-US" dirty="0"/>
              <a:t> (links and relationships to other types of research outcomes and entities)</a:t>
            </a:r>
          </a:p>
          <a:p>
            <a:pPr lvl="2" algn="just"/>
            <a:r>
              <a:rPr lang="en-US" dirty="0"/>
              <a:t>Flexible (use of different and improved vocabularies)</a:t>
            </a:r>
          </a:p>
          <a:p>
            <a:pPr lvl="2" algn="just"/>
            <a:r>
              <a:rPr lang="en-US" dirty="0"/>
              <a:t>Embedded in the R&amp;I ecosystem (align with Open Science mandates and standards and support for well-established metadata schemas)</a:t>
            </a:r>
          </a:p>
          <a:p>
            <a:pPr algn="just"/>
            <a:r>
              <a:rPr lang="en-US" dirty="0"/>
              <a:t>This is your road to </a:t>
            </a:r>
            <a:r>
              <a:rPr lang="en-US" b="1" dirty="0" err="1"/>
              <a:t>FAIRness</a:t>
            </a:r>
            <a:r>
              <a:rPr lang="en-US" dirty="0"/>
              <a:t> </a:t>
            </a:r>
          </a:p>
          <a:p>
            <a:pPr lvl="1" algn="just"/>
            <a:r>
              <a:rPr lang="en-US" dirty="0"/>
              <a:t>If you are compliant with the OpenAIRE guidelines</a:t>
            </a:r>
          </a:p>
          <a:p>
            <a:pPr marL="457200" lvl="1" indent="0" algn="just">
              <a:buNone/>
            </a:pPr>
            <a:r>
              <a:rPr lang="en-US" dirty="0"/>
              <a:t>then </a:t>
            </a:r>
          </a:p>
          <a:p>
            <a:pPr lvl="1" algn="just"/>
            <a:r>
              <a:rPr lang="en-US" dirty="0"/>
              <a:t>you are also FAIR enough</a:t>
            </a:r>
          </a:p>
          <a:p>
            <a:pPr algn="just"/>
            <a:r>
              <a:rPr lang="en-US" b="1" dirty="0"/>
              <a:t>Accurate and qualitative metrics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48601E5-9547-0035-A1C2-996EDCA73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335027B-69F5-7D1B-A1C6-014D38B31B04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889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2C951-8AA9-E250-E6EE-7FC073EA98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20" y="1952609"/>
            <a:ext cx="11634651" cy="4369814"/>
          </a:xfrm>
        </p:spPr>
        <p:txBody>
          <a:bodyPr>
            <a:normAutofit/>
          </a:bodyPr>
          <a:lstStyle/>
          <a:p>
            <a:r>
              <a:rPr lang="en-US" dirty="0"/>
              <a:t>A common metadata framework for exchanging minimum metadata information</a:t>
            </a:r>
          </a:p>
          <a:p>
            <a:endParaRPr lang="en-US" dirty="0"/>
          </a:p>
          <a:p>
            <a:r>
              <a:rPr lang="en-US" dirty="0"/>
              <a:t>Provide orientation to define and implement your local data management policies according to the requirements of OpenAIRE</a:t>
            </a:r>
          </a:p>
          <a:p>
            <a:endParaRPr lang="en-US" dirty="0"/>
          </a:p>
          <a:p>
            <a:r>
              <a:rPr lang="en-US" dirty="0"/>
              <a:t>Expose publications, datasets and CRIS metadata via the OAI-PMH protocol in order to integrate with OpenAIRE infrastructure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684E-CCC3-0419-128C-890B945E37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AB0CAD-0F00-9807-48FB-55536D349955}"/>
              </a:ext>
            </a:extLst>
          </p:cNvPr>
          <p:cNvSpPr txBox="1">
            <a:spLocks/>
          </p:cNvSpPr>
          <p:nvPr/>
        </p:nvSpPr>
        <p:spPr>
          <a:xfrm>
            <a:off x="6949443" y="1253115"/>
            <a:ext cx="4511038" cy="429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2"/>
              </a:rPr>
              <a:t>https://guidelines.openaire.eu/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25435F-3B2F-B21C-76CA-DA445A21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8E0E49C6-EF08-1F96-743E-F438083A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662957"/>
            <a:ext cx="10537371" cy="1289651"/>
          </a:xfrm>
        </p:spPr>
        <p:txBody>
          <a:bodyPr>
            <a:normAutofit/>
          </a:bodyPr>
          <a:lstStyle/>
          <a:p>
            <a:r>
              <a:rPr lang="en-US" dirty="0"/>
              <a:t>OpenAIRE Guidelines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412DE74-188A-7EE0-149E-6571A452931B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204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9D999-D9D4-2254-F1AA-46B5719C00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altLang="ko-KR" dirty="0"/>
              <a:t>OpenAIRE MONITOR Community Call | April 20, 2023 | monitor.openaire.eu</a:t>
            </a:r>
            <a:endParaRPr lang="ko-KR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B22740-F63C-E29A-E094-E7836F2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F9FBF-0FD5-2310-A8BD-773AFFAE30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3" y="1952609"/>
            <a:ext cx="8187799" cy="414002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Intro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The World Bank MONITOR Dashboard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Monitor pipeline: from PROVIDE to MONITOR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Institutional needs, requirements &amp; the MONITOR experience </a:t>
            </a:r>
            <a:r>
              <a:rPr lang="en-US" b="1" i="1" dirty="0"/>
              <a:t>Katie Bannon, The World Bank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New and upcoming MONITOR Indicators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C59A-90F8-38BA-8ED8-2E9311CE82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2" name="Picture Placeholder 36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EE64FCC1-0A10-3E3A-44BD-D38AC6C268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47" r="35947"/>
          <a:stretch>
            <a:fillRect/>
          </a:stretch>
        </p:blipFill>
        <p:spPr>
          <a:xfrm>
            <a:off x="0" y="717887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457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97F-CB22-676D-FC1A-8E5FCF94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662957"/>
            <a:ext cx="10537371" cy="1289651"/>
          </a:xfrm>
        </p:spPr>
        <p:txBody>
          <a:bodyPr>
            <a:normAutofit/>
          </a:bodyPr>
          <a:lstStyle/>
          <a:p>
            <a:r>
              <a:rPr lang="en-GB" dirty="0"/>
              <a:t>OpenOrgs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952609"/>
            <a:ext cx="10537371" cy="414002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Information ambiguity</a:t>
            </a:r>
          </a:p>
          <a:p>
            <a:pPr lvl="1" algn="just"/>
            <a:r>
              <a:rPr lang="en-US" dirty="0"/>
              <a:t>Information about the organizations is distributed in numerous data sources</a:t>
            </a:r>
          </a:p>
          <a:p>
            <a:pPr lvl="1" algn="just"/>
            <a:r>
              <a:rPr lang="en-US" dirty="0"/>
              <a:t>Organizations may appear with different names (legal names, acronyms, short names, alternatives...)</a:t>
            </a:r>
          </a:p>
          <a:p>
            <a:pPr lvl="1" algn="just"/>
            <a:r>
              <a:rPr lang="en-US" dirty="0"/>
              <a:t>The organization’s structure may not be so clear: faculties, departments, branches, detachments etc.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Information disambiguation</a:t>
            </a:r>
          </a:p>
          <a:p>
            <a:pPr lvl="1" algn="just"/>
            <a:r>
              <a:rPr lang="en-US" b="1" dirty="0"/>
              <a:t>de-duplicate organizations</a:t>
            </a:r>
            <a:endParaRPr lang="en-US" dirty="0"/>
          </a:p>
          <a:p>
            <a:pPr lvl="1" algn="just"/>
            <a:r>
              <a:rPr lang="en-US" dirty="0"/>
              <a:t>identify </a:t>
            </a:r>
            <a:r>
              <a:rPr lang="en-US" b="1" dirty="0"/>
              <a:t>parent-child relationship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C79142-68C3-24BC-25FB-33666C2E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4C65C2C-E864-AD00-238C-37BD7C0DE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695" y="6218713"/>
            <a:ext cx="1532315" cy="455051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0ABCECC-87BC-D903-58CE-AD2ABA4EEB21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563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1697F-CB22-676D-FC1A-8E5FCF94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662957"/>
            <a:ext cx="10537371" cy="1289651"/>
          </a:xfrm>
        </p:spPr>
        <p:txBody>
          <a:bodyPr>
            <a:normAutofit/>
          </a:bodyPr>
          <a:lstStyle/>
          <a:p>
            <a:r>
              <a:rPr lang="en-GB" dirty="0"/>
              <a:t>OpenOrgs activity pillars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81CA3-1893-03FA-A055-56704B8D53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269" y="1952609"/>
            <a:ext cx="10537371" cy="414002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Automatic suggestion of duplicates</a:t>
            </a:r>
          </a:p>
          <a:p>
            <a:pPr lvl="1" algn="just"/>
            <a:r>
              <a:rPr lang="en-US" dirty="0"/>
              <a:t>periodically produce new suggestions for the curators when a new source of organization objects is registered in OpenAIRE</a:t>
            </a:r>
          </a:p>
          <a:p>
            <a:pPr algn="just"/>
            <a:r>
              <a:rPr lang="en-US" dirty="0"/>
              <a:t>Metadata curation</a:t>
            </a:r>
          </a:p>
          <a:p>
            <a:pPr lvl="1" algn="just"/>
            <a:r>
              <a:rPr lang="en-US" dirty="0"/>
              <a:t>Curators can enrich the metadata description of the organization entities thus improving the discoverability / completeness</a:t>
            </a:r>
          </a:p>
          <a:p>
            <a:pPr algn="just"/>
            <a:r>
              <a:rPr lang="en-US" dirty="0"/>
              <a:t>Management of duplicates</a:t>
            </a:r>
          </a:p>
          <a:p>
            <a:pPr lvl="1" algn="just"/>
            <a:r>
              <a:rPr lang="en-US" dirty="0"/>
              <a:t>Task that only humans can carry out precisely. Curators manage the ambiguities in the data lack of the organization mentions aggregated by OpenAIRE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C79142-68C3-24BC-25FB-33666C2E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4C65C2C-E864-AD00-238C-37BD7C0DE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695" y="6218713"/>
            <a:ext cx="1532315" cy="455051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0ABCECC-87BC-D903-58CE-AD2ABA4EEB21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4848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2C951-8AA9-E250-E6EE-7FC073EA98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2777" y="2349949"/>
            <a:ext cx="10694126" cy="3972474"/>
          </a:xfrm>
        </p:spPr>
        <p:txBody>
          <a:bodyPr>
            <a:normAutofit/>
          </a:bodyPr>
          <a:lstStyle/>
          <a:p>
            <a:r>
              <a:rPr lang="en-GB" dirty="0"/>
              <a:t>PROVIDE Dashboard Validation &amp; Registration </a:t>
            </a:r>
            <a:r>
              <a:rPr lang="en-GB" dirty="0" err="1"/>
              <a:t>quide</a:t>
            </a:r>
            <a:r>
              <a:rPr lang="en-GB" dirty="0"/>
              <a:t>:</a:t>
            </a:r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" action="ppaction://noaction"/>
              </a:rPr>
              <a:t>https://www.openaire.eu/validator-registration-guide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</a:t>
            </a:r>
          </a:p>
          <a:p>
            <a:pPr lvl="1"/>
            <a:r>
              <a:rPr lang="en-US" dirty="0">
                <a:hlinkClick r:id="rId2"/>
              </a:rPr>
              <a:t>helpdesk@openaire.eu</a:t>
            </a:r>
            <a:endParaRPr lang="en-US" dirty="0"/>
          </a:p>
          <a:p>
            <a:pPr lvl="1"/>
            <a:r>
              <a:rPr lang="en-US" dirty="0"/>
              <a:t>Dedicated calls with our experts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684E-CCC3-0419-128C-890B945E37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1345E3C-324E-680F-366C-FB37B2E5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48" y="966651"/>
            <a:ext cx="9379155" cy="1078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are here to assist you!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703E9D-651D-33B4-D12D-E7D187718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5157" y="0"/>
            <a:ext cx="3100853" cy="1275602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2E36864-DA81-291D-A465-B35C7955189B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2302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EFD7C-E89A-42B7-F49F-80462DA7A0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64898-E39A-567B-6279-A319481B6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402A95-41AC-5D45-9732-70D7B2ED50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88829" y="5218176"/>
            <a:ext cx="6874422" cy="1036827"/>
          </a:xfrm>
        </p:spPr>
        <p:txBody>
          <a:bodyPr>
            <a:normAutofit/>
          </a:bodyPr>
          <a:lstStyle/>
          <a:p>
            <a:r>
              <a:rPr lang="en-US" sz="2000" dirty="0"/>
              <a:t>Ioanna Grypari</a:t>
            </a:r>
          </a:p>
          <a:p>
            <a:r>
              <a:rPr lang="en-US" sz="2000" dirty="0"/>
              <a:t>Indicators Lead | ATHENA Research Center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F5AE6-5CE7-5F8D-D017-73381A33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711340"/>
            <a:ext cx="12192000" cy="1161861"/>
          </a:xfrm>
        </p:spPr>
        <p:txBody>
          <a:bodyPr/>
          <a:lstStyle/>
          <a:p>
            <a:r>
              <a:rPr lang="en-US" sz="7200" dirty="0"/>
              <a:t>Monitor Indicators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BA2D17-A85A-966D-F99B-12B359A8A9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256" y="3841671"/>
            <a:ext cx="10478814" cy="1161861"/>
          </a:xfrm>
        </p:spPr>
        <p:txBody>
          <a:bodyPr/>
          <a:lstStyle/>
          <a:p>
            <a:pPr algn="ctr"/>
            <a:r>
              <a:rPr lang="en-US" sz="4400" b="1" cap="none" spc="300" dirty="0"/>
              <a:t>New &amp; Upcoming</a:t>
            </a:r>
          </a:p>
        </p:txBody>
      </p:sp>
    </p:spTree>
    <p:extLst>
      <p:ext uri="{BB962C8B-B14F-4D97-AF65-F5344CB8AC3E}">
        <p14:creationId xmlns:p14="http://schemas.microsoft.com/office/powerpoint/2010/main" val="421326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97AC17-F935-1682-0923-48B9AEDF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93" y="2509297"/>
            <a:ext cx="2490212" cy="2151875"/>
          </a:xfrm>
        </p:spPr>
        <p:txBody>
          <a:bodyPr>
            <a:normAutofit fontScale="90000"/>
          </a:bodyPr>
          <a:lstStyle/>
          <a:p>
            <a:r>
              <a:rPr lang="en-US" dirty="0"/>
              <a:t>Behind the indicators..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Why </a:t>
            </a:r>
            <a:r>
              <a:rPr lang="en-US" dirty="0">
                <a:solidFill>
                  <a:srgbClr val="8BCC00"/>
                </a:solidFill>
              </a:rPr>
              <a:t>Monitor?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A375C-9F43-3DBD-563E-A528789875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8BB50-0163-DA67-07E1-F78BE2F0DC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A2334D-E375-A4A9-2757-C55E480748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62400" y="3485922"/>
            <a:ext cx="1341438" cy="40322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Know Thyself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EA23D2-3D3B-C15F-24D8-67E489731C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071168"/>
            <a:ext cx="1985130" cy="1537150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Resources</a:t>
            </a:r>
          </a:p>
          <a:p>
            <a:pPr algn="ctr"/>
            <a:r>
              <a:rPr lang="en-US" sz="1600" dirty="0"/>
              <a:t>Research Output</a:t>
            </a:r>
          </a:p>
          <a:p>
            <a:pPr algn="ctr"/>
            <a:r>
              <a:rPr lang="en-US" sz="1600" dirty="0"/>
              <a:t>Open Science Uptake</a:t>
            </a:r>
          </a:p>
          <a:p>
            <a:pPr algn="ctr"/>
            <a:r>
              <a:rPr lang="en-US" sz="1600" dirty="0"/>
              <a:t>Collaborations</a:t>
            </a:r>
          </a:p>
          <a:p>
            <a:pPr algn="ctr"/>
            <a:r>
              <a:rPr lang="en-US" sz="1600" dirty="0"/>
              <a:t>Visibility</a:t>
            </a:r>
          </a:p>
          <a:p>
            <a:pPr algn="ctr"/>
            <a:r>
              <a:rPr lang="en-US" sz="1600" dirty="0"/>
              <a:t>Impact</a:t>
            </a:r>
          </a:p>
          <a:p>
            <a:pPr algn="ctr"/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081749-47C2-F5A5-003C-3AC952E399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58212" y="3485922"/>
            <a:ext cx="1985130" cy="403225"/>
          </a:xfrm>
        </p:spPr>
        <p:txBody>
          <a:bodyPr>
            <a:normAutofit/>
          </a:bodyPr>
          <a:lstStyle/>
          <a:p>
            <a:r>
              <a:rPr lang="en-US" b="1" dirty="0"/>
              <a:t>Understand Thyself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069634-DB09-9680-30CB-E35964488F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071168"/>
            <a:ext cx="1985130" cy="118000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Pathways</a:t>
            </a:r>
          </a:p>
          <a:p>
            <a:pPr algn="ctr"/>
            <a:r>
              <a:rPr lang="en-US" sz="1600" dirty="0"/>
              <a:t>Insights</a:t>
            </a:r>
          </a:p>
          <a:p>
            <a:pPr algn="ctr"/>
            <a:r>
              <a:rPr lang="en-US" sz="1600" dirty="0"/>
              <a:t>Opportunities</a:t>
            </a:r>
          </a:p>
          <a:p>
            <a:pPr algn="ctr"/>
            <a:endParaRPr lang="en-US" sz="1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8BA229-4566-6A1E-6077-2AF07234D21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84532" y="3485922"/>
            <a:ext cx="1985129" cy="403225"/>
          </a:xfrm>
        </p:spPr>
        <p:txBody>
          <a:bodyPr>
            <a:normAutofit/>
          </a:bodyPr>
          <a:lstStyle/>
          <a:p>
            <a:r>
              <a:rPr lang="en-US" b="1" dirty="0"/>
              <a:t>Position Thyself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66B91B-7776-D0DC-EA75-D860FA17F3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071168"/>
            <a:ext cx="1985130" cy="118000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Decision making</a:t>
            </a:r>
          </a:p>
          <a:p>
            <a:pPr algn="ctr"/>
            <a:r>
              <a:rPr lang="en-US" sz="1600" dirty="0"/>
              <a:t>Reporting</a:t>
            </a:r>
          </a:p>
          <a:p>
            <a:pPr algn="ctr"/>
            <a:r>
              <a:rPr lang="en-US" sz="1600" dirty="0"/>
              <a:t>Story telling</a:t>
            </a:r>
          </a:p>
          <a:p>
            <a:pPr algn="ctr"/>
            <a:endParaRPr lang="en-US" sz="1600" dirty="0"/>
          </a:p>
        </p:txBody>
      </p:sp>
      <p:pic>
        <p:nvPicPr>
          <p:cNvPr id="29" name="Picture Placeholder 28" descr="Blueprint outline">
            <a:extLst>
              <a:ext uri="{FF2B5EF4-FFF2-40B4-BE49-F238E27FC236}">
                <a16:creationId xmlns:a16="http://schemas.microsoft.com/office/drawing/2014/main" id="{C9CF0675-D8C5-3C64-24AA-6BD78CE57C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8" b="38"/>
          <a:stretch>
            <a:fillRect/>
          </a:stretch>
        </p:blipFill>
        <p:spPr>
          <a:xfrm>
            <a:off x="9790354" y="1203447"/>
            <a:ext cx="2101769" cy="2100454"/>
          </a:xfrm>
        </p:spPr>
      </p:pic>
      <p:pic>
        <p:nvPicPr>
          <p:cNvPr id="36" name="Picture Placeholder 35" descr="Presentation with pie chart with solid fill">
            <a:extLst>
              <a:ext uri="{FF2B5EF4-FFF2-40B4-BE49-F238E27FC236}">
                <a16:creationId xmlns:a16="http://schemas.microsoft.com/office/drawing/2014/main" id="{584EFFE0-C4EF-6C9E-DC43-DFE1A59C0E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8" b="38"/>
          <a:stretch>
            <a:fillRect/>
          </a:stretch>
        </p:blipFill>
        <p:spPr>
          <a:xfrm>
            <a:off x="3634951" y="1203447"/>
            <a:ext cx="2101769" cy="2100454"/>
          </a:xfrm>
        </p:spPr>
      </p:pic>
      <p:pic>
        <p:nvPicPr>
          <p:cNvPr id="34" name="Picture Placeholder 15" descr="Lightbulb and gear outline">
            <a:extLst>
              <a:ext uri="{FF2B5EF4-FFF2-40B4-BE49-F238E27FC236}">
                <a16:creationId xmlns:a16="http://schemas.microsoft.com/office/drawing/2014/main" id="{B197E5A7-1604-8D99-25A3-535B32EA62D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8" b="38"/>
          <a:stretch>
            <a:fillRect/>
          </a:stretch>
        </p:blipFill>
        <p:spPr>
          <a:xfrm>
            <a:off x="6715125" y="1203097"/>
            <a:ext cx="2101850" cy="2100262"/>
          </a:xfrm>
        </p:spPr>
      </p:pic>
    </p:spTree>
    <p:extLst>
      <p:ext uri="{BB962C8B-B14F-4D97-AF65-F5344CB8AC3E}">
        <p14:creationId xmlns:p14="http://schemas.microsoft.com/office/powerpoint/2010/main" val="47210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C5A5DE-E701-D001-3CC8-ED7307750D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56405" y="6377373"/>
            <a:ext cx="9088181" cy="346412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4C6F6A-88EE-1BCF-521C-87A3B8A6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50" y="3585410"/>
            <a:ext cx="4002024" cy="1325563"/>
          </a:xfrm>
        </p:spPr>
        <p:txBody>
          <a:bodyPr/>
          <a:lstStyle/>
          <a:p>
            <a:r>
              <a:rPr lang="en-US" sz="4000" cap="none" spc="0" dirty="0">
                <a:solidFill>
                  <a:srgbClr val="53A500"/>
                </a:solidFill>
              </a:rPr>
              <a:t>Indicators</a:t>
            </a:r>
            <a:br>
              <a:rPr lang="en-US" sz="4000" cap="none" spc="0" dirty="0">
                <a:solidFill>
                  <a:srgbClr val="53A500"/>
                </a:solidFill>
              </a:rPr>
            </a:br>
            <a:r>
              <a:rPr lang="en-US" sz="4000" cap="none" spc="0" dirty="0">
                <a:solidFill>
                  <a:schemeClr val="tx2"/>
                </a:solidFill>
              </a:rPr>
              <a:t>bird’s-eye 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D03E5B-E8C4-B6F6-88F1-1C13CC8A8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8576"/>
            <a:ext cx="6800850" cy="6800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38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C6247F-27EF-9595-EF28-567B9B6A1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504" y="1538201"/>
            <a:ext cx="2576991" cy="21144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4666" y="6400619"/>
            <a:ext cx="9020961" cy="34833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43D4CA-6EDE-F8DE-C1D5-5A0C87C47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418" y="3429000"/>
            <a:ext cx="4624466" cy="34290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CEF-00E0-D2A3-F7E9-CC4A799C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21" y="2133600"/>
            <a:ext cx="3286126" cy="410239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200" spc="-113" dirty="0">
                <a:solidFill>
                  <a:srgbClr val="2D3293"/>
                </a:solidFill>
              </a:rPr>
              <a:t>By fields of interest</a:t>
            </a:r>
          </a:p>
          <a:p>
            <a:pPr marL="553640" indent="-342900" defTabSz="142875" fontAlgn="base"/>
            <a:r>
              <a:rPr lang="en-US" sz="2000" spc="-113" dirty="0">
                <a:solidFill>
                  <a:srgbClr val="2D3293"/>
                </a:solidFill>
              </a:rPr>
              <a:t>research product type</a:t>
            </a:r>
          </a:p>
          <a:p>
            <a:pPr marL="553640" indent="-342900" defTabSz="142875" fontAlgn="base"/>
            <a:r>
              <a:rPr lang="en-US" sz="2000" spc="-113" dirty="0">
                <a:solidFill>
                  <a:srgbClr val="2D3293"/>
                </a:solidFill>
              </a:rPr>
              <a:t>time</a:t>
            </a:r>
          </a:p>
          <a:p>
            <a:pPr marL="553640" indent="-342900" defTabSz="142875" fontAlgn="base"/>
            <a:r>
              <a:rPr lang="en-US" sz="2000" spc="-113" dirty="0">
                <a:solidFill>
                  <a:srgbClr val="2D3293"/>
                </a:solidFill>
              </a:rPr>
              <a:t>countries</a:t>
            </a:r>
          </a:p>
          <a:p>
            <a:pPr marL="553640" indent="-342900" defTabSz="142875" fontAlgn="base"/>
            <a:r>
              <a:rPr lang="en-US" sz="2000" spc="-113" dirty="0">
                <a:solidFill>
                  <a:srgbClr val="2D3293"/>
                </a:solidFill>
              </a:rPr>
              <a:t>data sources</a:t>
            </a:r>
          </a:p>
          <a:p>
            <a:pPr marL="553640" indent="-342900" defTabSz="142875" fontAlgn="base"/>
            <a:r>
              <a:rPr lang="en-US" sz="2000" spc="-113" dirty="0">
                <a:solidFill>
                  <a:srgbClr val="2D3293"/>
                </a:solidFill>
              </a:rPr>
              <a:t>funders</a:t>
            </a:r>
          </a:p>
          <a:p>
            <a:pPr marL="553640" indent="-342900" defTabSz="142875" fontAlgn="base"/>
            <a:r>
              <a:rPr lang="en-US" sz="2000" spc="-113" dirty="0">
                <a:solidFill>
                  <a:srgbClr val="2D3293"/>
                </a:solidFill>
              </a:rPr>
              <a:t>…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5EE2-C160-AC7A-78AB-D9C51083DC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8AF98-15C1-B738-1625-8B68F4452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597" y="564542"/>
            <a:ext cx="4714373" cy="2971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C55152-C815-6757-E961-C4E479EB8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857" y="2730061"/>
            <a:ext cx="2300570" cy="3079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8A956-D557-22D4-FC42-02F27139B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874" y="3568662"/>
            <a:ext cx="2447224" cy="257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Indicators </a:t>
            </a:r>
            <a:r>
              <a:rPr lang="en-US" dirty="0">
                <a:solidFill>
                  <a:schemeClr val="tx2"/>
                </a:solidFill>
              </a:rPr>
              <a:t>Breakdown</a:t>
            </a:r>
          </a:p>
        </p:txBody>
      </p:sp>
    </p:spTree>
    <p:extLst>
      <p:ext uri="{BB962C8B-B14F-4D97-AF65-F5344CB8AC3E}">
        <p14:creationId xmlns:p14="http://schemas.microsoft.com/office/powerpoint/2010/main" val="2202732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CEF-00E0-D2A3-F7E9-CC4A799C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33500"/>
            <a:ext cx="10972801" cy="4825562"/>
          </a:xfrm>
        </p:spPr>
        <p:txBody>
          <a:bodyPr>
            <a:normAutofit/>
          </a:bodyPr>
          <a:lstStyle/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dirty="0">
                <a:solidFill>
                  <a:srgbClr val="2D3293"/>
                </a:solidFill>
              </a:rPr>
              <a:t>Open Science composite indicators for organizations</a:t>
            </a: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  <a:latin typeface="+mn-lt"/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1882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New Indicators </a:t>
            </a:r>
            <a:r>
              <a:rPr lang="en-US" dirty="0"/>
              <a:t>OS Composites</a:t>
            </a:r>
            <a:r>
              <a:rPr lang="el-GR" dirty="0">
                <a:solidFill>
                  <a:srgbClr val="53A500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2F8ED-1DFD-B24D-44CB-8DDF3560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14" y="2251537"/>
            <a:ext cx="9628571" cy="1647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569DC0-8C9A-023F-9EC0-BA6B1965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36" y="3752468"/>
            <a:ext cx="9809524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6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CEF-00E0-D2A3-F7E9-CC4A799C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33500"/>
            <a:ext cx="10972801" cy="4825562"/>
          </a:xfrm>
        </p:spPr>
        <p:txBody>
          <a:bodyPr>
            <a:normAutofit/>
          </a:bodyPr>
          <a:lstStyle/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dirty="0">
                <a:solidFill>
                  <a:srgbClr val="2D3293"/>
                </a:solidFill>
              </a:rPr>
              <a:t>Open Science composite indicators for organizations</a:t>
            </a: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  <a:latin typeface="+mn-lt"/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1882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New Indicators</a:t>
            </a:r>
            <a:r>
              <a:rPr lang="el-GR" dirty="0">
                <a:solidFill>
                  <a:srgbClr val="53A500"/>
                </a:solidFill>
              </a:rPr>
              <a:t> </a:t>
            </a:r>
            <a:r>
              <a:rPr lang="en-US" dirty="0"/>
              <a:t>OS Composites</a:t>
            </a:r>
            <a:r>
              <a:rPr lang="el-GR" dirty="0">
                <a:solidFill>
                  <a:srgbClr val="53A500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2B0AD-DF10-2F22-78BA-DF005B8CF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977447"/>
            <a:ext cx="5789347" cy="4737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88C49-ACA2-D3C0-FEF7-8B7037FED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189" y="2038426"/>
            <a:ext cx="5627531" cy="44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3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14272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New Indicators </a:t>
            </a:r>
            <a:r>
              <a:rPr lang="en-US" dirty="0"/>
              <a:t>UN SDGs</a:t>
            </a:r>
            <a:r>
              <a:rPr lang="el-GR" dirty="0">
                <a:solidFill>
                  <a:srgbClr val="53A500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BBBE7DC-6DD5-CBD4-AA75-1145D4D6A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71" y="2256727"/>
            <a:ext cx="5756176" cy="444795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F3857B-50F1-65C2-EE1D-A02822E8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33500"/>
            <a:ext cx="10972801" cy="4825562"/>
          </a:xfrm>
        </p:spPr>
        <p:txBody>
          <a:bodyPr>
            <a:normAutofit/>
          </a:bodyPr>
          <a:lstStyle/>
          <a:p>
            <a:pPr marL="457200" lvl="1" indent="-457200" algn="just" fontAlgn="base">
              <a:lnSpc>
                <a:spcPct val="120000"/>
              </a:lnSpc>
            </a:pPr>
            <a:r>
              <a:rPr lang="en-US" sz="2000" dirty="0"/>
              <a:t>We have developed a classification scheme for UN Sustainable Development Goals, to view contributions of research towards complex challenges for humanity such as climate change, biodiversity loss, pollution and poverty reduction. </a:t>
            </a:r>
            <a:endParaRPr lang="en-US" sz="2800" dirty="0">
              <a:solidFill>
                <a:srgbClr val="2D3293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5C2AF-C2E0-6AE9-60B7-3A25029150BF}"/>
              </a:ext>
            </a:extLst>
          </p:cNvPr>
          <p:cNvSpPr txBox="1"/>
          <p:nvPr/>
        </p:nvSpPr>
        <p:spPr>
          <a:xfrm>
            <a:off x="6797992" y="5974396"/>
            <a:ext cx="33420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663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https://explore.openaire.eu/sdgs</a:t>
            </a:r>
            <a:r>
              <a:rPr lang="el-GR" dirty="0">
                <a:solidFill>
                  <a:srgbClr val="E9663C"/>
                </a:solidFill>
              </a:rPr>
              <a:t> </a:t>
            </a:r>
            <a:endParaRPr lang="en-US" dirty="0">
              <a:solidFill>
                <a:srgbClr val="E966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EFD7C-E89A-42B7-F49F-80462DA7A0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64898-E39A-567B-6279-A319481B6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F5AE6-5CE7-5F8D-D017-73381A33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711340"/>
            <a:ext cx="12192000" cy="1161861"/>
          </a:xfrm>
        </p:spPr>
        <p:txBody>
          <a:bodyPr/>
          <a:lstStyle/>
          <a:p>
            <a:r>
              <a:rPr lang="en-US" sz="72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4500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14272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New Indicators </a:t>
            </a:r>
            <a:r>
              <a:rPr lang="en-US" dirty="0"/>
              <a:t>UN SDGs</a:t>
            </a:r>
            <a:r>
              <a:rPr lang="el-GR" dirty="0">
                <a:solidFill>
                  <a:srgbClr val="53A500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3DCB0-6344-CFD7-91D8-0684F55C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54" y="1523923"/>
            <a:ext cx="5664145" cy="4995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0E782-520D-1276-C424-43273D194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09" y="1646791"/>
            <a:ext cx="5606906" cy="49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99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CEF-00E0-D2A3-F7E9-CC4A799C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33500"/>
            <a:ext cx="10972801" cy="4825562"/>
          </a:xfrm>
        </p:spPr>
        <p:txBody>
          <a:bodyPr>
            <a:normAutofit/>
          </a:bodyPr>
          <a:lstStyle/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2D3293"/>
                </a:solidFill>
                <a:latin typeface="+mn-lt"/>
              </a:rPr>
              <a:t>Fields of </a:t>
            </a:r>
            <a:r>
              <a:rPr lang="en-US" sz="3700" b="1" dirty="0">
                <a:solidFill>
                  <a:srgbClr val="2D3293"/>
                </a:solidFill>
              </a:rPr>
              <a:t>Science (FoS) Classification </a:t>
            </a:r>
            <a:r>
              <a:rPr lang="en-US" sz="2800" dirty="0">
                <a:solidFill>
                  <a:srgbClr val="2D3293"/>
                </a:solidFill>
              </a:rPr>
              <a:t>Levels 1, 2, 3</a:t>
            </a:r>
          </a:p>
          <a:p>
            <a:pPr marL="0" lvl="1" indent="0" fontAlgn="base">
              <a:lnSpc>
                <a:spcPct val="120000"/>
              </a:lnSpc>
              <a:buNone/>
            </a:pPr>
            <a:endParaRPr lang="el-GR" sz="3700" dirty="0">
              <a:solidFill>
                <a:srgbClr val="2D3293"/>
              </a:solidFill>
              <a:latin typeface="+mn-lt"/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l-GR" sz="3700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l-GR" sz="2000" i="1" dirty="0">
              <a:solidFill>
                <a:srgbClr val="2D3293"/>
              </a:solidFill>
              <a:latin typeface="+mn-lt"/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l-GR" sz="2000" i="1" dirty="0"/>
          </a:p>
          <a:p>
            <a:pPr marL="0" lvl="1" indent="0" fontAlgn="base">
              <a:lnSpc>
                <a:spcPct val="120000"/>
              </a:lnSpc>
              <a:buNone/>
            </a:pPr>
            <a:endParaRPr lang="en-US" sz="2000" i="1" dirty="0"/>
          </a:p>
          <a:p>
            <a:pPr marL="0" lvl="1" indent="0" fontAlgn="base">
              <a:lnSpc>
                <a:spcPct val="120000"/>
              </a:lnSpc>
              <a:buNone/>
            </a:pPr>
            <a:endParaRPr lang="en-US" sz="2000" i="1" dirty="0"/>
          </a:p>
          <a:p>
            <a:pPr marL="0" lvl="1" indent="0" fontAlgn="base">
              <a:lnSpc>
                <a:spcPct val="120000"/>
              </a:lnSpc>
              <a:buNone/>
            </a:pPr>
            <a:endParaRPr lang="el-GR" sz="20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1882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Additional Dimension of Analysis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15820-EDDA-EF9F-9D51-9B1E8831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890" y="2194630"/>
            <a:ext cx="6975185" cy="4075517"/>
          </a:xfrm>
          <a:prstGeom prst="rect">
            <a:avLst/>
          </a:prstGeom>
          <a:ln w="19050">
            <a:solidFill>
              <a:srgbClr val="E9663C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1E135F-AF26-A543-8518-BAE93F8252BD}"/>
              </a:ext>
            </a:extLst>
          </p:cNvPr>
          <p:cNvSpPr txBox="1"/>
          <p:nvPr/>
        </p:nvSpPr>
        <p:spPr>
          <a:xfrm>
            <a:off x="6890077" y="6345850"/>
            <a:ext cx="44637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9663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https://explore.openaire.eu/fields-of-science</a:t>
            </a:r>
            <a:r>
              <a:rPr lang="en-US" dirty="0">
                <a:solidFill>
                  <a:srgbClr val="E9663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742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6243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Indicators Breakdown by FoS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CB295-04A4-1F03-E357-3F8DD726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5" y="1473980"/>
            <a:ext cx="5800000" cy="51142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A79A93-6B49-4836-8B40-3938CD68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176" y="1481043"/>
            <a:ext cx="5809524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2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6243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Indicators Breakdown by FoS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6A6DA-0D4C-03CE-2AB5-B8902B2C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" y="2179117"/>
            <a:ext cx="6060636" cy="3822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A66B1-1ED8-A6DC-66B0-1FF3C3CA1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399833"/>
            <a:ext cx="5963376" cy="38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2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91494-A30C-821F-3CC4-EF63B6DD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8" y="1104614"/>
            <a:ext cx="5876190" cy="50571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96243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Indicators Breakdown by FoS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D4FCAC-5716-7657-B5A8-13A102946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00" y="1428446"/>
            <a:ext cx="5309421" cy="49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02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CEF-00E0-D2A3-F7E9-CC4A799C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333500"/>
            <a:ext cx="11756572" cy="5112618"/>
          </a:xfrm>
        </p:spPr>
        <p:txBody>
          <a:bodyPr numCol="2" spcCol="548640">
            <a:normAutofit fontScale="70000" lnSpcReduction="20000"/>
          </a:bodyPr>
          <a:lstStyle/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2D3293"/>
                </a:solidFill>
              </a:rPr>
              <a:t>Citations </a:t>
            </a:r>
          </a:p>
          <a:p>
            <a:pPr marL="1028700" lvl="2" indent="-571500" fontAlgn="base">
              <a:lnSpc>
                <a:spcPct val="120000"/>
              </a:lnSpc>
            </a:pPr>
            <a:r>
              <a:rPr lang="en-US" sz="3300" dirty="0">
                <a:solidFill>
                  <a:srgbClr val="2D3293"/>
                </a:solidFill>
              </a:rPr>
              <a:t>Citation count, “incubation” citation count, RAM, page rank (</a:t>
            </a:r>
            <a:r>
              <a:rPr lang="en-US" sz="3300" dirty="0">
                <a:solidFill>
                  <a:srgbClr val="2D3293"/>
                </a:solidFill>
                <a:hlinkClick r:id="rId2"/>
              </a:rPr>
              <a:t>https://graph.openaire.eu/docs/graph-production-workflow/indicators-ingestion/impact-indicators</a:t>
            </a:r>
            <a:r>
              <a:rPr lang="en-US" sz="3300" dirty="0">
                <a:solidFill>
                  <a:srgbClr val="2D3293"/>
                </a:solidFill>
              </a:rPr>
              <a:t>) </a:t>
            </a:r>
          </a:p>
          <a:p>
            <a:pPr marL="457200" lvl="2" indent="0" fontAlgn="base">
              <a:lnSpc>
                <a:spcPct val="120000"/>
              </a:lnSpc>
              <a:buNone/>
            </a:pPr>
            <a:endParaRPr lang="en-US" sz="3300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2D3293"/>
                </a:solidFill>
              </a:rPr>
              <a:t>Article Processing Charges</a:t>
            </a:r>
          </a:p>
          <a:p>
            <a:pPr marL="1028700" lvl="2" indent="-571500" fontAlgn="base">
              <a:lnSpc>
                <a:spcPct val="120000"/>
              </a:lnSpc>
            </a:pPr>
            <a:r>
              <a:rPr lang="en-US" sz="3300" dirty="0">
                <a:solidFill>
                  <a:srgbClr val="2D3293"/>
                </a:solidFill>
              </a:rPr>
              <a:t>OpenAPC</a:t>
            </a:r>
          </a:p>
          <a:p>
            <a:pPr marL="457200" lvl="2" indent="0" fontAlgn="base">
              <a:lnSpc>
                <a:spcPct val="120000"/>
              </a:lnSpc>
              <a:buNone/>
            </a:pPr>
            <a:endParaRPr lang="en-US" sz="3300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b="1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2D3293"/>
                </a:solidFill>
              </a:rPr>
              <a:t>Horizon Europe </a:t>
            </a:r>
            <a:r>
              <a:rPr lang="en-US" sz="3700" dirty="0">
                <a:solidFill>
                  <a:srgbClr val="2D3293"/>
                </a:solidFill>
              </a:rPr>
              <a:t>projects indicators</a:t>
            </a: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</a:endParaRPr>
          </a:p>
          <a:p>
            <a:pPr marL="571500" lvl="1" indent="-571500" fontAlgn="base">
              <a:lnSpc>
                <a:spcPct val="120000"/>
              </a:lnSpc>
            </a:pPr>
            <a:endParaRPr lang="en-US" sz="3700" dirty="0">
              <a:solidFill>
                <a:srgbClr val="2D3293"/>
              </a:solidFill>
              <a:latin typeface="+mn-lt"/>
            </a:endParaRPr>
          </a:p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2D3293"/>
                </a:solidFill>
              </a:rPr>
              <a:t>Plan S Compliance</a:t>
            </a:r>
          </a:p>
          <a:p>
            <a:pPr marL="1028700" lvl="2" indent="-571500" fontAlgn="base">
              <a:lnSpc>
                <a:spcPct val="120000"/>
              </a:lnSpc>
            </a:pPr>
            <a:r>
              <a:rPr lang="en-US" sz="3300" dirty="0" err="1">
                <a:solidFill>
                  <a:srgbClr val="2D3293"/>
                </a:solidFill>
              </a:rPr>
              <a:t>PlanS</a:t>
            </a:r>
            <a:r>
              <a:rPr lang="en-US" sz="3300" dirty="0">
                <a:solidFill>
                  <a:srgbClr val="2D3293"/>
                </a:solidFill>
              </a:rPr>
              <a:t> funder grant-supported output</a:t>
            </a:r>
          </a:p>
          <a:p>
            <a:pPr marL="1028700" lvl="2" indent="-571500" fontAlgn="base">
              <a:lnSpc>
                <a:spcPct val="120000"/>
              </a:lnSpc>
            </a:pPr>
            <a:r>
              <a:rPr lang="en-US" sz="3300" dirty="0">
                <a:solidFill>
                  <a:srgbClr val="2D3293"/>
                </a:solidFill>
              </a:rPr>
              <a:t>Transformative agreements</a:t>
            </a:r>
          </a:p>
          <a:p>
            <a:pPr marL="1028700" lvl="2" indent="-571500" fontAlgn="base">
              <a:lnSpc>
                <a:spcPct val="120000"/>
              </a:lnSpc>
            </a:pPr>
            <a:endParaRPr lang="en-US" sz="4000" dirty="0">
              <a:solidFill>
                <a:srgbClr val="2D3293"/>
              </a:solidFill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3700" dirty="0">
                <a:solidFill>
                  <a:srgbClr val="2D3293"/>
                </a:solidFill>
              </a:rPr>
              <a:t>Analysis/Breakdown by</a:t>
            </a:r>
          </a:p>
          <a:p>
            <a:pPr marL="1028700" lvl="2" indent="-571500" fontAlgn="base">
              <a:lnSpc>
                <a:spcPct val="120000"/>
              </a:lnSpc>
            </a:pPr>
            <a:r>
              <a:rPr lang="en-US" sz="3300" b="1" dirty="0">
                <a:solidFill>
                  <a:srgbClr val="2D3293"/>
                </a:solidFill>
              </a:rPr>
              <a:t>Multi-disciplinarity </a:t>
            </a:r>
          </a:p>
          <a:p>
            <a:pPr marL="457200" lvl="2" indent="0" fontAlgn="base">
              <a:lnSpc>
                <a:spcPct val="120000"/>
              </a:lnSpc>
              <a:buNone/>
            </a:pPr>
            <a:endParaRPr lang="en-US" sz="3700" dirty="0">
              <a:solidFill>
                <a:srgbClr val="2D3293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1882"/>
            <a:ext cx="10515600" cy="1009651"/>
          </a:xfrm>
        </p:spPr>
        <p:txBody>
          <a:bodyPr/>
          <a:lstStyle/>
          <a:p>
            <a:r>
              <a:rPr lang="en-US" dirty="0">
                <a:solidFill>
                  <a:srgbClr val="53A500"/>
                </a:solidFill>
              </a:rPr>
              <a:t>Upcoming Indicators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306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CEF-00E0-D2A3-F7E9-CC4A799C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00" y="904352"/>
            <a:ext cx="11475219" cy="5541766"/>
          </a:xfrm>
        </p:spPr>
        <p:txBody>
          <a:bodyPr numCol="2" spcCol="548640">
            <a:normAutofit/>
          </a:bodyPr>
          <a:lstStyle/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2D3293"/>
                </a:solidFill>
              </a:rPr>
              <a:t>Great! When can I see these on my dashboard? </a:t>
            </a: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b="1" dirty="0">
              <a:solidFill>
                <a:srgbClr val="2D3293"/>
              </a:solidFill>
              <a:latin typeface="+mn-lt"/>
            </a:endParaRPr>
          </a:p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8BCC00"/>
                </a:solidFill>
              </a:rPr>
              <a:t>New: </a:t>
            </a:r>
            <a:r>
              <a:rPr lang="en-US" sz="3700" b="1" dirty="0">
                <a:solidFill>
                  <a:srgbClr val="2D3293"/>
                </a:solidFill>
              </a:rPr>
              <a:t>May 2023</a:t>
            </a:r>
          </a:p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8BCC00"/>
                </a:solidFill>
                <a:latin typeface="+mn-lt"/>
              </a:rPr>
              <a:t>Upcoming: </a:t>
            </a:r>
            <a:r>
              <a:rPr lang="en-US" sz="3700" b="1" dirty="0">
                <a:solidFill>
                  <a:srgbClr val="2D3293"/>
                </a:solidFill>
                <a:latin typeface="+mn-lt"/>
              </a:rPr>
              <a:t>September 2023</a:t>
            </a: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b="1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2D3293"/>
                </a:solidFill>
                <a:latin typeface="+mn-lt"/>
              </a:rPr>
              <a:t>How do I get started with a new dashboard?</a:t>
            </a:r>
          </a:p>
          <a:p>
            <a:pPr marL="0" lvl="1" indent="0" fontAlgn="base">
              <a:lnSpc>
                <a:spcPct val="120000"/>
              </a:lnSpc>
              <a:buNone/>
            </a:pPr>
            <a:endParaRPr lang="en-US" sz="3700" b="1" dirty="0">
              <a:solidFill>
                <a:srgbClr val="2D3293"/>
              </a:solidFill>
            </a:endParaRPr>
          </a:p>
          <a:p>
            <a:pPr marL="0" lvl="1" indent="0" fontAlgn="base">
              <a:lnSpc>
                <a:spcPct val="120000"/>
              </a:lnSpc>
              <a:buNone/>
            </a:pPr>
            <a:r>
              <a:rPr lang="en-US" sz="3700" b="1" dirty="0">
                <a:solidFill>
                  <a:srgbClr val="8BCC00"/>
                </a:solidFill>
                <a:latin typeface="+mn-lt"/>
              </a:rPr>
              <a:t>Here:</a:t>
            </a:r>
            <a:r>
              <a:rPr lang="en-US" sz="3700" b="1" dirty="0">
                <a:solidFill>
                  <a:srgbClr val="2D3293"/>
                </a:solidFill>
                <a:latin typeface="+mn-lt"/>
              </a:rPr>
              <a:t>  monitor.openaire.eu/get-started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0946E9-2AA0-D257-8453-ED33144132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6595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48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4F6C2488-2724-7542-B490-E39AF3A6011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11380"/>
            <a:ext cx="1219200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51C35-8AC0-B44B-AB31-5BE94A1E18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 rot="5400000">
            <a:off x="6854418" y="2372403"/>
            <a:ext cx="7103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0" b="1" dirty="0">
                <a:solidFill>
                  <a:schemeClr val="accent3"/>
                </a:solidFill>
                <a:latin typeface="+mj-lt"/>
              </a:rPr>
              <a:t>THANKS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252335" y="4537765"/>
            <a:ext cx="2329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Twitter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@openaire_eu</a:t>
            </a:r>
          </a:p>
          <a:p>
            <a:endParaRPr lang="ko-KR" altLang="en-US" dirty="0">
              <a:solidFill>
                <a:schemeClr val="accent3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" y="3921891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-2" y="4846118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252335" y="3529117"/>
            <a:ext cx="3475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Email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igrypari@athenarc.gr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leonidas.pispiringas@openaire.eu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B7BFAD4-0DCB-23AF-1968-1BB1DE16FB0F}"/>
              </a:ext>
            </a:extLst>
          </p:cNvPr>
          <p:cNvSpPr txBox="1">
            <a:spLocks/>
          </p:cNvSpPr>
          <p:nvPr/>
        </p:nvSpPr>
        <p:spPr>
          <a:xfrm>
            <a:off x="3194135" y="6472815"/>
            <a:ext cx="6125229" cy="37380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050" b="0" i="0" kern="120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05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92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97AC17-F935-1682-0923-48B9AEDF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4" y="1431869"/>
            <a:ext cx="2490212" cy="2151875"/>
          </a:xfrm>
        </p:spPr>
        <p:txBody>
          <a:bodyPr/>
          <a:lstStyle/>
          <a:p>
            <a:r>
              <a:rPr lang="en-US" dirty="0"/>
              <a:t>Why Monitor?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A375C-9F43-3DBD-563E-A528789875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8BB50-0163-DA67-07E1-F78BE2F0DC7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altLang="ko-KR" dirty="0"/>
              <a:t>OpenAIRE MONITOR Community Call | April 20, 2023 | </a:t>
            </a:r>
            <a:r>
              <a:rPr lang="en-GB" altLang="ko-KR" dirty="0" err="1"/>
              <a:t>monitor.openaire.eu</a:t>
            </a:r>
            <a:endParaRPr lang="ko-KR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A2334D-E375-A4A9-2757-C55E480748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62400" y="3485922"/>
            <a:ext cx="1341438" cy="40322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Know Thyself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EA23D2-3D3B-C15F-24D8-67E489731C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071168"/>
            <a:ext cx="1985130" cy="153715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/>
              <a:t>Open Science Uptake</a:t>
            </a:r>
          </a:p>
          <a:p>
            <a:pPr algn="ctr"/>
            <a:r>
              <a:rPr lang="en-US" sz="1600" dirty="0"/>
              <a:t>Resources</a:t>
            </a:r>
          </a:p>
          <a:p>
            <a:pPr algn="ctr"/>
            <a:r>
              <a:rPr lang="en-US" sz="1600" dirty="0"/>
              <a:t>Research Output</a:t>
            </a:r>
          </a:p>
          <a:p>
            <a:pPr algn="ctr"/>
            <a:r>
              <a:rPr lang="en-US" sz="1600" dirty="0"/>
              <a:t>Collaborations</a:t>
            </a:r>
          </a:p>
          <a:p>
            <a:pPr algn="ctr"/>
            <a:r>
              <a:rPr lang="en-US" sz="1600" dirty="0"/>
              <a:t>Visibility</a:t>
            </a:r>
          </a:p>
          <a:p>
            <a:pPr algn="ctr"/>
            <a:r>
              <a:rPr lang="en-US" sz="1600" dirty="0"/>
              <a:t>Impact</a:t>
            </a:r>
          </a:p>
          <a:p>
            <a:pPr algn="ctr"/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081749-47C2-F5A5-003C-3AC952E399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58212" y="3485922"/>
            <a:ext cx="1985130" cy="403225"/>
          </a:xfrm>
        </p:spPr>
        <p:txBody>
          <a:bodyPr>
            <a:normAutofit/>
          </a:bodyPr>
          <a:lstStyle/>
          <a:p>
            <a:r>
              <a:rPr lang="en-US" b="1" dirty="0"/>
              <a:t>Understand Thyself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069634-DB09-9680-30CB-E35964488F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071168"/>
            <a:ext cx="1985130" cy="118000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Pathways</a:t>
            </a:r>
          </a:p>
          <a:p>
            <a:pPr algn="ctr"/>
            <a:r>
              <a:rPr lang="en-US" sz="1600" dirty="0"/>
              <a:t>Opportunities</a:t>
            </a:r>
            <a:endParaRPr lang="el-GR" sz="1600" dirty="0"/>
          </a:p>
          <a:p>
            <a:pPr algn="ctr"/>
            <a:r>
              <a:rPr lang="en-US" sz="1600" dirty="0"/>
              <a:t>Insights</a:t>
            </a:r>
          </a:p>
          <a:p>
            <a:pPr algn="ctr"/>
            <a:endParaRPr lang="en-US" sz="1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8BA229-4566-6A1E-6077-2AF07234D21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84532" y="3485922"/>
            <a:ext cx="1985129" cy="403225"/>
          </a:xfrm>
        </p:spPr>
        <p:txBody>
          <a:bodyPr>
            <a:normAutofit/>
          </a:bodyPr>
          <a:lstStyle/>
          <a:p>
            <a:r>
              <a:rPr lang="en-US" b="1" dirty="0"/>
              <a:t>Position Thyself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66B91B-7776-D0DC-EA75-D860FA17F3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071168"/>
            <a:ext cx="1985130" cy="118000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Decision making</a:t>
            </a:r>
          </a:p>
          <a:p>
            <a:pPr algn="ctr"/>
            <a:r>
              <a:rPr lang="en-US" sz="1600" i="1" dirty="0"/>
              <a:t>Reporting</a:t>
            </a:r>
          </a:p>
          <a:p>
            <a:pPr algn="ctr"/>
            <a:r>
              <a:rPr lang="en-US" sz="1600" i="1" dirty="0"/>
              <a:t>Story telling</a:t>
            </a:r>
          </a:p>
          <a:p>
            <a:pPr algn="ctr"/>
            <a:endParaRPr lang="en-US" sz="1600" dirty="0"/>
          </a:p>
        </p:txBody>
      </p:sp>
      <p:pic>
        <p:nvPicPr>
          <p:cNvPr id="29" name="Picture Placeholder 28" descr="Blueprint outline">
            <a:extLst>
              <a:ext uri="{FF2B5EF4-FFF2-40B4-BE49-F238E27FC236}">
                <a16:creationId xmlns:a16="http://schemas.microsoft.com/office/drawing/2014/main" id="{C9CF0675-D8C5-3C64-24AA-6BD78CE57C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8" b="38"/>
          <a:stretch>
            <a:fillRect/>
          </a:stretch>
        </p:blipFill>
        <p:spPr>
          <a:xfrm>
            <a:off x="9790354" y="1203447"/>
            <a:ext cx="2101769" cy="2100454"/>
          </a:xfrm>
        </p:spPr>
      </p:pic>
      <p:pic>
        <p:nvPicPr>
          <p:cNvPr id="36" name="Picture Placeholder 35" descr="Presentation with pie chart with solid fill">
            <a:extLst>
              <a:ext uri="{FF2B5EF4-FFF2-40B4-BE49-F238E27FC236}">
                <a16:creationId xmlns:a16="http://schemas.microsoft.com/office/drawing/2014/main" id="{584EFFE0-C4EF-6C9E-DC43-DFE1A59C0E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8" b="38"/>
          <a:stretch>
            <a:fillRect/>
          </a:stretch>
        </p:blipFill>
        <p:spPr>
          <a:xfrm>
            <a:off x="3634951" y="1203447"/>
            <a:ext cx="2101769" cy="2100454"/>
          </a:xfrm>
        </p:spPr>
      </p:pic>
      <p:pic>
        <p:nvPicPr>
          <p:cNvPr id="34" name="Picture Placeholder 15" descr="Lightbulb and gear outline">
            <a:extLst>
              <a:ext uri="{FF2B5EF4-FFF2-40B4-BE49-F238E27FC236}">
                <a16:creationId xmlns:a16="http://schemas.microsoft.com/office/drawing/2014/main" id="{B197E5A7-1604-8D99-25A3-535B32EA62D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8" b="38"/>
          <a:stretch>
            <a:fillRect/>
          </a:stretch>
        </p:blipFill>
        <p:spPr>
          <a:xfrm>
            <a:off x="6715125" y="1203097"/>
            <a:ext cx="2101850" cy="2100262"/>
          </a:xfrm>
        </p:spPr>
      </p:pic>
    </p:spTree>
    <p:extLst>
      <p:ext uri="{BB962C8B-B14F-4D97-AF65-F5344CB8AC3E}">
        <p14:creationId xmlns:p14="http://schemas.microsoft.com/office/powerpoint/2010/main" val="339034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9D999-D9D4-2254-F1AA-46B5719C00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altLang="ko-KR" dirty="0"/>
              <a:t>OpenAIRE MONITOR Community Call | April 20, 2023 | </a:t>
            </a:r>
            <a:r>
              <a:rPr lang="en-GB" altLang="ko-KR" dirty="0" err="1"/>
              <a:t>monitor.openaire.eu</a:t>
            </a:r>
            <a:endParaRPr lang="ko-KR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B22740-F63C-E29A-E094-E7836F2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6AC8"/>
                </a:solidFill>
              </a:rPr>
              <a:t>Why</a:t>
            </a:r>
            <a:r>
              <a:rPr lang="en-US" dirty="0"/>
              <a:t> OpenAIRE </a:t>
            </a:r>
            <a:r>
              <a:rPr lang="en-US" dirty="0">
                <a:solidFill>
                  <a:srgbClr val="8BCC00"/>
                </a:solidFill>
              </a:rPr>
              <a:t>MONITOR?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F9FBF-0FD5-2310-A8BD-773AFFAE30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3" y="1952609"/>
            <a:ext cx="8187799" cy="4140026"/>
          </a:xfrm>
        </p:spPr>
        <p:txBody>
          <a:bodyPr>
            <a:normAutofit fontScale="92500" lnSpcReduction="10000"/>
          </a:bodyPr>
          <a:lstStyle/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550" b="1" spc="-113" dirty="0">
                <a:solidFill>
                  <a:srgbClr val="2D3293"/>
                </a:solidFill>
              </a:rPr>
              <a:t>Relevance for the community</a:t>
            </a: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Co-develop indicators that make sense to all</a:t>
            </a:r>
          </a:p>
          <a:p>
            <a:pPr marL="457200" lvl="1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endParaRPr lang="en-US" sz="2325" dirty="0">
              <a:solidFill>
                <a:srgbClr val="2D3293"/>
              </a:solidFill>
            </a:endParaRPr>
          </a:p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550" b="1" spc="-113" dirty="0">
                <a:solidFill>
                  <a:srgbClr val="2D3293"/>
                </a:solidFill>
              </a:rPr>
              <a:t>It’s all about open science and open data</a:t>
            </a:r>
            <a:endParaRPr lang="en-US" sz="2550" dirty="0">
              <a:solidFill>
                <a:srgbClr val="2D3293"/>
              </a:solidFill>
            </a:endParaRP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Inclusiveness, transparency and replicability</a:t>
            </a:r>
          </a:p>
          <a:p>
            <a:pPr marL="457200" lvl="1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endParaRPr lang="en-US" sz="2325" dirty="0">
              <a:solidFill>
                <a:srgbClr val="2D3293"/>
              </a:solidFill>
            </a:endParaRPr>
          </a:p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550" b="1" spc="-113" dirty="0">
                <a:solidFill>
                  <a:srgbClr val="2D3293"/>
                </a:solidFill>
              </a:rPr>
              <a:t>Coverage</a:t>
            </a:r>
            <a:endParaRPr lang="en-US" sz="2550" dirty="0">
              <a:solidFill>
                <a:srgbClr val="2D3293"/>
              </a:solidFill>
            </a:endParaRP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Beyond publications: Research Data, Software, Other Research Products</a:t>
            </a: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Linked science</a:t>
            </a:r>
          </a:p>
          <a:p>
            <a:pPr marL="457200" lvl="1" indent="0" defTabSz="410745">
              <a:spcBef>
                <a:spcPts val="225"/>
              </a:spcBef>
              <a:buClr>
                <a:srgbClr val="424242"/>
              </a:buClr>
              <a:buSzPct val="85000"/>
              <a:buNone/>
              <a:defRPr/>
            </a:pPr>
            <a:endParaRPr lang="en-US" sz="2325" dirty="0">
              <a:solidFill>
                <a:srgbClr val="2D3293"/>
              </a:solidFill>
            </a:endParaRPr>
          </a:p>
          <a:p>
            <a:pPr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550" b="1" spc="-113" dirty="0">
                <a:solidFill>
                  <a:srgbClr val="2D3293"/>
                </a:solidFill>
              </a:rPr>
              <a:t>Fully embedded in EOSC infrastructure</a:t>
            </a:r>
            <a:endParaRPr lang="en-US" sz="2550" dirty="0">
              <a:solidFill>
                <a:srgbClr val="2D3293"/>
              </a:solidFill>
            </a:endParaRPr>
          </a:p>
          <a:p>
            <a:pPr lvl="1" defTabSz="410745">
              <a:spcBef>
                <a:spcPts val="225"/>
              </a:spcBef>
              <a:buClr>
                <a:srgbClr val="424242"/>
              </a:buClr>
              <a:buSzPct val="85000"/>
              <a:defRPr/>
            </a:pPr>
            <a:r>
              <a:rPr lang="en-US" sz="2325" dirty="0">
                <a:solidFill>
                  <a:srgbClr val="2D3293"/>
                </a:solidFill>
              </a:rPr>
              <a:t>Starting from content providers to included metrics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C59A-90F8-38BA-8ED8-2E9311CE82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7" name="Picture Placeholder 36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2A648185-2FF7-28E8-FA99-E6F4CBA212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47" r="35947"/>
          <a:stretch>
            <a:fillRect/>
          </a:stretch>
        </p:blipFill>
        <p:spPr>
          <a:xfrm>
            <a:off x="0" y="717887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CE56A-46E7-F26B-200C-DA39FF69DBBD}"/>
              </a:ext>
            </a:extLst>
          </p:cNvPr>
          <p:cNvSpPr txBox="1"/>
          <p:nvPr/>
        </p:nvSpPr>
        <p:spPr>
          <a:xfrm>
            <a:off x="-65314" y="2303410"/>
            <a:ext cx="23600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‘Not everything that can be counted counts, and not everything that counts can be counted’</a:t>
            </a:r>
          </a:p>
          <a:p>
            <a:pPr algn="r"/>
            <a:r>
              <a:rPr lang="en-US" b="1" i="1" dirty="0"/>
              <a:t> (attributed to </a:t>
            </a:r>
          </a:p>
          <a:p>
            <a:pPr algn="r"/>
            <a:r>
              <a:rPr lang="en-US" b="1" i="1" dirty="0"/>
              <a:t>Albert Einstein)</a:t>
            </a:r>
          </a:p>
        </p:txBody>
      </p:sp>
    </p:spTree>
    <p:extLst>
      <p:ext uri="{BB962C8B-B14F-4D97-AF65-F5344CB8AC3E}">
        <p14:creationId xmlns:p14="http://schemas.microsoft.com/office/powerpoint/2010/main" val="80602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6AC8"/>
                </a:solidFill>
              </a:rPr>
              <a:t>How?</a:t>
            </a:r>
            <a:r>
              <a:rPr lang="en-US" dirty="0">
                <a:solidFill>
                  <a:srgbClr val="53A500"/>
                </a:solidFill>
              </a:rPr>
              <a:t> </a:t>
            </a:r>
            <a:r>
              <a:rPr lang="en-US" dirty="0"/>
              <a:t>Methodological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9CEF-00E0-D2A3-F7E9-CC4A799C7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200" b="1" dirty="0"/>
              <a:t>Tracking</a:t>
            </a:r>
            <a:r>
              <a:rPr lang="en-US" sz="3200" dirty="0"/>
              <a:t> </a:t>
            </a:r>
            <a:r>
              <a:rPr lang="en-US" sz="3200" b="1" dirty="0"/>
              <a:t>and evaluating </a:t>
            </a:r>
            <a:r>
              <a:rPr lang="en-US" sz="3200" dirty="0">
                <a:solidFill>
                  <a:srgbClr val="2A6AC8"/>
                </a:solidFill>
              </a:rPr>
              <a:t>research activities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2A6AC8"/>
                </a:solidFill>
              </a:rPr>
              <a:t>open science uptake </a:t>
            </a:r>
            <a:r>
              <a:rPr lang="en-US" sz="3200" dirty="0"/>
              <a:t>must be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/>
              <a:t>data-driven &amp; relevant – </a:t>
            </a:r>
            <a:r>
              <a:rPr lang="en-US" sz="2600" dirty="0"/>
              <a:t>use key aspects of big data available</a:t>
            </a:r>
            <a:endParaRPr lang="en-US" sz="2600" b="1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/>
              <a:t>comprehensive &amp; granular </a:t>
            </a:r>
            <a:r>
              <a:rPr lang="en-US" sz="2600" dirty="0"/>
              <a:t>– 360</a:t>
            </a:r>
            <a:r>
              <a:rPr lang="en-US" sz="2600" baseline="30000" dirty="0"/>
              <a:t>o</a:t>
            </a:r>
            <a:r>
              <a:rPr lang="en-US" sz="2600" dirty="0"/>
              <a:t> view across multiple facets of research activities &amp; their links, down to a fine level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/>
              <a:t>automated &amp; timely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/>
              <a:t>sustainable – </a:t>
            </a:r>
            <a:r>
              <a:rPr lang="en-US" sz="2600" dirty="0"/>
              <a:t>tracking long-term &amp; repeatedly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600" b="1" dirty="0"/>
              <a:t>open, transparent &amp; replicable </a:t>
            </a:r>
            <a:r>
              <a:rPr lang="en-US" sz="2600" b="1" dirty="0">
                <a:sym typeface="Wingdings" panose="05000000000000000000" pitchFamily="2" charset="2"/>
              </a:rPr>
              <a:t></a:t>
            </a:r>
            <a:r>
              <a:rPr lang="en-US" sz="2600" b="1" dirty="0"/>
              <a:t> </a:t>
            </a:r>
            <a:r>
              <a:rPr lang="en-US" sz="2600" dirty="0"/>
              <a:t>trustworthy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0DD35-B904-A900-1DF7-75563AE6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OpenAIRE MONITOR Community Call | April 20, 2023 | </a:t>
            </a:r>
            <a:r>
              <a:rPr lang="en-GB" altLang="ko-KR" dirty="0" err="1"/>
              <a:t>monitor.openaire.eu</a:t>
            </a:r>
            <a:endParaRPr lang="ko-KR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5EE2-C160-AC7A-78AB-D9C51083DC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05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979D-D53F-1BBD-5B35-C4350D90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890422"/>
            <a:ext cx="11144251" cy="6187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A6AC8"/>
                </a:solidFill>
              </a:rPr>
              <a:t>What? </a:t>
            </a:r>
            <a:r>
              <a:rPr lang="en-US" dirty="0"/>
              <a:t>Dashboards on Demand </a:t>
            </a:r>
            <a:br>
              <a:rPr lang="en-US" sz="4000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5EE2-C160-AC7A-78AB-D9C51083DC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68" name="Graphic 67" descr="Cloud Computing outline">
            <a:extLst>
              <a:ext uri="{FF2B5EF4-FFF2-40B4-BE49-F238E27FC236}">
                <a16:creationId xmlns:a16="http://schemas.microsoft.com/office/drawing/2014/main" id="{9EF8EF34-756E-DB37-055E-BB166F0D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8654" y="1141660"/>
            <a:ext cx="631608" cy="631608"/>
          </a:xfrm>
          <a:prstGeom prst="rect">
            <a:avLst/>
          </a:prstGeom>
        </p:spPr>
      </p:pic>
      <p:sp>
        <p:nvSpPr>
          <p:cNvPr id="105" name="Footer Placeholder 3">
            <a:extLst>
              <a:ext uri="{FF2B5EF4-FFF2-40B4-BE49-F238E27FC236}">
                <a16:creationId xmlns:a16="http://schemas.microsoft.com/office/drawing/2014/main" id="{F68C12FC-7D23-E4BD-E89A-04EABD1F06A3}"/>
              </a:ext>
            </a:extLst>
          </p:cNvPr>
          <p:cNvSpPr txBox="1">
            <a:spLocks/>
          </p:cNvSpPr>
          <p:nvPr/>
        </p:nvSpPr>
        <p:spPr>
          <a:xfrm>
            <a:off x="2390385" y="6563685"/>
            <a:ext cx="9020961" cy="348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dirty="0"/>
              <a:t>OpenAIRE MONITOR Community Call | April 20, 2023 | </a:t>
            </a:r>
            <a:r>
              <a:rPr lang="en-GB" altLang="ko-KR" dirty="0" err="1"/>
              <a:t>monitor.openaire.eu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6380F2-0EFF-CD07-D5F8-FA7F2A8EFD1C}"/>
              </a:ext>
            </a:extLst>
          </p:cNvPr>
          <p:cNvSpPr/>
          <p:nvPr/>
        </p:nvSpPr>
        <p:spPr>
          <a:xfrm>
            <a:off x="3203683" y="6495693"/>
            <a:ext cx="3241845" cy="318357"/>
          </a:xfrm>
          <a:prstGeom prst="rect">
            <a:avLst/>
          </a:prstGeom>
          <a:solidFill>
            <a:srgbClr val="53A500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600" dirty="0">
                <a:solidFill>
                  <a:srgbClr val="FFFFFF"/>
                </a:solidFill>
                <a:sym typeface="Helvetica Light"/>
              </a:rPr>
              <a:t> https://monitor.openaire.eu/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8B08CA-5E9B-2E81-A902-6E217CBAE81F}"/>
              </a:ext>
            </a:extLst>
          </p:cNvPr>
          <p:cNvGraphicFramePr/>
          <p:nvPr/>
        </p:nvGraphicFramePr>
        <p:xfrm>
          <a:off x="889000" y="1934620"/>
          <a:ext cx="10522346" cy="333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06DF2577-F901-C2AF-9CB4-C0DDDFA366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6332" y="1131621"/>
            <a:ext cx="2148168" cy="8836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7E12929-9478-E052-5849-36957E5567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41472" y="1141660"/>
            <a:ext cx="2469874" cy="6850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D04680-A306-53A9-B6CC-19B32913D61A}"/>
              </a:ext>
            </a:extLst>
          </p:cNvPr>
          <p:cNvSpPr/>
          <p:nvPr/>
        </p:nvSpPr>
        <p:spPr>
          <a:xfrm>
            <a:off x="8902530" y="6497955"/>
            <a:ext cx="3241845" cy="318357"/>
          </a:xfrm>
          <a:prstGeom prst="rect">
            <a:avLst/>
          </a:prstGeom>
          <a:solidFill>
            <a:srgbClr val="EA4487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600" dirty="0">
                <a:solidFill>
                  <a:srgbClr val="FFFFFF"/>
                </a:solidFill>
                <a:sym typeface="Helvetica Light"/>
              </a:rPr>
              <a:t> https://osobservatory.openaire.eu/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2CAE5-6630-02DD-2031-E0908B404E12}"/>
              </a:ext>
            </a:extLst>
          </p:cNvPr>
          <p:cNvSpPr txBox="1"/>
          <p:nvPr/>
        </p:nvSpPr>
        <p:spPr>
          <a:xfrm>
            <a:off x="809229" y="5905929"/>
            <a:ext cx="2344695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200" dirty="0">
                <a:solidFill>
                  <a:srgbClr val="000000"/>
                </a:solidFill>
                <a:sym typeface="Helvetica Light"/>
              </a:rPr>
              <a:t>Your </a:t>
            </a:r>
            <a:r>
              <a:rPr lang="en-US" sz="1200" dirty="0"/>
              <a:t>OpenAIRE expert</a:t>
            </a:r>
          </a:p>
          <a:p>
            <a:pPr algn="ctr" defTabSz="410765" hangingPunct="0"/>
            <a:r>
              <a:rPr lang="en-US" sz="1200" dirty="0"/>
              <a:t> </a:t>
            </a:r>
            <a:r>
              <a:rPr lang="en-US" sz="1200" b="1" dirty="0">
                <a:solidFill>
                  <a:srgbClr val="000000"/>
                </a:solidFill>
                <a:sym typeface="Helvetica Light"/>
              </a:rPr>
              <a:t>Leonidas Pispiringas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5E02A-C35A-1CB2-3542-D065B809D084}"/>
              </a:ext>
            </a:extLst>
          </p:cNvPr>
          <p:cNvSpPr txBox="1"/>
          <p:nvPr/>
        </p:nvSpPr>
        <p:spPr>
          <a:xfrm>
            <a:off x="3629505" y="5905929"/>
            <a:ext cx="2344695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200" dirty="0">
                <a:solidFill>
                  <a:srgbClr val="000000"/>
                </a:solidFill>
                <a:sym typeface="Helvetica Light"/>
              </a:rPr>
              <a:t>Your </a:t>
            </a:r>
            <a:r>
              <a:rPr lang="en-US" sz="1200" dirty="0"/>
              <a:t>OpenAIRE expert</a:t>
            </a:r>
          </a:p>
          <a:p>
            <a:pPr algn="ctr" defTabSz="410765" hangingPunct="0"/>
            <a:r>
              <a:rPr lang="en-US" sz="1200" dirty="0"/>
              <a:t> </a:t>
            </a:r>
            <a:r>
              <a:rPr lang="en-US" sz="1200" b="1" dirty="0">
                <a:solidFill>
                  <a:srgbClr val="000000"/>
                </a:solidFill>
                <a:sym typeface="Helvetica Light"/>
              </a:rPr>
              <a:t>Harry Dimitropoulos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D1BB1-6165-8567-52FE-B0E5555C3DDC}"/>
              </a:ext>
            </a:extLst>
          </p:cNvPr>
          <p:cNvSpPr txBox="1"/>
          <p:nvPr/>
        </p:nvSpPr>
        <p:spPr>
          <a:xfrm>
            <a:off x="6398336" y="5899380"/>
            <a:ext cx="2344695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200" dirty="0">
                <a:solidFill>
                  <a:srgbClr val="000000"/>
                </a:solidFill>
                <a:sym typeface="Helvetica Light"/>
              </a:rPr>
              <a:t>Your </a:t>
            </a:r>
            <a:r>
              <a:rPr lang="en-US" sz="1200" dirty="0"/>
              <a:t>OpenAIRE expert</a:t>
            </a:r>
          </a:p>
          <a:p>
            <a:pPr algn="ctr" defTabSz="410765" hangingPunct="0"/>
            <a:r>
              <a:rPr lang="en-US" sz="1200" b="1" dirty="0">
                <a:solidFill>
                  <a:srgbClr val="000000"/>
                </a:solidFill>
              </a:rPr>
              <a:t>Alessia Bardi</a:t>
            </a:r>
            <a:endParaRPr lang="en-US" sz="1200" b="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8D5157-A839-3B06-1D70-21A27407177E}"/>
              </a:ext>
            </a:extLst>
          </p:cNvPr>
          <p:cNvSpPr txBox="1"/>
          <p:nvPr/>
        </p:nvSpPr>
        <p:spPr>
          <a:xfrm>
            <a:off x="9066651" y="5899380"/>
            <a:ext cx="2344695" cy="4414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200" dirty="0">
                <a:solidFill>
                  <a:srgbClr val="000000"/>
                </a:solidFill>
                <a:sym typeface="Helvetica Light"/>
              </a:rPr>
              <a:t>Your </a:t>
            </a:r>
            <a:r>
              <a:rPr lang="en-US" sz="1200" dirty="0"/>
              <a:t>OpenAIRE expert</a:t>
            </a:r>
          </a:p>
          <a:p>
            <a:pPr algn="ctr" defTabSz="410765" hangingPunct="0"/>
            <a:r>
              <a:rPr lang="en-US" sz="1200" dirty="0"/>
              <a:t> </a:t>
            </a:r>
            <a:r>
              <a:rPr lang="en-US" sz="1200" b="1" dirty="0">
                <a:solidFill>
                  <a:srgbClr val="000000"/>
                </a:solidFill>
                <a:sym typeface="Helvetica Light"/>
              </a:rPr>
              <a:t>Ioanna Grypari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035EC0F-2152-A424-4D60-7FDA7B2570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783" y="2816302"/>
            <a:ext cx="2329267" cy="2373737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6D7A2D3-FD93-3AB5-3447-8B243E3E43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528" y="2863927"/>
            <a:ext cx="2041514" cy="2444714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0466562-629E-60BE-35F3-EF282633A3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467" y="2944777"/>
            <a:ext cx="1812826" cy="2444714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666798F-E146-655C-20D8-2BEA947380B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083" y="2866997"/>
            <a:ext cx="2986550" cy="2269074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17F5325-DFF3-3066-01CA-F9D45FA5F4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09" y="4928179"/>
            <a:ext cx="977750" cy="977750"/>
          </a:xfrm>
          <a:prstGeom prst="ellipse">
            <a:avLst/>
          </a:prstGeom>
          <a:ln w="25400" cap="rnd" cmpd="dbl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B4F8E6E-E895-7594-C6F4-20EA25A0432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18" y="4928179"/>
            <a:ext cx="971201" cy="971201"/>
          </a:xfrm>
          <a:prstGeom prst="ellipse">
            <a:avLst/>
          </a:prstGeom>
          <a:ln w="25400" cap="rnd" cmpd="dbl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E8C048-0536-DB1D-CCCF-0899030A02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4" y="4993196"/>
            <a:ext cx="906184" cy="906184"/>
          </a:xfrm>
          <a:prstGeom prst="ellipse">
            <a:avLst/>
          </a:prstGeom>
          <a:ln w="25400" cap="rnd" cmpd="dbl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7F8BD60-F6F4-E550-6B3B-BEE2D147BF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73" y="4930472"/>
            <a:ext cx="977750" cy="975457"/>
          </a:xfrm>
          <a:prstGeom prst="ellipse">
            <a:avLst/>
          </a:prstGeom>
          <a:ln w="25400" cap="rnd" cmpd="dbl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537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EFD7C-E89A-42B7-F49F-80462DA7A0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222080">
                    <a:tint val="7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OpenAIRE MONITOR Community Call | April 20, 2023 | monitor.openaire.eu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22080">
                  <a:tint val="7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64898-E39A-567B-6279-A319481B6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402A95-41AC-5D45-9732-70D7B2ED50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Leonidas Pispiringas</a:t>
            </a:r>
          </a:p>
          <a:p>
            <a:r>
              <a:rPr lang="en-US" sz="2000" dirty="0"/>
              <a:t>Institutional Dashboard Manager | OpenAIRE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F5AE6-5CE7-5F8D-D017-73381A33B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2711340"/>
            <a:ext cx="12192000" cy="1161861"/>
          </a:xfrm>
        </p:spPr>
        <p:txBody>
          <a:bodyPr/>
          <a:lstStyle/>
          <a:p>
            <a:r>
              <a:rPr lang="en-US" sz="7200" dirty="0"/>
              <a:t>Monitor Dashboard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BA2D17-A85A-966D-F99B-12B359A8A9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7588" y="4003445"/>
            <a:ext cx="8172645" cy="1161861"/>
          </a:xfrm>
        </p:spPr>
        <p:txBody>
          <a:bodyPr/>
          <a:lstStyle/>
          <a:p>
            <a:pPr algn="ctr"/>
            <a:r>
              <a:rPr lang="en-US" sz="4400" b="1" cap="none" spc="300" dirty="0"/>
              <a:t>From PROVIDE to MONITOR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16C14A5B-0EA2-9BFC-0625-C4FC1E4D6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1" y="1119702"/>
            <a:ext cx="7725102" cy="15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EF37-745A-0CEA-4334-B1323B20AE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59E444-D995-8039-744B-07CE46F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7" y="385185"/>
            <a:ext cx="6768392" cy="1289651"/>
          </a:xfrm>
        </p:spPr>
        <p:txBody>
          <a:bodyPr>
            <a:normAutofit/>
          </a:bodyPr>
          <a:lstStyle/>
          <a:p>
            <a:r>
              <a:rPr lang="en-US" dirty="0"/>
              <a:t>Iteration</a:t>
            </a:r>
            <a:r>
              <a:rPr lang="el-GR" dirty="0"/>
              <a:t> -  </a:t>
            </a:r>
            <a:r>
              <a:rPr lang="en-US" dirty="0"/>
              <a:t>Collaboration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7019279-6E03-925F-0B0A-0C47FA4D5273}"/>
              </a:ext>
            </a:extLst>
          </p:cNvPr>
          <p:cNvSpPr txBox="1">
            <a:spLocks/>
          </p:cNvSpPr>
          <p:nvPr/>
        </p:nvSpPr>
        <p:spPr>
          <a:xfrm>
            <a:off x="1717588" y="6356350"/>
            <a:ext cx="904514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ko-KR" sz="1200">
                <a:solidFill>
                  <a:srgbClr val="222080">
                    <a:tint val="75000"/>
                  </a:srgbClr>
                </a:solidFill>
                <a:latin typeface="Calibri Light" panose="020F0302020204030204"/>
                <a:ea typeface="맑은 고딕" panose="020B0503020000020004" pitchFamily="34" charset="-127"/>
              </a:rPr>
              <a:t>OpenAIRE MONITOR Community Call | April 20, 2023 | monitor.openaire.eu</a:t>
            </a:r>
            <a:endParaRPr lang="ko-KR" altLang="en-US" sz="1200" dirty="0">
              <a:solidFill>
                <a:srgbClr val="222080">
                  <a:tint val="75000"/>
                </a:srgbClr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61EF070-5590-7064-E079-5C75EA039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801715"/>
              </p:ext>
            </p:extLst>
          </p:nvPr>
        </p:nvGraphicFramePr>
        <p:xfrm>
          <a:off x="2031999" y="1516283"/>
          <a:ext cx="8730735" cy="462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70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AIRE2021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86E646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827E30D5021488FB2E6EBF5489BAC" ma:contentTypeVersion="16" ma:contentTypeDescription="Create a new document." ma:contentTypeScope="" ma:versionID="da8af9ab12d68c4e68959d1db4c5ca87">
  <xsd:schema xmlns:xsd="http://www.w3.org/2001/XMLSchema" xmlns:xs="http://www.w3.org/2001/XMLSchema" xmlns:p="http://schemas.microsoft.com/office/2006/metadata/properties" xmlns:ns2="5b5b5792-4d56-47f1-bcbe-96f878b36716" xmlns:ns3="ee0113f6-089d-4948-bff3-3d3b4e67a8b0" targetNamespace="http://schemas.microsoft.com/office/2006/metadata/properties" ma:root="true" ma:fieldsID="cb37a127314b1a3cfe265bde29620416" ns2:_="" ns3:_="">
    <xsd:import namespace="5b5b5792-4d56-47f1-bcbe-96f878b36716"/>
    <xsd:import namespace="ee0113f6-089d-4948-bff3-3d3b4e67a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b5792-4d56-47f1-bcbe-96f878b36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b9c1918-9269-41f5-ae56-9616ba37be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113f6-089d-4948-bff3-3d3b4e67a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17a84d6-cba8-4b94-9d61-daaa0fc0ce1c}" ma:internalName="TaxCatchAll" ma:showField="CatchAllData" ma:web="ee0113f6-089d-4948-bff3-3d3b4e67a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0113f6-089d-4948-bff3-3d3b4e67a8b0" xsi:nil="true"/>
    <lcf76f155ced4ddcb4097134ff3c332f xmlns="5b5b5792-4d56-47f1-bcbe-96f878b367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720775-B663-4E3F-852F-81751823A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5b5792-4d56-47f1-bcbe-96f878b36716"/>
    <ds:schemaRef ds:uri="ee0113f6-089d-4948-bff3-3d3b4e67a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FCBC7F-4C4D-4A46-B118-CCC2D1B57A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F5B98D-18E6-4692-AE18-E6FCD865A04C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ee0113f6-089d-4948-bff3-3d3b4e67a8b0"/>
    <ds:schemaRef ds:uri="5b5b5792-4d56-47f1-bcbe-96f878b3671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66301</TotalTime>
  <Words>1838</Words>
  <Application>Microsoft Office PowerPoint</Application>
  <PresentationFormat>Widescreen</PresentationFormat>
  <Paragraphs>355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 Light</vt:lpstr>
      <vt:lpstr>Calibri</vt:lpstr>
      <vt:lpstr>Malgun Gothic</vt:lpstr>
      <vt:lpstr>Arial</vt:lpstr>
      <vt:lpstr>Office Theme</vt:lpstr>
      <vt:lpstr>PowerPoint Presentation</vt:lpstr>
      <vt:lpstr>Agenda</vt:lpstr>
      <vt:lpstr>PowerPoint Presentation</vt:lpstr>
      <vt:lpstr>Why Monitor?</vt:lpstr>
      <vt:lpstr>Why OpenAIRE MONITOR?</vt:lpstr>
      <vt:lpstr>How? Methodological Approach</vt:lpstr>
      <vt:lpstr>What? Dashboards on Demand  </vt:lpstr>
      <vt:lpstr>PowerPoint Presentation</vt:lpstr>
      <vt:lpstr>Iteration -  Collaboration</vt:lpstr>
      <vt:lpstr>The Big Picture</vt:lpstr>
      <vt:lpstr>What is OpenAIRE Graph?</vt:lpstr>
      <vt:lpstr>System Infrastructure</vt:lpstr>
      <vt:lpstr>Data quality. What can go wrong? (1)</vt:lpstr>
      <vt:lpstr>Data quality. What can go wrong? (2)</vt:lpstr>
      <vt:lpstr>Data quality. How to improve?</vt:lpstr>
      <vt:lpstr>What are my Data Sources?</vt:lpstr>
      <vt:lpstr>How can I register my data sources?</vt:lpstr>
      <vt:lpstr>Why should I register my data sources?</vt:lpstr>
      <vt:lpstr>OpenAIRE Guidelines</vt:lpstr>
      <vt:lpstr>OpenOrgs</vt:lpstr>
      <vt:lpstr>OpenOrgs activity pillars</vt:lpstr>
      <vt:lpstr>We are here to assist you!</vt:lpstr>
      <vt:lpstr>PowerPoint Presentation</vt:lpstr>
      <vt:lpstr>Behind the indicators..   Why Monitor?</vt:lpstr>
      <vt:lpstr>Indicators bird’s-eye view</vt:lpstr>
      <vt:lpstr>Indicators Breakdown</vt:lpstr>
      <vt:lpstr>New Indicators OS Composites </vt:lpstr>
      <vt:lpstr>New Indicators OS Composites </vt:lpstr>
      <vt:lpstr>New Indicators UN SDGs </vt:lpstr>
      <vt:lpstr>New Indicators UN SDGs </vt:lpstr>
      <vt:lpstr>Additional Dimension of Analysis</vt:lpstr>
      <vt:lpstr>Indicators Breakdown by FoS</vt:lpstr>
      <vt:lpstr>Indicators Breakdown by FoS</vt:lpstr>
      <vt:lpstr>Indicators Breakdown by FoS</vt:lpstr>
      <vt:lpstr>Upcoming Indicators</vt:lpstr>
      <vt:lpstr>PowerPoint Presentation</vt:lpstr>
      <vt:lpstr>PowerPoint Presentation</vt:lpstr>
    </vt:vector>
  </TitlesOfParts>
  <Manager>Slide Members</Manager>
  <Company>YESFORM Co.,Ltd.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André Manuel Monteiro Vieira</cp:lastModifiedBy>
  <cp:revision>265</cp:revision>
  <dcterms:created xsi:type="dcterms:W3CDTF">2019-01-07T08:59:06Z</dcterms:created>
  <dcterms:modified xsi:type="dcterms:W3CDTF">2023-07-18T09:20:48Z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0x010100173827E30D5021488FB2E6EBF5489BAC</vt:lpwstr>
  </property>
  <property fmtid="{D5CDD505-2E9C-101B-9397-08002B2CF9AE}" pid="3" name="MediaServiceImageTags">
    <vt:lpwstr/>
  </property>
</Properties>
</file>