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4"/>
  </p:sldMasterIdLst>
  <p:notesMasterIdLst>
    <p:notesMasterId r:id="rId25"/>
  </p:notesMasterIdLst>
  <p:handoutMasterIdLst>
    <p:handoutMasterId r:id="rId26"/>
  </p:handoutMasterIdLst>
  <p:sldIdLst>
    <p:sldId id="871" r:id="rId5"/>
    <p:sldId id="9008" r:id="rId6"/>
    <p:sldId id="8986" r:id="rId7"/>
    <p:sldId id="8999" r:id="rId8"/>
    <p:sldId id="8998" r:id="rId9"/>
    <p:sldId id="9000" r:id="rId10"/>
    <p:sldId id="9001" r:id="rId11"/>
    <p:sldId id="8993" r:id="rId12"/>
    <p:sldId id="9005" r:id="rId13"/>
    <p:sldId id="9007" r:id="rId14"/>
    <p:sldId id="9004" r:id="rId15"/>
    <p:sldId id="8994" r:id="rId16"/>
    <p:sldId id="9009" r:id="rId17"/>
    <p:sldId id="9010" r:id="rId18"/>
    <p:sldId id="8995" r:id="rId19"/>
    <p:sldId id="9011" r:id="rId20"/>
    <p:sldId id="9013" r:id="rId21"/>
    <p:sldId id="8996" r:id="rId22"/>
    <p:sldId id="9014" r:id="rId23"/>
    <p:sldId id="8997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Malgun Gothic" panose="020B0503020000020004" pitchFamily="34" charset="-127"/>
      <p:regular r:id="rId33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00"/>
    <a:srgbClr val="E9663C"/>
    <a:srgbClr val="E63946"/>
    <a:srgbClr val="56A601"/>
    <a:srgbClr val="4687E6"/>
    <a:srgbClr val="222080"/>
    <a:srgbClr val="002448"/>
    <a:srgbClr val="94D014"/>
    <a:srgbClr val="2A6AC8"/>
    <a:srgbClr val="F25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5311" autoAdjust="0"/>
  </p:normalViewPr>
  <p:slideViewPr>
    <p:cSldViewPr snapToGrid="0">
      <p:cViewPr varScale="1">
        <p:scale>
          <a:sx n="89" d="100"/>
          <a:sy n="89" d="100"/>
        </p:scale>
        <p:origin x="8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7"/>
    </p:cViewPr>
  </p:sorterViewPr>
  <p:notesViewPr>
    <p:cSldViewPr snapToGrid="0">
      <p:cViewPr varScale="1">
        <p:scale>
          <a:sx n="99" d="100"/>
          <a:sy n="9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BF243-DCEC-42FB-9E6E-E71A14C65D1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B0B71-35B8-4AF9-A957-C46B219A049D}">
      <dgm:prSet phldrT="[Text]" custT="1"/>
      <dgm:spPr>
        <a:solidFill>
          <a:srgbClr val="2A6AC8"/>
        </a:solidFill>
      </dgm:spPr>
      <dgm:t>
        <a:bodyPr/>
        <a:lstStyle/>
        <a:p>
          <a:pPr algn="ctr"/>
          <a:r>
            <a:rPr lang="en-US" sz="2000" dirty="0"/>
            <a:t>Institutions</a:t>
          </a:r>
        </a:p>
      </dgm:t>
    </dgm:pt>
    <dgm:pt modelId="{284C3ECB-9828-4C53-8509-6A491240E8E3}" type="parTrans" cxnId="{F33143F7-D45B-4556-8438-81732085B966}">
      <dgm:prSet/>
      <dgm:spPr/>
      <dgm:t>
        <a:bodyPr/>
        <a:lstStyle/>
        <a:p>
          <a:endParaRPr lang="en-US"/>
        </a:p>
      </dgm:t>
    </dgm:pt>
    <dgm:pt modelId="{6BEC6730-1D2C-4646-A83D-81484AF01EF7}" type="sibTrans" cxnId="{F33143F7-D45B-4556-8438-81732085B966}">
      <dgm:prSet/>
      <dgm:spPr/>
      <dgm:t>
        <a:bodyPr/>
        <a:lstStyle/>
        <a:p>
          <a:endParaRPr lang="en-US"/>
        </a:p>
      </dgm:t>
    </dgm:pt>
    <dgm:pt modelId="{5FC4D775-0D6D-4943-9D36-9CC781C657C3}">
      <dgm:prSet phldrT="[Text]" custT="1"/>
      <dgm:spPr>
        <a:solidFill>
          <a:srgbClr val="2A6AC8"/>
        </a:solidFill>
      </dgm:spPr>
      <dgm:t>
        <a:bodyPr/>
        <a:lstStyle/>
        <a:p>
          <a:pPr algn="l"/>
          <a:endParaRPr lang="en-US" sz="2000" dirty="0"/>
        </a:p>
      </dgm:t>
    </dgm:pt>
    <dgm:pt modelId="{262CDDAB-A0B1-45C9-8A4D-1B42AB84AD01}" type="parTrans" cxnId="{F03685E0-53BB-4A74-88E7-06D6A872D657}">
      <dgm:prSet/>
      <dgm:spPr/>
      <dgm:t>
        <a:bodyPr/>
        <a:lstStyle/>
        <a:p>
          <a:endParaRPr lang="en-US"/>
        </a:p>
      </dgm:t>
    </dgm:pt>
    <dgm:pt modelId="{CB63C960-DD24-49B7-B39C-8179923AB858}" type="sibTrans" cxnId="{F03685E0-53BB-4A74-88E7-06D6A872D657}">
      <dgm:prSet/>
      <dgm:spPr/>
      <dgm:t>
        <a:bodyPr/>
        <a:lstStyle/>
        <a:p>
          <a:endParaRPr lang="en-US"/>
        </a:p>
      </dgm:t>
    </dgm:pt>
    <dgm:pt modelId="{46DCB392-E5A1-4703-B4EA-4D622EF9C912}">
      <dgm:prSet phldrT="[Text]" custT="1"/>
      <dgm:spPr>
        <a:solidFill>
          <a:srgbClr val="2A6AC8"/>
        </a:solidFill>
      </dgm:spPr>
      <dgm:t>
        <a:bodyPr/>
        <a:lstStyle/>
        <a:p>
          <a:r>
            <a:rPr lang="en-US" sz="2000" dirty="0"/>
            <a:t>Funders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848998B5-45F3-4354-BC36-995EC2F51DAD}" type="parTrans" cxnId="{352F52F0-2551-4E71-BE78-5B0E2A708428}">
      <dgm:prSet/>
      <dgm:spPr/>
      <dgm:t>
        <a:bodyPr/>
        <a:lstStyle/>
        <a:p>
          <a:endParaRPr lang="en-US"/>
        </a:p>
      </dgm:t>
    </dgm:pt>
    <dgm:pt modelId="{E76FAE41-5DC8-4D50-BCBA-C772276251DF}" type="sibTrans" cxnId="{352F52F0-2551-4E71-BE78-5B0E2A708428}">
      <dgm:prSet/>
      <dgm:spPr/>
      <dgm:t>
        <a:bodyPr/>
        <a:lstStyle/>
        <a:p>
          <a:endParaRPr lang="en-US"/>
        </a:p>
      </dgm:t>
    </dgm:pt>
    <dgm:pt modelId="{3605FD00-11F3-4D76-A1FA-9D5A38FB0C30}">
      <dgm:prSet phldrT="[Text]" custT="1"/>
      <dgm:spPr>
        <a:solidFill>
          <a:srgbClr val="2A6AC8"/>
        </a:solidFill>
      </dgm:spPr>
      <dgm:t>
        <a:bodyPr/>
        <a:lstStyle/>
        <a:p>
          <a:r>
            <a:rPr lang="en-US" sz="2000" dirty="0"/>
            <a:t>Research Initiatives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57AD0DDE-D9A6-412B-AFE1-C8EFE729BD45}" type="parTrans" cxnId="{F5974C9A-FD93-4A57-B978-1875010DF76A}">
      <dgm:prSet/>
      <dgm:spPr/>
      <dgm:t>
        <a:bodyPr/>
        <a:lstStyle/>
        <a:p>
          <a:endParaRPr lang="en-US"/>
        </a:p>
      </dgm:t>
    </dgm:pt>
    <dgm:pt modelId="{8E032A58-166C-4EEF-80EE-54ADC893FC36}" type="sibTrans" cxnId="{F5974C9A-FD93-4A57-B978-1875010DF76A}">
      <dgm:prSet/>
      <dgm:spPr/>
      <dgm:t>
        <a:bodyPr/>
        <a:lstStyle/>
        <a:p>
          <a:endParaRPr lang="en-US"/>
        </a:p>
      </dgm:t>
    </dgm:pt>
    <dgm:pt modelId="{F682DFA2-5C4B-4E25-852C-466DE191669F}">
      <dgm:prSet phldrT="[Text]" custT="1"/>
      <dgm:spPr>
        <a:solidFill>
          <a:srgbClr val="EA4487"/>
        </a:solidFill>
      </dgm:spPr>
      <dgm:t>
        <a:bodyPr/>
        <a:lstStyle/>
        <a:p>
          <a:r>
            <a:rPr lang="en-US" sz="2000" dirty="0"/>
            <a:t>Countries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12C9A1BD-9155-4C17-9214-53054922FB82}" type="parTrans" cxnId="{00D51687-DD74-4CE6-BEEC-F09CB0BD08F7}">
      <dgm:prSet/>
      <dgm:spPr/>
      <dgm:t>
        <a:bodyPr/>
        <a:lstStyle/>
        <a:p>
          <a:endParaRPr lang="en-US"/>
        </a:p>
      </dgm:t>
    </dgm:pt>
    <dgm:pt modelId="{C8D74B2C-0BFA-4654-AF3A-CE75608DD41F}" type="sibTrans" cxnId="{00D51687-DD74-4CE6-BEEC-F09CB0BD08F7}">
      <dgm:prSet/>
      <dgm:spPr/>
      <dgm:t>
        <a:bodyPr/>
        <a:lstStyle/>
        <a:p>
          <a:endParaRPr lang="en-US"/>
        </a:p>
      </dgm:t>
    </dgm:pt>
    <dgm:pt modelId="{11C0D2FD-55C4-4FE5-8B53-114FE8E64814}" type="pres">
      <dgm:prSet presAssocID="{DEBBF243-DCEC-42FB-9E6E-E71A14C65D1D}" presName="Name0" presStyleCnt="0">
        <dgm:presLayoutVars>
          <dgm:dir/>
          <dgm:resizeHandles val="exact"/>
        </dgm:presLayoutVars>
      </dgm:prSet>
      <dgm:spPr/>
    </dgm:pt>
    <dgm:pt modelId="{6EC4EC59-1825-47BC-BA04-799265AFDB36}" type="pres">
      <dgm:prSet presAssocID="{C43B0B71-35B8-4AF9-A957-C46B219A049D}" presName="node" presStyleLbl="node1" presStyleIdx="0" presStyleCnt="4">
        <dgm:presLayoutVars>
          <dgm:bulletEnabled val="1"/>
        </dgm:presLayoutVars>
      </dgm:prSet>
      <dgm:spPr/>
    </dgm:pt>
    <dgm:pt modelId="{B4FEDC8D-C153-4D86-9697-2C7C93216726}" type="pres">
      <dgm:prSet presAssocID="{6BEC6730-1D2C-4646-A83D-81484AF01EF7}" presName="sibTrans" presStyleCnt="0"/>
      <dgm:spPr/>
    </dgm:pt>
    <dgm:pt modelId="{20093A7D-DD81-4F00-B252-DEE7DE6E89A6}" type="pres">
      <dgm:prSet presAssocID="{46DCB392-E5A1-4703-B4EA-4D622EF9C912}" presName="node" presStyleLbl="node1" presStyleIdx="1" presStyleCnt="4">
        <dgm:presLayoutVars>
          <dgm:bulletEnabled val="1"/>
        </dgm:presLayoutVars>
      </dgm:prSet>
      <dgm:spPr/>
    </dgm:pt>
    <dgm:pt modelId="{B5F8983A-AF71-42D7-A4D3-7AC8A2CE909B}" type="pres">
      <dgm:prSet presAssocID="{E76FAE41-5DC8-4D50-BCBA-C772276251DF}" presName="sibTrans" presStyleCnt="0"/>
      <dgm:spPr/>
    </dgm:pt>
    <dgm:pt modelId="{52591CFB-9A90-4D91-8413-0A9B1D10D565}" type="pres">
      <dgm:prSet presAssocID="{3605FD00-11F3-4D76-A1FA-9D5A38FB0C30}" presName="node" presStyleLbl="node1" presStyleIdx="2" presStyleCnt="4">
        <dgm:presLayoutVars>
          <dgm:bulletEnabled val="1"/>
        </dgm:presLayoutVars>
      </dgm:prSet>
      <dgm:spPr/>
    </dgm:pt>
    <dgm:pt modelId="{3C429A4A-FAEE-4D9D-8266-746BF8D0A8CB}" type="pres">
      <dgm:prSet presAssocID="{8E032A58-166C-4EEF-80EE-54ADC893FC36}" presName="sibTrans" presStyleCnt="0"/>
      <dgm:spPr/>
    </dgm:pt>
    <dgm:pt modelId="{BD17851C-3EAC-4705-9D69-74282CCC9F17}" type="pres">
      <dgm:prSet presAssocID="{F682DFA2-5C4B-4E25-852C-466DE191669F}" presName="node" presStyleLbl="node1" presStyleIdx="3" presStyleCnt="4">
        <dgm:presLayoutVars>
          <dgm:bulletEnabled val="1"/>
        </dgm:presLayoutVars>
      </dgm:prSet>
      <dgm:spPr/>
    </dgm:pt>
  </dgm:ptLst>
  <dgm:cxnLst>
    <dgm:cxn modelId="{A20B5B04-C32D-4FF6-BB3F-A93036D0B1A9}" type="presOf" srcId="{3605FD00-11F3-4D76-A1FA-9D5A38FB0C30}" destId="{52591CFB-9A90-4D91-8413-0A9B1D10D565}" srcOrd="0" destOrd="0" presId="urn:microsoft.com/office/officeart/2005/8/layout/hList6"/>
    <dgm:cxn modelId="{7F8E0011-85BE-4F35-8381-A410F1A0BB9A}" type="presOf" srcId="{F682DFA2-5C4B-4E25-852C-466DE191669F}" destId="{BD17851C-3EAC-4705-9D69-74282CCC9F17}" srcOrd="0" destOrd="0" presId="urn:microsoft.com/office/officeart/2005/8/layout/hList6"/>
    <dgm:cxn modelId="{7D79781E-4573-4D4B-BC32-1760FBE205B5}" type="presOf" srcId="{46DCB392-E5A1-4703-B4EA-4D622EF9C912}" destId="{20093A7D-DD81-4F00-B252-DEE7DE6E89A6}" srcOrd="0" destOrd="0" presId="urn:microsoft.com/office/officeart/2005/8/layout/hList6"/>
    <dgm:cxn modelId="{9B138C35-9F16-4321-B62B-CD1F085DF831}" type="presOf" srcId="{C43B0B71-35B8-4AF9-A957-C46B219A049D}" destId="{6EC4EC59-1825-47BC-BA04-799265AFDB36}" srcOrd="0" destOrd="0" presId="urn:microsoft.com/office/officeart/2005/8/layout/hList6"/>
    <dgm:cxn modelId="{00D51687-DD74-4CE6-BEEC-F09CB0BD08F7}" srcId="{DEBBF243-DCEC-42FB-9E6E-E71A14C65D1D}" destId="{F682DFA2-5C4B-4E25-852C-466DE191669F}" srcOrd="3" destOrd="0" parTransId="{12C9A1BD-9155-4C17-9214-53054922FB82}" sibTransId="{C8D74B2C-0BFA-4654-AF3A-CE75608DD41F}"/>
    <dgm:cxn modelId="{F5974C9A-FD93-4A57-B978-1875010DF76A}" srcId="{DEBBF243-DCEC-42FB-9E6E-E71A14C65D1D}" destId="{3605FD00-11F3-4D76-A1FA-9D5A38FB0C30}" srcOrd="2" destOrd="0" parTransId="{57AD0DDE-D9A6-412B-AFE1-C8EFE729BD45}" sibTransId="{8E032A58-166C-4EEF-80EE-54ADC893FC36}"/>
    <dgm:cxn modelId="{BFAD3CA6-A97F-43FF-9D45-C47C6903F6C8}" type="presOf" srcId="{5FC4D775-0D6D-4943-9D36-9CC781C657C3}" destId="{6EC4EC59-1825-47BC-BA04-799265AFDB36}" srcOrd="0" destOrd="1" presId="urn:microsoft.com/office/officeart/2005/8/layout/hList6"/>
    <dgm:cxn modelId="{CA9FD8B2-CDA9-42B0-AB67-DB2A261D27CC}" type="presOf" srcId="{DEBBF243-DCEC-42FB-9E6E-E71A14C65D1D}" destId="{11C0D2FD-55C4-4FE5-8B53-114FE8E64814}" srcOrd="0" destOrd="0" presId="urn:microsoft.com/office/officeart/2005/8/layout/hList6"/>
    <dgm:cxn modelId="{F03685E0-53BB-4A74-88E7-06D6A872D657}" srcId="{C43B0B71-35B8-4AF9-A957-C46B219A049D}" destId="{5FC4D775-0D6D-4943-9D36-9CC781C657C3}" srcOrd="0" destOrd="0" parTransId="{262CDDAB-A0B1-45C9-8A4D-1B42AB84AD01}" sibTransId="{CB63C960-DD24-49B7-B39C-8179923AB858}"/>
    <dgm:cxn modelId="{352F52F0-2551-4E71-BE78-5B0E2A708428}" srcId="{DEBBF243-DCEC-42FB-9E6E-E71A14C65D1D}" destId="{46DCB392-E5A1-4703-B4EA-4D622EF9C912}" srcOrd="1" destOrd="0" parTransId="{848998B5-45F3-4354-BC36-995EC2F51DAD}" sibTransId="{E76FAE41-5DC8-4D50-BCBA-C772276251DF}"/>
    <dgm:cxn modelId="{F33143F7-D45B-4556-8438-81732085B966}" srcId="{DEBBF243-DCEC-42FB-9E6E-E71A14C65D1D}" destId="{C43B0B71-35B8-4AF9-A957-C46B219A049D}" srcOrd="0" destOrd="0" parTransId="{284C3ECB-9828-4C53-8509-6A491240E8E3}" sibTransId="{6BEC6730-1D2C-4646-A83D-81484AF01EF7}"/>
    <dgm:cxn modelId="{E9B9F2F8-1362-48F9-B1C6-E24AD6B464B9}" type="presParOf" srcId="{11C0D2FD-55C4-4FE5-8B53-114FE8E64814}" destId="{6EC4EC59-1825-47BC-BA04-799265AFDB36}" srcOrd="0" destOrd="0" presId="urn:microsoft.com/office/officeart/2005/8/layout/hList6"/>
    <dgm:cxn modelId="{E8DED1C3-408F-4E99-916B-CCA0CFFE9F1A}" type="presParOf" srcId="{11C0D2FD-55C4-4FE5-8B53-114FE8E64814}" destId="{B4FEDC8D-C153-4D86-9697-2C7C93216726}" srcOrd="1" destOrd="0" presId="urn:microsoft.com/office/officeart/2005/8/layout/hList6"/>
    <dgm:cxn modelId="{9437D20A-5A8F-4FE1-A73D-4D674473BFD5}" type="presParOf" srcId="{11C0D2FD-55C4-4FE5-8B53-114FE8E64814}" destId="{20093A7D-DD81-4F00-B252-DEE7DE6E89A6}" srcOrd="2" destOrd="0" presId="urn:microsoft.com/office/officeart/2005/8/layout/hList6"/>
    <dgm:cxn modelId="{480532E9-ABB0-43DC-A24A-4CF50D318E2D}" type="presParOf" srcId="{11C0D2FD-55C4-4FE5-8B53-114FE8E64814}" destId="{B5F8983A-AF71-42D7-A4D3-7AC8A2CE909B}" srcOrd="3" destOrd="0" presId="urn:microsoft.com/office/officeart/2005/8/layout/hList6"/>
    <dgm:cxn modelId="{6897D07F-ABDD-4599-975D-1FD885ED99D6}" type="presParOf" srcId="{11C0D2FD-55C4-4FE5-8B53-114FE8E64814}" destId="{52591CFB-9A90-4D91-8413-0A9B1D10D565}" srcOrd="4" destOrd="0" presId="urn:microsoft.com/office/officeart/2005/8/layout/hList6"/>
    <dgm:cxn modelId="{9A8A926E-0086-456F-8085-483C6D102484}" type="presParOf" srcId="{11C0D2FD-55C4-4FE5-8B53-114FE8E64814}" destId="{3C429A4A-FAEE-4D9D-8266-746BF8D0A8CB}" srcOrd="5" destOrd="0" presId="urn:microsoft.com/office/officeart/2005/8/layout/hList6"/>
    <dgm:cxn modelId="{5570118F-F3F9-4256-BB77-D110B1A27BA4}" type="presParOf" srcId="{11C0D2FD-55C4-4FE5-8B53-114FE8E64814}" destId="{BD17851C-3EAC-4705-9D69-74282CCC9F1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065E6-ACB4-7145-860F-831B08E29190}" type="doc">
      <dgm:prSet loTypeId="urn:microsoft.com/office/officeart/2008/layout/VerticalCurvedList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BC303C6-31AD-9241-BC39-3309B2CC4622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Open</a:t>
          </a:r>
        </a:p>
      </dgm:t>
    </dgm:pt>
    <dgm:pt modelId="{C5D31416-0913-A547-8439-310FDD3D62F2}" type="parTrans" cxnId="{816DB273-EA0C-324D-BDB6-EA05085B654C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1C38F11C-7D97-2B43-9E8C-C29B901E2782}" type="sibTrans" cxnId="{816DB273-EA0C-324D-BDB6-EA05085B654C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BC2F20C-24F0-6D48-9CBD-7A63D311A6C7}">
      <dgm:prSet custT="1"/>
      <dgm:spPr/>
      <dgm:t>
        <a:bodyPr/>
        <a:lstStyle/>
        <a:p>
          <a:r>
            <a:rPr lang="en-US" sz="1200" b="1" dirty="0">
              <a:latin typeface="+mj-lt"/>
            </a:rPr>
            <a:t>De-duplicated</a:t>
          </a:r>
        </a:p>
      </dgm:t>
    </dgm:pt>
    <dgm:pt modelId="{544D8C9C-7AC6-1541-B36B-BACC1D5CC43C}" type="parTrans" cxnId="{050F8CDC-F39C-4341-B5D2-779A6708E9B4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524732A-1946-B848-B62F-6CA617362229}" type="sibTrans" cxnId="{050F8CDC-F39C-4341-B5D2-779A6708E9B4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9858F17-D6C4-3A4C-95BE-7FF8DED2F519}">
      <dgm:prSet custT="1"/>
      <dgm:spPr/>
      <dgm:t>
        <a:bodyPr/>
        <a:lstStyle/>
        <a:p>
          <a:r>
            <a:rPr lang="en-US" sz="1200" b="1" dirty="0">
              <a:latin typeface="+mj-lt"/>
            </a:rPr>
            <a:t>Transparent</a:t>
          </a:r>
        </a:p>
      </dgm:t>
    </dgm:pt>
    <dgm:pt modelId="{D3EE2303-2524-E444-9A94-0C231BE604BE}" type="parTrans" cxnId="{5928FF7C-4559-974C-84BA-AABC4671BA29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A0AD6B7-B68B-B74D-803E-F9C15D06DE63}" type="sibTrans" cxnId="{5928FF7C-4559-974C-84BA-AABC4671BA29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C6A0C4E-51D5-9A4A-87B7-DE77758C525C}">
      <dgm:prSet custT="1"/>
      <dgm:spPr/>
      <dgm:t>
        <a:bodyPr/>
        <a:lstStyle/>
        <a:p>
          <a:r>
            <a:rPr lang="en-US" sz="1200" b="1" dirty="0">
              <a:latin typeface="+mj-lt"/>
            </a:rPr>
            <a:t>Participatory</a:t>
          </a:r>
        </a:p>
      </dgm:t>
    </dgm:pt>
    <dgm:pt modelId="{3191086A-C342-DC43-9EB1-C69D3C983AC0}" type="parTrans" cxnId="{034C74BC-9774-464B-B22D-352D874F549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4D4B024-5556-714A-8BE9-68EB5E9286BC}" type="sibTrans" cxnId="{034C74BC-9774-464B-B22D-352D874F549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A2D0474-767B-0542-8202-D1C42A70D29C}">
      <dgm:prSet custT="1"/>
      <dgm:spPr/>
      <dgm:t>
        <a:bodyPr/>
        <a:lstStyle/>
        <a:p>
          <a:r>
            <a:rPr lang="en-US" sz="1200" b="1" dirty="0">
              <a:latin typeface="+mj-lt"/>
            </a:rPr>
            <a:t>Trusted</a:t>
          </a:r>
        </a:p>
      </dgm:t>
    </dgm:pt>
    <dgm:pt modelId="{313216A6-B070-D74C-978A-C55D640F9B24}" type="parTrans" cxnId="{5B0E8A29-8682-7B49-9A3F-DCE92E961A3E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A3A3FFF-800A-1E40-A531-BE8CCAAB2227}" type="sibTrans" cxnId="{5B0E8A29-8682-7B49-9A3F-DCE92E961A3E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2F94F12-0E18-FE4C-AAFC-35312660031E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Complete</a:t>
          </a:r>
        </a:p>
      </dgm:t>
    </dgm:pt>
    <dgm:pt modelId="{3F5215CE-25BE-7D43-8FED-4E313AFF1728}" type="parTrans" cxnId="{6878F273-D0FA-EB4A-9E0B-3749FB9E4A7A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AA8B76B6-7BA2-D648-B451-88C75433B69A}" type="sibTrans" cxnId="{6878F273-D0FA-EB4A-9E0B-3749FB9E4A7A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6789C81A-EBDD-4948-99CA-BACEAC3C6D68}">
      <dgm:prSet custT="1"/>
      <dgm:spPr/>
      <dgm:t>
        <a:bodyPr/>
        <a:lstStyle/>
        <a:p>
          <a:r>
            <a:rPr lang="en-US" sz="1200" b="1" dirty="0">
              <a:latin typeface="+mj-lt"/>
            </a:rPr>
            <a:t>Decentralized</a:t>
          </a:r>
        </a:p>
      </dgm:t>
    </dgm:pt>
    <dgm:pt modelId="{48448C4F-B41D-A24E-9B73-6E863758CFD5}" type="parTrans" cxnId="{4ACC0549-B95F-6B40-B7CE-E7074C586F10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0B4E96EC-6AF6-C041-B55D-C792CBE8BD55}" type="sibTrans" cxnId="{4ACC0549-B95F-6B40-B7CE-E7074C586F10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68B1EB7C-AFD1-DA45-AAAB-282D8D35AB93}" type="pres">
      <dgm:prSet presAssocID="{ACE065E6-ACB4-7145-860F-831B08E29190}" presName="Name0" presStyleCnt="0">
        <dgm:presLayoutVars>
          <dgm:chMax val="7"/>
          <dgm:chPref val="7"/>
          <dgm:dir/>
        </dgm:presLayoutVars>
      </dgm:prSet>
      <dgm:spPr/>
    </dgm:pt>
    <dgm:pt modelId="{FD9A1A70-5B08-BC4E-A4F4-BCC77178C425}" type="pres">
      <dgm:prSet presAssocID="{ACE065E6-ACB4-7145-860F-831B08E29190}" presName="Name1" presStyleCnt="0"/>
      <dgm:spPr/>
    </dgm:pt>
    <dgm:pt modelId="{66FA641E-D8D5-A049-BD0F-5F46B0849FD9}" type="pres">
      <dgm:prSet presAssocID="{ACE065E6-ACB4-7145-860F-831B08E29190}" presName="cycle" presStyleCnt="0"/>
      <dgm:spPr/>
    </dgm:pt>
    <dgm:pt modelId="{5F466205-5ADD-5545-88E0-23937C13AEFF}" type="pres">
      <dgm:prSet presAssocID="{ACE065E6-ACB4-7145-860F-831B08E29190}" presName="srcNode" presStyleLbl="node1" presStyleIdx="0" presStyleCnt="7"/>
      <dgm:spPr/>
    </dgm:pt>
    <dgm:pt modelId="{2D26DBCF-6EA0-FE45-B2F3-EABC439514B8}" type="pres">
      <dgm:prSet presAssocID="{ACE065E6-ACB4-7145-860F-831B08E29190}" presName="conn" presStyleLbl="parChTrans1D2" presStyleIdx="0" presStyleCnt="1"/>
      <dgm:spPr/>
    </dgm:pt>
    <dgm:pt modelId="{62910A54-381B-4644-9B76-89FD2D260A8D}" type="pres">
      <dgm:prSet presAssocID="{ACE065E6-ACB4-7145-860F-831B08E29190}" presName="extraNode" presStyleLbl="node1" presStyleIdx="0" presStyleCnt="7"/>
      <dgm:spPr/>
    </dgm:pt>
    <dgm:pt modelId="{6927683A-DF2E-7F45-A908-D9499F2107D7}" type="pres">
      <dgm:prSet presAssocID="{ACE065E6-ACB4-7145-860F-831B08E29190}" presName="dstNode" presStyleLbl="node1" presStyleIdx="0" presStyleCnt="7"/>
      <dgm:spPr/>
    </dgm:pt>
    <dgm:pt modelId="{19BED210-0B22-584A-AF82-CB38E74824AD}" type="pres">
      <dgm:prSet presAssocID="{7BC303C6-31AD-9241-BC39-3309B2CC4622}" presName="text_1" presStyleLbl="node1" presStyleIdx="0" presStyleCnt="7">
        <dgm:presLayoutVars>
          <dgm:bulletEnabled val="1"/>
        </dgm:presLayoutVars>
      </dgm:prSet>
      <dgm:spPr/>
    </dgm:pt>
    <dgm:pt modelId="{E558E531-AE85-3B48-849C-CAFFEF8707B2}" type="pres">
      <dgm:prSet presAssocID="{7BC303C6-31AD-9241-BC39-3309B2CC4622}" presName="accent_1" presStyleCnt="0"/>
      <dgm:spPr/>
    </dgm:pt>
    <dgm:pt modelId="{2B679D39-B3E8-3749-8AE0-F8672D0E0CD5}" type="pres">
      <dgm:prSet presAssocID="{7BC303C6-31AD-9241-BC39-3309B2CC4622}" presName="accentRepeatNode" presStyleLbl="solidFgAcc1" presStyleIdx="0" presStyleCnt="7"/>
      <dgm:spPr/>
    </dgm:pt>
    <dgm:pt modelId="{912EF816-1C9A-6842-8F91-36EFC84AE7BA}" type="pres">
      <dgm:prSet presAssocID="{22F94F12-0E18-FE4C-AAFC-35312660031E}" presName="text_2" presStyleLbl="node1" presStyleIdx="1" presStyleCnt="7">
        <dgm:presLayoutVars>
          <dgm:bulletEnabled val="1"/>
        </dgm:presLayoutVars>
      </dgm:prSet>
      <dgm:spPr/>
    </dgm:pt>
    <dgm:pt modelId="{B7F12921-B755-824C-8492-683C99C6DEAA}" type="pres">
      <dgm:prSet presAssocID="{22F94F12-0E18-FE4C-AAFC-35312660031E}" presName="accent_2" presStyleCnt="0"/>
      <dgm:spPr/>
    </dgm:pt>
    <dgm:pt modelId="{53E34225-A879-1347-9391-9A28B0743E1B}" type="pres">
      <dgm:prSet presAssocID="{22F94F12-0E18-FE4C-AAFC-35312660031E}" presName="accentRepeatNode" presStyleLbl="solidFgAcc1" presStyleIdx="1" presStyleCnt="7"/>
      <dgm:spPr/>
    </dgm:pt>
    <dgm:pt modelId="{C6B079B4-F90F-7A41-8E58-F95886CB4996}" type="pres">
      <dgm:prSet presAssocID="{CBC2F20C-24F0-6D48-9CBD-7A63D311A6C7}" presName="text_3" presStyleLbl="node1" presStyleIdx="2" presStyleCnt="7">
        <dgm:presLayoutVars>
          <dgm:bulletEnabled val="1"/>
        </dgm:presLayoutVars>
      </dgm:prSet>
      <dgm:spPr/>
    </dgm:pt>
    <dgm:pt modelId="{4342B44D-E112-CD4B-BF19-8AB439BAB7E7}" type="pres">
      <dgm:prSet presAssocID="{CBC2F20C-24F0-6D48-9CBD-7A63D311A6C7}" presName="accent_3" presStyleCnt="0"/>
      <dgm:spPr/>
    </dgm:pt>
    <dgm:pt modelId="{78EB5AD0-B73A-844F-9379-2E4E600CAEC3}" type="pres">
      <dgm:prSet presAssocID="{CBC2F20C-24F0-6D48-9CBD-7A63D311A6C7}" presName="accentRepeatNode" presStyleLbl="solidFgAcc1" presStyleIdx="2" presStyleCnt="7"/>
      <dgm:spPr/>
    </dgm:pt>
    <dgm:pt modelId="{93018C19-5B83-7A49-A305-2E8782AD609A}" type="pres">
      <dgm:prSet presAssocID="{B9858F17-D6C4-3A4C-95BE-7FF8DED2F519}" presName="text_4" presStyleLbl="node1" presStyleIdx="3" presStyleCnt="7">
        <dgm:presLayoutVars>
          <dgm:bulletEnabled val="1"/>
        </dgm:presLayoutVars>
      </dgm:prSet>
      <dgm:spPr/>
    </dgm:pt>
    <dgm:pt modelId="{03180504-003A-2543-8EA2-6BA7C57E57BF}" type="pres">
      <dgm:prSet presAssocID="{B9858F17-D6C4-3A4C-95BE-7FF8DED2F519}" presName="accent_4" presStyleCnt="0"/>
      <dgm:spPr/>
    </dgm:pt>
    <dgm:pt modelId="{F8B5472B-8ED9-6649-A6A1-34D950D2A9C1}" type="pres">
      <dgm:prSet presAssocID="{B9858F17-D6C4-3A4C-95BE-7FF8DED2F519}" presName="accentRepeatNode" presStyleLbl="solidFgAcc1" presStyleIdx="3" presStyleCnt="7"/>
      <dgm:spPr/>
    </dgm:pt>
    <dgm:pt modelId="{ABFDC4C5-8EFD-C14A-9C35-ADE3D9199B55}" type="pres">
      <dgm:prSet presAssocID="{AC6A0C4E-51D5-9A4A-87B7-DE77758C525C}" presName="text_5" presStyleLbl="node1" presStyleIdx="4" presStyleCnt="7">
        <dgm:presLayoutVars>
          <dgm:bulletEnabled val="1"/>
        </dgm:presLayoutVars>
      </dgm:prSet>
      <dgm:spPr/>
    </dgm:pt>
    <dgm:pt modelId="{B1385CF0-D4BF-2A4E-A3EC-480B949014E9}" type="pres">
      <dgm:prSet presAssocID="{AC6A0C4E-51D5-9A4A-87B7-DE77758C525C}" presName="accent_5" presStyleCnt="0"/>
      <dgm:spPr/>
    </dgm:pt>
    <dgm:pt modelId="{E6422B85-5EA8-B541-BA21-A227B089B6F1}" type="pres">
      <dgm:prSet presAssocID="{AC6A0C4E-51D5-9A4A-87B7-DE77758C525C}" presName="accentRepeatNode" presStyleLbl="solidFgAcc1" presStyleIdx="4" presStyleCnt="7"/>
      <dgm:spPr/>
    </dgm:pt>
    <dgm:pt modelId="{6168549E-035A-754C-AB61-4A008B82F7FD}" type="pres">
      <dgm:prSet presAssocID="{6789C81A-EBDD-4948-99CA-BACEAC3C6D68}" presName="text_6" presStyleLbl="node1" presStyleIdx="5" presStyleCnt="7">
        <dgm:presLayoutVars>
          <dgm:bulletEnabled val="1"/>
        </dgm:presLayoutVars>
      </dgm:prSet>
      <dgm:spPr/>
    </dgm:pt>
    <dgm:pt modelId="{65B105EB-7B2C-0345-AED6-1E32A2C4DF47}" type="pres">
      <dgm:prSet presAssocID="{6789C81A-EBDD-4948-99CA-BACEAC3C6D68}" presName="accent_6" presStyleCnt="0"/>
      <dgm:spPr/>
    </dgm:pt>
    <dgm:pt modelId="{679E5919-70CE-8240-961C-AC7CF6DCDAE8}" type="pres">
      <dgm:prSet presAssocID="{6789C81A-EBDD-4948-99CA-BACEAC3C6D68}" presName="accentRepeatNode" presStyleLbl="solidFgAcc1" presStyleIdx="5" presStyleCnt="7"/>
      <dgm:spPr/>
    </dgm:pt>
    <dgm:pt modelId="{F69D180E-3DB1-FE4F-9245-09479318F520}" type="pres">
      <dgm:prSet presAssocID="{CA2D0474-767B-0542-8202-D1C42A70D29C}" presName="text_7" presStyleLbl="node1" presStyleIdx="6" presStyleCnt="7">
        <dgm:presLayoutVars>
          <dgm:bulletEnabled val="1"/>
        </dgm:presLayoutVars>
      </dgm:prSet>
      <dgm:spPr/>
    </dgm:pt>
    <dgm:pt modelId="{FF79B1BD-5C40-D544-BF87-5DD9C926608B}" type="pres">
      <dgm:prSet presAssocID="{CA2D0474-767B-0542-8202-D1C42A70D29C}" presName="accent_7" presStyleCnt="0"/>
      <dgm:spPr/>
    </dgm:pt>
    <dgm:pt modelId="{F03EB1C4-F740-6045-B238-0FE1D750A217}" type="pres">
      <dgm:prSet presAssocID="{CA2D0474-767B-0542-8202-D1C42A70D29C}" presName="accentRepeatNode" presStyleLbl="solidFgAcc1" presStyleIdx="6" presStyleCnt="7"/>
      <dgm:spPr/>
    </dgm:pt>
  </dgm:ptLst>
  <dgm:cxnLst>
    <dgm:cxn modelId="{A595810F-808D-CB4C-AE08-ED08B70620B5}" type="presOf" srcId="{ACE065E6-ACB4-7145-860F-831B08E29190}" destId="{68B1EB7C-AFD1-DA45-AAAB-282D8D35AB93}" srcOrd="0" destOrd="0" presId="urn:microsoft.com/office/officeart/2008/layout/VerticalCurvedList"/>
    <dgm:cxn modelId="{5B0E8A29-8682-7B49-9A3F-DCE92E961A3E}" srcId="{ACE065E6-ACB4-7145-860F-831B08E29190}" destId="{CA2D0474-767B-0542-8202-D1C42A70D29C}" srcOrd="6" destOrd="0" parTransId="{313216A6-B070-D74C-978A-C55D640F9B24}" sibTransId="{BA3A3FFF-800A-1E40-A531-BE8CCAAB2227}"/>
    <dgm:cxn modelId="{8D698940-4C62-4749-B38F-51FB5423DCE1}" type="presOf" srcId="{6789C81A-EBDD-4948-99CA-BACEAC3C6D68}" destId="{6168549E-035A-754C-AB61-4A008B82F7FD}" srcOrd="0" destOrd="0" presId="urn:microsoft.com/office/officeart/2008/layout/VerticalCurvedList"/>
    <dgm:cxn modelId="{4ACC0549-B95F-6B40-B7CE-E7074C586F10}" srcId="{ACE065E6-ACB4-7145-860F-831B08E29190}" destId="{6789C81A-EBDD-4948-99CA-BACEAC3C6D68}" srcOrd="5" destOrd="0" parTransId="{48448C4F-B41D-A24E-9B73-6E863758CFD5}" sibTransId="{0B4E96EC-6AF6-C041-B55D-C792CBE8BD55}"/>
    <dgm:cxn modelId="{816DB273-EA0C-324D-BDB6-EA05085B654C}" srcId="{ACE065E6-ACB4-7145-860F-831B08E29190}" destId="{7BC303C6-31AD-9241-BC39-3309B2CC4622}" srcOrd="0" destOrd="0" parTransId="{C5D31416-0913-A547-8439-310FDD3D62F2}" sibTransId="{1C38F11C-7D97-2B43-9E8C-C29B901E2782}"/>
    <dgm:cxn modelId="{6878F273-D0FA-EB4A-9E0B-3749FB9E4A7A}" srcId="{ACE065E6-ACB4-7145-860F-831B08E29190}" destId="{22F94F12-0E18-FE4C-AAFC-35312660031E}" srcOrd="1" destOrd="0" parTransId="{3F5215CE-25BE-7D43-8FED-4E313AFF1728}" sibTransId="{AA8B76B6-7BA2-D648-B451-88C75433B69A}"/>
    <dgm:cxn modelId="{5928FF7C-4559-974C-84BA-AABC4671BA29}" srcId="{ACE065E6-ACB4-7145-860F-831B08E29190}" destId="{B9858F17-D6C4-3A4C-95BE-7FF8DED2F519}" srcOrd="3" destOrd="0" parTransId="{D3EE2303-2524-E444-9A94-0C231BE604BE}" sibTransId="{2A0AD6B7-B68B-B74D-803E-F9C15D06DE63}"/>
    <dgm:cxn modelId="{AC24C980-9973-4547-809E-B960D06CB2F1}" type="presOf" srcId="{CBC2F20C-24F0-6D48-9CBD-7A63D311A6C7}" destId="{C6B079B4-F90F-7A41-8E58-F95886CB4996}" srcOrd="0" destOrd="0" presId="urn:microsoft.com/office/officeart/2008/layout/VerticalCurvedList"/>
    <dgm:cxn modelId="{719CDC99-FEFE-EF42-9672-2F9E7E0DAB46}" type="presOf" srcId="{B9858F17-D6C4-3A4C-95BE-7FF8DED2F519}" destId="{93018C19-5B83-7A49-A305-2E8782AD609A}" srcOrd="0" destOrd="0" presId="urn:microsoft.com/office/officeart/2008/layout/VerticalCurvedList"/>
    <dgm:cxn modelId="{E20ED09B-5526-1442-9B1A-C583ECF30DE4}" type="presOf" srcId="{22F94F12-0E18-FE4C-AAFC-35312660031E}" destId="{912EF816-1C9A-6842-8F91-36EFC84AE7BA}" srcOrd="0" destOrd="0" presId="urn:microsoft.com/office/officeart/2008/layout/VerticalCurvedList"/>
    <dgm:cxn modelId="{BF2A84B0-7137-7046-ACAA-EC4D08C097F1}" type="presOf" srcId="{1C38F11C-7D97-2B43-9E8C-C29B901E2782}" destId="{2D26DBCF-6EA0-FE45-B2F3-EABC439514B8}" srcOrd="0" destOrd="0" presId="urn:microsoft.com/office/officeart/2008/layout/VerticalCurvedList"/>
    <dgm:cxn modelId="{034C74BC-9774-464B-B22D-352D874F5497}" srcId="{ACE065E6-ACB4-7145-860F-831B08E29190}" destId="{AC6A0C4E-51D5-9A4A-87B7-DE77758C525C}" srcOrd="4" destOrd="0" parTransId="{3191086A-C342-DC43-9EB1-C69D3C983AC0}" sibTransId="{B4D4B024-5556-714A-8BE9-68EB5E9286BC}"/>
    <dgm:cxn modelId="{EC8B4FC9-0574-A247-BA1C-8191B65AB929}" type="presOf" srcId="{CA2D0474-767B-0542-8202-D1C42A70D29C}" destId="{F69D180E-3DB1-FE4F-9245-09479318F520}" srcOrd="0" destOrd="0" presId="urn:microsoft.com/office/officeart/2008/layout/VerticalCurvedList"/>
    <dgm:cxn modelId="{3457BFCE-DF51-FB44-9981-F215F6B7129A}" type="presOf" srcId="{AC6A0C4E-51D5-9A4A-87B7-DE77758C525C}" destId="{ABFDC4C5-8EFD-C14A-9C35-ADE3D9199B55}" srcOrd="0" destOrd="0" presId="urn:microsoft.com/office/officeart/2008/layout/VerticalCurvedList"/>
    <dgm:cxn modelId="{9BD36CD3-58B9-8441-AE89-196CFC47C144}" type="presOf" srcId="{7BC303C6-31AD-9241-BC39-3309B2CC4622}" destId="{19BED210-0B22-584A-AF82-CB38E74824AD}" srcOrd="0" destOrd="0" presId="urn:microsoft.com/office/officeart/2008/layout/VerticalCurvedList"/>
    <dgm:cxn modelId="{050F8CDC-F39C-4341-B5D2-779A6708E9B4}" srcId="{ACE065E6-ACB4-7145-860F-831B08E29190}" destId="{CBC2F20C-24F0-6D48-9CBD-7A63D311A6C7}" srcOrd="2" destOrd="0" parTransId="{544D8C9C-7AC6-1541-B36B-BACC1D5CC43C}" sibTransId="{A524732A-1946-B848-B62F-6CA617362229}"/>
    <dgm:cxn modelId="{468765AB-4020-2044-91EF-1B2BFA066762}" type="presParOf" srcId="{68B1EB7C-AFD1-DA45-AAAB-282D8D35AB93}" destId="{FD9A1A70-5B08-BC4E-A4F4-BCC77178C425}" srcOrd="0" destOrd="0" presId="urn:microsoft.com/office/officeart/2008/layout/VerticalCurvedList"/>
    <dgm:cxn modelId="{284664B6-5DDE-9741-AC62-5E9F55C1662B}" type="presParOf" srcId="{FD9A1A70-5B08-BC4E-A4F4-BCC77178C425}" destId="{66FA641E-D8D5-A049-BD0F-5F46B0849FD9}" srcOrd="0" destOrd="0" presId="urn:microsoft.com/office/officeart/2008/layout/VerticalCurvedList"/>
    <dgm:cxn modelId="{C2ABFB26-D4FE-6C49-998E-148530882D02}" type="presParOf" srcId="{66FA641E-D8D5-A049-BD0F-5F46B0849FD9}" destId="{5F466205-5ADD-5545-88E0-23937C13AEFF}" srcOrd="0" destOrd="0" presId="urn:microsoft.com/office/officeart/2008/layout/VerticalCurvedList"/>
    <dgm:cxn modelId="{83DC73CB-5C4A-9B49-BA39-8717769CDCF7}" type="presParOf" srcId="{66FA641E-D8D5-A049-BD0F-5F46B0849FD9}" destId="{2D26DBCF-6EA0-FE45-B2F3-EABC439514B8}" srcOrd="1" destOrd="0" presId="urn:microsoft.com/office/officeart/2008/layout/VerticalCurvedList"/>
    <dgm:cxn modelId="{C15BD382-BFB4-904D-AC22-EF3D9FCF0ECE}" type="presParOf" srcId="{66FA641E-D8D5-A049-BD0F-5F46B0849FD9}" destId="{62910A54-381B-4644-9B76-89FD2D260A8D}" srcOrd="2" destOrd="0" presId="urn:microsoft.com/office/officeart/2008/layout/VerticalCurvedList"/>
    <dgm:cxn modelId="{E4F09E6D-22F1-734C-8BD7-7BFD378BCDD5}" type="presParOf" srcId="{66FA641E-D8D5-A049-BD0F-5F46B0849FD9}" destId="{6927683A-DF2E-7F45-A908-D9499F2107D7}" srcOrd="3" destOrd="0" presId="urn:microsoft.com/office/officeart/2008/layout/VerticalCurvedList"/>
    <dgm:cxn modelId="{0441CBC0-1100-1F47-8E1E-9F33ABB5CE0E}" type="presParOf" srcId="{FD9A1A70-5B08-BC4E-A4F4-BCC77178C425}" destId="{19BED210-0B22-584A-AF82-CB38E74824AD}" srcOrd="1" destOrd="0" presId="urn:microsoft.com/office/officeart/2008/layout/VerticalCurvedList"/>
    <dgm:cxn modelId="{FA9F8BF2-0034-A64B-AB9B-F9BCA1D5ADC3}" type="presParOf" srcId="{FD9A1A70-5B08-BC4E-A4F4-BCC77178C425}" destId="{E558E531-AE85-3B48-849C-CAFFEF8707B2}" srcOrd="2" destOrd="0" presId="urn:microsoft.com/office/officeart/2008/layout/VerticalCurvedList"/>
    <dgm:cxn modelId="{B4116F1A-406D-E04A-9777-90655E978D61}" type="presParOf" srcId="{E558E531-AE85-3B48-849C-CAFFEF8707B2}" destId="{2B679D39-B3E8-3749-8AE0-F8672D0E0CD5}" srcOrd="0" destOrd="0" presId="urn:microsoft.com/office/officeart/2008/layout/VerticalCurvedList"/>
    <dgm:cxn modelId="{B100A952-5094-0F47-9A47-187B8D73D1E8}" type="presParOf" srcId="{FD9A1A70-5B08-BC4E-A4F4-BCC77178C425}" destId="{912EF816-1C9A-6842-8F91-36EFC84AE7BA}" srcOrd="3" destOrd="0" presId="urn:microsoft.com/office/officeart/2008/layout/VerticalCurvedList"/>
    <dgm:cxn modelId="{36A4C3D3-A790-234D-BC10-1E19D1F66D93}" type="presParOf" srcId="{FD9A1A70-5B08-BC4E-A4F4-BCC77178C425}" destId="{B7F12921-B755-824C-8492-683C99C6DEAA}" srcOrd="4" destOrd="0" presId="urn:microsoft.com/office/officeart/2008/layout/VerticalCurvedList"/>
    <dgm:cxn modelId="{6C59247E-1E9F-8442-8D42-C980AF151E30}" type="presParOf" srcId="{B7F12921-B755-824C-8492-683C99C6DEAA}" destId="{53E34225-A879-1347-9391-9A28B0743E1B}" srcOrd="0" destOrd="0" presId="urn:microsoft.com/office/officeart/2008/layout/VerticalCurvedList"/>
    <dgm:cxn modelId="{96D272A3-39B3-2746-97EF-8D9F7D545824}" type="presParOf" srcId="{FD9A1A70-5B08-BC4E-A4F4-BCC77178C425}" destId="{C6B079B4-F90F-7A41-8E58-F95886CB4996}" srcOrd="5" destOrd="0" presId="urn:microsoft.com/office/officeart/2008/layout/VerticalCurvedList"/>
    <dgm:cxn modelId="{82978917-EB65-184A-8CC9-02F919944530}" type="presParOf" srcId="{FD9A1A70-5B08-BC4E-A4F4-BCC77178C425}" destId="{4342B44D-E112-CD4B-BF19-8AB439BAB7E7}" srcOrd="6" destOrd="0" presId="urn:microsoft.com/office/officeart/2008/layout/VerticalCurvedList"/>
    <dgm:cxn modelId="{E68296F0-065A-A147-B3C0-0CE8EE47DB7E}" type="presParOf" srcId="{4342B44D-E112-CD4B-BF19-8AB439BAB7E7}" destId="{78EB5AD0-B73A-844F-9379-2E4E600CAEC3}" srcOrd="0" destOrd="0" presId="urn:microsoft.com/office/officeart/2008/layout/VerticalCurvedList"/>
    <dgm:cxn modelId="{BA15E06D-DB60-734F-804C-8093B1B905BD}" type="presParOf" srcId="{FD9A1A70-5B08-BC4E-A4F4-BCC77178C425}" destId="{93018C19-5B83-7A49-A305-2E8782AD609A}" srcOrd="7" destOrd="0" presId="urn:microsoft.com/office/officeart/2008/layout/VerticalCurvedList"/>
    <dgm:cxn modelId="{7B04B575-D21B-B34F-A77D-DF715DA839EC}" type="presParOf" srcId="{FD9A1A70-5B08-BC4E-A4F4-BCC77178C425}" destId="{03180504-003A-2543-8EA2-6BA7C57E57BF}" srcOrd="8" destOrd="0" presId="urn:microsoft.com/office/officeart/2008/layout/VerticalCurvedList"/>
    <dgm:cxn modelId="{AE8C2ABC-4596-B64E-8534-DED5CD0CDA27}" type="presParOf" srcId="{03180504-003A-2543-8EA2-6BA7C57E57BF}" destId="{F8B5472B-8ED9-6649-A6A1-34D950D2A9C1}" srcOrd="0" destOrd="0" presId="urn:microsoft.com/office/officeart/2008/layout/VerticalCurvedList"/>
    <dgm:cxn modelId="{DD410F04-D9AB-AB48-B4B9-263F42AFE627}" type="presParOf" srcId="{FD9A1A70-5B08-BC4E-A4F4-BCC77178C425}" destId="{ABFDC4C5-8EFD-C14A-9C35-ADE3D9199B55}" srcOrd="9" destOrd="0" presId="urn:microsoft.com/office/officeart/2008/layout/VerticalCurvedList"/>
    <dgm:cxn modelId="{28922E93-A803-1941-9D70-E53CDBE7FB72}" type="presParOf" srcId="{FD9A1A70-5B08-BC4E-A4F4-BCC77178C425}" destId="{B1385CF0-D4BF-2A4E-A3EC-480B949014E9}" srcOrd="10" destOrd="0" presId="urn:microsoft.com/office/officeart/2008/layout/VerticalCurvedList"/>
    <dgm:cxn modelId="{99E5BB22-F0C7-DB4A-91E9-B8E7D776FE6E}" type="presParOf" srcId="{B1385CF0-D4BF-2A4E-A3EC-480B949014E9}" destId="{E6422B85-5EA8-B541-BA21-A227B089B6F1}" srcOrd="0" destOrd="0" presId="urn:microsoft.com/office/officeart/2008/layout/VerticalCurvedList"/>
    <dgm:cxn modelId="{682A8D3E-A19C-8B4E-895F-6356B8038D8E}" type="presParOf" srcId="{FD9A1A70-5B08-BC4E-A4F4-BCC77178C425}" destId="{6168549E-035A-754C-AB61-4A008B82F7FD}" srcOrd="11" destOrd="0" presId="urn:microsoft.com/office/officeart/2008/layout/VerticalCurvedList"/>
    <dgm:cxn modelId="{B5C57B3F-DC70-D44A-9A4E-E217F598E31A}" type="presParOf" srcId="{FD9A1A70-5B08-BC4E-A4F4-BCC77178C425}" destId="{65B105EB-7B2C-0345-AED6-1E32A2C4DF47}" srcOrd="12" destOrd="0" presId="urn:microsoft.com/office/officeart/2008/layout/VerticalCurvedList"/>
    <dgm:cxn modelId="{07CC871C-4D21-FA42-BF1A-ED0629243219}" type="presParOf" srcId="{65B105EB-7B2C-0345-AED6-1E32A2C4DF47}" destId="{679E5919-70CE-8240-961C-AC7CF6DCDAE8}" srcOrd="0" destOrd="0" presId="urn:microsoft.com/office/officeart/2008/layout/VerticalCurvedList"/>
    <dgm:cxn modelId="{DDBFCCF2-BB9E-6045-8C1B-5DBC936407AA}" type="presParOf" srcId="{FD9A1A70-5B08-BC4E-A4F4-BCC77178C425}" destId="{F69D180E-3DB1-FE4F-9245-09479318F520}" srcOrd="13" destOrd="0" presId="urn:microsoft.com/office/officeart/2008/layout/VerticalCurvedList"/>
    <dgm:cxn modelId="{54714374-5390-8545-93D5-1BFC75220A9A}" type="presParOf" srcId="{FD9A1A70-5B08-BC4E-A4F4-BCC77178C425}" destId="{FF79B1BD-5C40-D544-BF87-5DD9C926608B}" srcOrd="14" destOrd="0" presId="urn:microsoft.com/office/officeart/2008/layout/VerticalCurvedList"/>
    <dgm:cxn modelId="{1A65055B-8168-4F46-82CB-76F1ACDC1068}" type="presParOf" srcId="{FF79B1BD-5C40-D544-BF87-5DD9C926608B}" destId="{F03EB1C4-F740-6045-B238-0FE1D750A2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EC59-1825-47BC-BA04-799265AFDB36}">
      <dsp:nvSpPr>
        <dsp:cNvPr id="0" name=""/>
        <dsp:cNvSpPr/>
      </dsp:nvSpPr>
      <dsp:spPr>
        <a:xfrm rot="16200000">
          <a:off x="-418338" y="420875"/>
          <a:ext cx="3331046" cy="2489295"/>
        </a:xfrm>
        <a:prstGeom prst="flowChartManualOperation">
          <a:avLst/>
        </a:prstGeom>
        <a:solidFill>
          <a:srgbClr val="2A6A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Institutions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5400000">
        <a:off x="2538" y="666208"/>
        <a:ext cx="2489295" cy="1998628"/>
      </dsp:txXfrm>
    </dsp:sp>
    <dsp:sp modelId="{20093A7D-DD81-4F00-B252-DEE7DE6E89A6}">
      <dsp:nvSpPr>
        <dsp:cNvPr id="0" name=""/>
        <dsp:cNvSpPr/>
      </dsp:nvSpPr>
      <dsp:spPr>
        <a:xfrm rot="16200000">
          <a:off x="2257653" y="420875"/>
          <a:ext cx="3331046" cy="2489295"/>
        </a:xfrm>
        <a:prstGeom prst="flowChartManualOperation">
          <a:avLst/>
        </a:prstGeom>
        <a:solidFill>
          <a:srgbClr val="2A6A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Funders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5400000">
        <a:off x="2678529" y="666208"/>
        <a:ext cx="2489295" cy="1998628"/>
      </dsp:txXfrm>
    </dsp:sp>
    <dsp:sp modelId="{52591CFB-9A90-4D91-8413-0A9B1D10D565}">
      <dsp:nvSpPr>
        <dsp:cNvPr id="0" name=""/>
        <dsp:cNvSpPr/>
      </dsp:nvSpPr>
      <dsp:spPr>
        <a:xfrm rot="16200000">
          <a:off x="4933646" y="420875"/>
          <a:ext cx="3331046" cy="2489295"/>
        </a:xfrm>
        <a:prstGeom prst="flowChartManualOperation">
          <a:avLst/>
        </a:prstGeom>
        <a:solidFill>
          <a:srgbClr val="2A6A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Initiatives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5400000">
        <a:off x="5354522" y="666208"/>
        <a:ext cx="2489295" cy="1998628"/>
      </dsp:txXfrm>
    </dsp:sp>
    <dsp:sp modelId="{BD17851C-3EAC-4705-9D69-74282CCC9F17}">
      <dsp:nvSpPr>
        <dsp:cNvPr id="0" name=""/>
        <dsp:cNvSpPr/>
      </dsp:nvSpPr>
      <dsp:spPr>
        <a:xfrm rot="16200000">
          <a:off x="7609638" y="420875"/>
          <a:ext cx="3331046" cy="2489295"/>
        </a:xfrm>
        <a:prstGeom prst="flowChartManualOperation">
          <a:avLst/>
        </a:prstGeom>
        <a:solidFill>
          <a:srgbClr val="EA44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Countries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5400000">
        <a:off x="8030514" y="666208"/>
        <a:ext cx="2489295" cy="1998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6DBCF-6EA0-FE45-B2F3-EABC439514B8}">
      <dsp:nvSpPr>
        <dsp:cNvPr id="0" name=""/>
        <dsp:cNvSpPr/>
      </dsp:nvSpPr>
      <dsp:spPr>
        <a:xfrm>
          <a:off x="-3251893" y="73481"/>
          <a:ext cx="3878091" cy="3878091"/>
        </a:xfrm>
        <a:prstGeom prst="blockArc">
          <a:avLst>
            <a:gd name="adj1" fmla="val 18900000"/>
            <a:gd name="adj2" fmla="val 2700000"/>
            <a:gd name="adj3" fmla="val 557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ED210-0B22-584A-AF82-CB38E74824AD}">
      <dsp:nvSpPr>
        <dsp:cNvPr id="0" name=""/>
        <dsp:cNvSpPr/>
      </dsp:nvSpPr>
      <dsp:spPr>
        <a:xfrm>
          <a:off x="203820" y="704611"/>
          <a:ext cx="2061692" cy="26150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Open</a:t>
          </a:r>
        </a:p>
      </dsp:txBody>
      <dsp:txXfrm>
        <a:off x="203820" y="704611"/>
        <a:ext cx="2061692" cy="261502"/>
      </dsp:txXfrm>
    </dsp:sp>
    <dsp:sp modelId="{2B679D39-B3E8-3749-8AE0-F8672D0E0CD5}">
      <dsp:nvSpPr>
        <dsp:cNvPr id="0" name=""/>
        <dsp:cNvSpPr/>
      </dsp:nvSpPr>
      <dsp:spPr>
        <a:xfrm>
          <a:off x="40381" y="671923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EF816-1C9A-6842-8F91-36EFC84AE7BA}">
      <dsp:nvSpPr>
        <dsp:cNvPr id="0" name=""/>
        <dsp:cNvSpPr/>
      </dsp:nvSpPr>
      <dsp:spPr>
        <a:xfrm>
          <a:off x="440634" y="1097095"/>
          <a:ext cx="1824877" cy="261502"/>
        </a:xfrm>
        <a:prstGeom prst="rect">
          <a:avLst/>
        </a:prstGeom>
        <a:solidFill>
          <a:schemeClr val="accent2">
            <a:shade val="80000"/>
            <a:hueOff val="77833"/>
            <a:satOff val="-9313"/>
            <a:lumOff val="6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Complete</a:t>
          </a:r>
        </a:p>
      </dsp:txBody>
      <dsp:txXfrm>
        <a:off x="440634" y="1097095"/>
        <a:ext cx="1824877" cy="261502"/>
      </dsp:txXfrm>
    </dsp:sp>
    <dsp:sp modelId="{53E34225-A879-1347-9391-9A28B0743E1B}">
      <dsp:nvSpPr>
        <dsp:cNvPr id="0" name=""/>
        <dsp:cNvSpPr/>
      </dsp:nvSpPr>
      <dsp:spPr>
        <a:xfrm>
          <a:off x="277195" y="1064407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77833"/>
              <a:satOff val="-9313"/>
              <a:lumOff val="63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079B4-F90F-7A41-8E58-F95886CB4996}">
      <dsp:nvSpPr>
        <dsp:cNvPr id="0" name=""/>
        <dsp:cNvSpPr/>
      </dsp:nvSpPr>
      <dsp:spPr>
        <a:xfrm>
          <a:off x="570407" y="1489291"/>
          <a:ext cx="1695105" cy="261502"/>
        </a:xfrm>
        <a:prstGeom prst="rect">
          <a:avLst/>
        </a:prstGeom>
        <a:solidFill>
          <a:schemeClr val="accent2">
            <a:shade val="80000"/>
            <a:hueOff val="155666"/>
            <a:satOff val="-18625"/>
            <a:lumOff val="127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De-duplicated</a:t>
          </a:r>
        </a:p>
      </dsp:txBody>
      <dsp:txXfrm>
        <a:off x="570407" y="1489291"/>
        <a:ext cx="1695105" cy="261502"/>
      </dsp:txXfrm>
    </dsp:sp>
    <dsp:sp modelId="{78EB5AD0-B73A-844F-9379-2E4E600CAEC3}">
      <dsp:nvSpPr>
        <dsp:cNvPr id="0" name=""/>
        <dsp:cNvSpPr/>
      </dsp:nvSpPr>
      <dsp:spPr>
        <a:xfrm>
          <a:off x="406968" y="1456603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55666"/>
              <a:satOff val="-18625"/>
              <a:lumOff val="12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18C19-5B83-7A49-A305-2E8782AD609A}">
      <dsp:nvSpPr>
        <dsp:cNvPr id="0" name=""/>
        <dsp:cNvSpPr/>
      </dsp:nvSpPr>
      <dsp:spPr>
        <a:xfrm>
          <a:off x="611842" y="1881775"/>
          <a:ext cx="1653669" cy="261502"/>
        </a:xfrm>
        <a:prstGeom prst="rect">
          <a:avLst/>
        </a:prstGeom>
        <a:solidFill>
          <a:schemeClr val="accent2">
            <a:shade val="80000"/>
            <a:hueOff val="233498"/>
            <a:satOff val="-27937"/>
            <a:lumOff val="190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Transparent</a:t>
          </a:r>
        </a:p>
      </dsp:txBody>
      <dsp:txXfrm>
        <a:off x="611842" y="1881775"/>
        <a:ext cx="1653669" cy="261502"/>
      </dsp:txXfrm>
    </dsp:sp>
    <dsp:sp modelId="{F8B5472B-8ED9-6649-A6A1-34D950D2A9C1}">
      <dsp:nvSpPr>
        <dsp:cNvPr id="0" name=""/>
        <dsp:cNvSpPr/>
      </dsp:nvSpPr>
      <dsp:spPr>
        <a:xfrm>
          <a:off x="448403" y="1849087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33498"/>
              <a:satOff val="-27937"/>
              <a:lumOff val="19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DC4C5-8EFD-C14A-9C35-ADE3D9199B55}">
      <dsp:nvSpPr>
        <dsp:cNvPr id="0" name=""/>
        <dsp:cNvSpPr/>
      </dsp:nvSpPr>
      <dsp:spPr>
        <a:xfrm>
          <a:off x="570407" y="2274259"/>
          <a:ext cx="1695105" cy="261502"/>
        </a:xfrm>
        <a:prstGeom prst="rect">
          <a:avLst/>
        </a:prstGeom>
        <a:solidFill>
          <a:schemeClr val="accent2">
            <a:shade val="80000"/>
            <a:hueOff val="311331"/>
            <a:satOff val="-37250"/>
            <a:lumOff val="25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Participatory</a:t>
          </a:r>
        </a:p>
      </dsp:txBody>
      <dsp:txXfrm>
        <a:off x="570407" y="2274259"/>
        <a:ext cx="1695105" cy="261502"/>
      </dsp:txXfrm>
    </dsp:sp>
    <dsp:sp modelId="{E6422B85-5EA8-B541-BA21-A227B089B6F1}">
      <dsp:nvSpPr>
        <dsp:cNvPr id="0" name=""/>
        <dsp:cNvSpPr/>
      </dsp:nvSpPr>
      <dsp:spPr>
        <a:xfrm>
          <a:off x="406968" y="2241571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11331"/>
              <a:satOff val="-37250"/>
              <a:lumOff val="25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8549E-035A-754C-AB61-4A008B82F7FD}">
      <dsp:nvSpPr>
        <dsp:cNvPr id="0" name=""/>
        <dsp:cNvSpPr/>
      </dsp:nvSpPr>
      <dsp:spPr>
        <a:xfrm>
          <a:off x="440634" y="2666456"/>
          <a:ext cx="1824877" cy="261502"/>
        </a:xfrm>
        <a:prstGeom prst="rect">
          <a:avLst/>
        </a:prstGeom>
        <a:solidFill>
          <a:schemeClr val="accent2">
            <a:shade val="80000"/>
            <a:hueOff val="389164"/>
            <a:satOff val="-46562"/>
            <a:lumOff val="317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Decentralized</a:t>
          </a:r>
        </a:p>
      </dsp:txBody>
      <dsp:txXfrm>
        <a:off x="440634" y="2666456"/>
        <a:ext cx="1824877" cy="261502"/>
      </dsp:txXfrm>
    </dsp:sp>
    <dsp:sp modelId="{679E5919-70CE-8240-961C-AC7CF6DCDAE8}">
      <dsp:nvSpPr>
        <dsp:cNvPr id="0" name=""/>
        <dsp:cNvSpPr/>
      </dsp:nvSpPr>
      <dsp:spPr>
        <a:xfrm>
          <a:off x="277195" y="2633768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89164"/>
              <a:satOff val="-46562"/>
              <a:lumOff val="317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180E-3DB1-FE4F-9245-09479318F520}">
      <dsp:nvSpPr>
        <dsp:cNvPr id="0" name=""/>
        <dsp:cNvSpPr/>
      </dsp:nvSpPr>
      <dsp:spPr>
        <a:xfrm>
          <a:off x="203820" y="3058940"/>
          <a:ext cx="2061692" cy="261502"/>
        </a:xfrm>
        <a:prstGeom prst="rect">
          <a:avLst/>
        </a:prstGeom>
        <a:solidFill>
          <a:schemeClr val="accent2">
            <a:shade val="80000"/>
            <a:hueOff val="466997"/>
            <a:satOff val="-55875"/>
            <a:lumOff val="38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Trusted</a:t>
          </a:r>
        </a:p>
      </dsp:txBody>
      <dsp:txXfrm>
        <a:off x="203820" y="3058940"/>
        <a:ext cx="2061692" cy="261502"/>
      </dsp:txXfrm>
    </dsp:sp>
    <dsp:sp modelId="{F03EB1C4-F740-6045-B238-0FE1D750A217}">
      <dsp:nvSpPr>
        <dsp:cNvPr id="0" name=""/>
        <dsp:cNvSpPr/>
      </dsp:nvSpPr>
      <dsp:spPr>
        <a:xfrm>
          <a:off x="40381" y="3026252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466997"/>
              <a:satOff val="-55875"/>
              <a:lumOff val="38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74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41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87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59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5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08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60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93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5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02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:a16="http://schemas.microsoft.com/office/drawing/2014/main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:a16="http://schemas.microsoft.com/office/drawing/2014/main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:a16="http://schemas.microsoft.com/office/drawing/2014/main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:a16="http://schemas.microsoft.com/office/drawing/2014/main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:a16="http://schemas.microsoft.com/office/drawing/2014/main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:a16="http://schemas.microsoft.com/office/drawing/2014/main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:a16="http://schemas.microsoft.com/office/drawing/2014/main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:a16="http://schemas.microsoft.com/office/drawing/2014/main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 dirty="0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‹nº›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en-GR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grpSp>
        <p:nvGrpSpPr>
          <p:cNvPr id="21" name="그룹 33">
            <a:extLst>
              <a:ext uri="{FF2B5EF4-FFF2-40B4-BE49-F238E27FC236}">
                <a16:creationId xmlns:a16="http://schemas.microsoft.com/office/drawing/2014/main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:a16="http://schemas.microsoft.com/office/drawing/2014/main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:a16="http://schemas.microsoft.com/office/drawing/2014/main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:a16="http://schemas.microsoft.com/office/drawing/2014/main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:a16="http://schemas.microsoft.com/office/drawing/2014/main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:a16="http://schemas.microsoft.com/office/drawing/2014/main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:a16="http://schemas.microsoft.com/office/drawing/2014/main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:a16="http://schemas.microsoft.com/office/drawing/2014/main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:a16="http://schemas.microsoft.com/office/drawing/2014/main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:a16="http://schemas.microsoft.com/office/drawing/2014/main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:a16="http://schemas.microsoft.com/office/drawing/2014/main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_graded_background">
    <p:bg>
      <p:bgPr>
        <a:gradFill>
          <a:gsLst>
            <a:gs pos="0">
              <a:schemeClr val="accent2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 dirty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dirty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 dirty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673A0C-1FC0-E54B-9883-592EE9645F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CB902C8-0AEE-4447-98C7-55002BC78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3235324E-290D-B544-8FCE-CFD1CB186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86946 w 12192000"/>
              <a:gd name="connsiteY0" fmla="*/ 5128856 h 6858000"/>
              <a:gd name="connsiteX1" fmla="*/ 1386946 w 12192000"/>
              <a:gd name="connsiteY1" fmla="*/ 5136056 h 6858000"/>
              <a:gd name="connsiteX2" fmla="*/ 10754268 w 12192000"/>
              <a:gd name="connsiteY2" fmla="*/ 5136056 h 6858000"/>
              <a:gd name="connsiteX3" fmla="*/ 10754268 w 12192000"/>
              <a:gd name="connsiteY3" fmla="*/ 5128856 h 6858000"/>
              <a:gd name="connsiteX4" fmla="*/ 9405552 w 12192000"/>
              <a:gd name="connsiteY4" fmla="*/ 0 h 6858000"/>
              <a:gd name="connsiteX5" fmla="*/ 11189456 w 12192000"/>
              <a:gd name="connsiteY5" fmla="*/ 0 h 6858000"/>
              <a:gd name="connsiteX6" fmla="*/ 11171395 w 12192000"/>
              <a:gd name="connsiteY6" fmla="*/ 37492 h 6858000"/>
              <a:gd name="connsiteX7" fmla="*/ 10297504 w 12192000"/>
              <a:gd name="connsiteY7" fmla="*/ 557611 h 6858000"/>
              <a:gd name="connsiteX8" fmla="*/ 9423613 w 12192000"/>
              <a:gd name="connsiteY8" fmla="*/ 37492 h 6858000"/>
              <a:gd name="connsiteX9" fmla="*/ 0 w 12192000"/>
              <a:gd name="connsiteY9" fmla="*/ 0 h 6858000"/>
              <a:gd name="connsiteX10" fmla="*/ 8359366 w 12192000"/>
              <a:gd name="connsiteY10" fmla="*/ 0 h 6858000"/>
              <a:gd name="connsiteX11" fmla="*/ 8399180 w 12192000"/>
              <a:gd name="connsiteY11" fmla="*/ 154845 h 6858000"/>
              <a:gd name="connsiteX12" fmla="*/ 10297503 w 12192000"/>
              <a:gd name="connsiteY12" fmla="*/ 1551453 h 6858000"/>
              <a:gd name="connsiteX13" fmla="*/ 12128986 w 12192000"/>
              <a:gd name="connsiteY13" fmla="*/ 337465 h 6858000"/>
              <a:gd name="connsiteX14" fmla="*/ 12192000 w 12192000"/>
              <a:gd name="connsiteY14" fmla="*/ 165297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1386946" y="5128856"/>
                </a:moveTo>
                <a:lnTo>
                  <a:pt x="1386946" y="5136056"/>
                </a:lnTo>
                <a:lnTo>
                  <a:pt x="10754268" y="5136056"/>
                </a:lnTo>
                <a:lnTo>
                  <a:pt x="10754268" y="5128856"/>
                </a:lnTo>
                <a:close/>
                <a:moveTo>
                  <a:pt x="9405552" y="0"/>
                </a:moveTo>
                <a:lnTo>
                  <a:pt x="11189456" y="0"/>
                </a:lnTo>
                <a:lnTo>
                  <a:pt x="11171395" y="37492"/>
                </a:lnTo>
                <a:cubicBezTo>
                  <a:pt x="11003099" y="347298"/>
                  <a:pt x="10674862" y="557611"/>
                  <a:pt x="10297504" y="557611"/>
                </a:cubicBezTo>
                <a:cubicBezTo>
                  <a:pt x="9920146" y="557611"/>
                  <a:pt x="9591909" y="347298"/>
                  <a:pt x="9423613" y="37492"/>
                </a:cubicBezTo>
                <a:close/>
                <a:moveTo>
                  <a:pt x="0" y="0"/>
                </a:moveTo>
                <a:lnTo>
                  <a:pt x="8359366" y="0"/>
                </a:lnTo>
                <a:lnTo>
                  <a:pt x="8399180" y="154845"/>
                </a:lnTo>
                <a:cubicBezTo>
                  <a:pt x="8650844" y="963969"/>
                  <a:pt x="9405567" y="1551453"/>
                  <a:pt x="10297503" y="1551453"/>
                </a:cubicBezTo>
                <a:cubicBezTo>
                  <a:pt x="11120829" y="1551453"/>
                  <a:pt x="11827239" y="1050875"/>
                  <a:pt x="12128986" y="337465"/>
                </a:cubicBezTo>
                <a:lnTo>
                  <a:pt x="12192000" y="16529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717588" y="6356350"/>
            <a:ext cx="904514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B1526702-60FD-CF45-ABFF-486EBF4FA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4977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3F8E4-4EF9-604A-866E-4FC3440BC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412" y="1356175"/>
            <a:ext cx="4572000" cy="757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975AF-627D-7D40-83D4-97DC79E3C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1213" y="5218176"/>
            <a:ext cx="6142037" cy="103682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D03759-02A3-AA4A-8D89-00A52B3DD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000250"/>
            <a:ext cx="12192000" cy="2302455"/>
          </a:xfrm>
        </p:spPr>
        <p:txBody>
          <a:bodyPr>
            <a:noAutofit/>
          </a:bodyPr>
          <a:lstStyle>
            <a:lvl1pPr marL="0" indent="0" algn="dist">
              <a:buNone/>
              <a:defRPr sz="200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F903B44-125F-2045-A124-93EBA4F2D3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5413" y="4420299"/>
            <a:ext cx="9348787" cy="623887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spc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6" name="자유형 14">
            <a:extLst>
              <a:ext uri="{FF2B5EF4-FFF2-40B4-BE49-F238E27FC236}">
                <a16:creationId xmlns:a16="http://schemas.microsoft.com/office/drawing/2014/main" id="{2A195701-7C2E-5F4A-B431-B44F5BBBB2F2}"/>
              </a:ext>
            </a:extLst>
          </p:cNvPr>
          <p:cNvSpPr/>
          <p:nvPr userDrawn="1"/>
        </p:nvSpPr>
        <p:spPr bwMode="auto">
          <a:xfrm>
            <a:off x="8353096" y="-24384"/>
            <a:ext cx="3838904" cy="1575837"/>
          </a:xfrm>
          <a:custGeom>
            <a:avLst/>
            <a:gdLst>
              <a:gd name="connsiteX0" fmla="*/ 0 w 3838904"/>
              <a:gd name="connsiteY0" fmla="*/ 0 h 1575837"/>
              <a:gd name="connsiteX1" fmla="*/ 1040709 w 3838904"/>
              <a:gd name="connsiteY1" fmla="*/ 0 h 1575837"/>
              <a:gd name="connsiteX2" fmla="*/ 1070517 w 3838904"/>
              <a:gd name="connsiteY2" fmla="*/ 61876 h 1575837"/>
              <a:gd name="connsiteX3" fmla="*/ 1944408 w 3838904"/>
              <a:gd name="connsiteY3" fmla="*/ 581995 h 1575837"/>
              <a:gd name="connsiteX4" fmla="*/ 2818299 w 3838904"/>
              <a:gd name="connsiteY4" fmla="*/ 61876 h 1575837"/>
              <a:gd name="connsiteX5" fmla="*/ 2848107 w 3838904"/>
              <a:gd name="connsiteY5" fmla="*/ 0 h 1575837"/>
              <a:gd name="connsiteX6" fmla="*/ 3838904 w 3838904"/>
              <a:gd name="connsiteY6" fmla="*/ 0 h 1575837"/>
              <a:gd name="connsiteX7" fmla="*/ 3838904 w 3838904"/>
              <a:gd name="connsiteY7" fmla="*/ 189681 h 1575837"/>
              <a:gd name="connsiteX8" fmla="*/ 3775890 w 3838904"/>
              <a:gd name="connsiteY8" fmla="*/ 361849 h 1575837"/>
              <a:gd name="connsiteX9" fmla="*/ 1944407 w 3838904"/>
              <a:gd name="connsiteY9" fmla="*/ 1575837 h 1575837"/>
              <a:gd name="connsiteX10" fmla="*/ 46084 w 3838904"/>
              <a:gd name="connsiteY10" fmla="*/ 179229 h 15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904" h="1575837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A67070-5139-F246-8EAB-5E41A1336354}"/>
              </a:ext>
            </a:extLst>
          </p:cNvPr>
          <p:cNvSpPr/>
          <p:nvPr userDrawn="1"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4A99D0-C01A-4546-898F-D4E0F614E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5" y="5660111"/>
            <a:ext cx="1181615" cy="420452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1CDCF9D-3176-F944-A471-C41C391AFC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4000" y="6302374"/>
            <a:ext cx="1180800" cy="42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62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 dirty="0"/>
              <a:t>OR2023| OpenAIRE MONITOR | monitor.openaire.eu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93" r:id="rId3"/>
    <p:sldLayoutId id="2147483989" r:id="rId4"/>
    <p:sldLayoutId id="2147483985" r:id="rId5"/>
    <p:sldLayoutId id="2147483982" r:id="rId6"/>
    <p:sldLayoutId id="2147483990" r:id="rId7"/>
    <p:sldLayoutId id="2147483986" r:id="rId8"/>
    <p:sldLayoutId id="2147483992" r:id="rId9"/>
    <p:sldLayoutId id="2147483934" r:id="rId10"/>
    <p:sldLayoutId id="2147483987" r:id="rId11"/>
    <p:sldLayoutId id="2147483988" r:id="rId12"/>
    <p:sldLayoutId id="2147483935" r:id="rId13"/>
    <p:sldLayoutId id="2147483983" r:id="rId14"/>
    <p:sldLayoutId id="2147483991" r:id="rId15"/>
    <p:sldLayoutId id="2147483936" r:id="rId16"/>
    <p:sldLayoutId id="2147483937" r:id="rId17"/>
    <p:sldLayoutId id="2147483938" r:id="rId18"/>
    <p:sldLayoutId id="2147483939" r:id="rId19"/>
    <p:sldLayoutId id="2147483944" r:id="rId20"/>
    <p:sldLayoutId id="2147483973" r:id="rId21"/>
    <p:sldLayoutId id="2147483974" r:id="rId22"/>
    <p:sldLayoutId id="2147483979" r:id="rId23"/>
    <p:sldLayoutId id="2147483980" r:id="rId24"/>
    <p:sldLayoutId id="2147483981" r:id="rId25"/>
    <p:sldLayoutId id="2147483975" r:id="rId26"/>
    <p:sldLayoutId id="2147483976" r:id="rId27"/>
    <p:sldLayoutId id="2147483977" r:id="rId28"/>
    <p:sldLayoutId id="2147483978" r:id="rId29"/>
    <p:sldLayoutId id="2147483984" r:id="rId30"/>
    <p:sldLayoutId id="2147483996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openaire.eu/fields-of-science" TargetMode="External"/><Relationship Id="rId2" Type="http://schemas.openxmlformats.org/officeDocument/2006/relationships/hyperlink" Target="https://doi.org/10.3389/frma.2023.1149834" TargetMode="Externa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9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42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6.svg"/><Relationship Id="rId17" Type="http://schemas.openxmlformats.org/officeDocument/2006/relationships/image" Target="../media/image51.jpg"/><Relationship Id="rId2" Type="http://schemas.openxmlformats.org/officeDocument/2006/relationships/image" Target="../media/image41.png"/><Relationship Id="rId16" Type="http://schemas.openxmlformats.org/officeDocument/2006/relationships/image" Target="../media/image50.pn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19" Type="http://schemas.openxmlformats.org/officeDocument/2006/relationships/image" Target="../media/image53.jpeg"/><Relationship Id="rId4" Type="http://schemas.openxmlformats.org/officeDocument/2006/relationships/diagramData" Target="../diagrams/data1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4531A-07AF-76B0-B58E-D7D943671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5736" y="2420008"/>
            <a:ext cx="7487294" cy="2160617"/>
          </a:xfrm>
        </p:spPr>
        <p:txBody>
          <a:bodyPr/>
          <a:lstStyle/>
          <a:p>
            <a:pPr algn="l"/>
            <a:r>
              <a:rPr lang="en-US" sz="4000" dirty="0"/>
              <a:t>From scholarly output to knowledge database to insights on scientific content and its impact.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6FADFA47-7F4F-40FF-A70F-CB148F213C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31457" y="163864"/>
            <a:ext cx="6141573" cy="15355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Presenter: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Pedro Principe, University of Minho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4687E6"/>
                </a:solidFill>
                <a:latin typeface="+mn-lt"/>
              </a:rPr>
              <a:t>Leonidas Pispiringas, Natalia Manola, OpenAIRE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Ioanna Grypari, Harry Dimitropoulos, Antonis </a:t>
            </a:r>
            <a:r>
              <a:rPr lang="en-US" sz="2000" b="0" dirty="0" err="1">
                <a:solidFill>
                  <a:schemeClr val="tx1"/>
                </a:solidFill>
                <a:latin typeface="+mn-lt"/>
              </a:rPr>
              <a:t>Lempesis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 and Dimitris Pierrakos, Athena Research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4687E6"/>
                </a:solidFill>
                <a:latin typeface="+mn-lt"/>
              </a:rPr>
              <a:t>Alessia Bardi, CNR-ISTI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348A77A-C664-F513-2EFB-EA14E431A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63" y="4426609"/>
            <a:ext cx="3879931" cy="86905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E4BA09C-DE68-E838-3A6C-8C4CF0822907}"/>
              </a:ext>
            </a:extLst>
          </p:cNvPr>
          <p:cNvSpPr txBox="1">
            <a:spLocks/>
          </p:cNvSpPr>
          <p:nvPr/>
        </p:nvSpPr>
        <p:spPr>
          <a:xfrm>
            <a:off x="6971066" y="5033323"/>
            <a:ext cx="3175820" cy="982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 kern="1200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4687E6"/>
              </a:solidFill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1F4D9C9-CE34-4FEA-BD67-8F66D37F8130}"/>
              </a:ext>
            </a:extLst>
          </p:cNvPr>
          <p:cNvSpPr txBox="1">
            <a:spLocks/>
          </p:cNvSpPr>
          <p:nvPr/>
        </p:nvSpPr>
        <p:spPr>
          <a:xfrm>
            <a:off x="2060944" y="6356351"/>
            <a:ext cx="9155696" cy="3483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OR2023| OpenAIRE MONITOR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66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7" y="385185"/>
            <a:ext cx="6579013" cy="1289651"/>
          </a:xfrm>
        </p:spPr>
        <p:txBody>
          <a:bodyPr>
            <a:normAutofit/>
          </a:bodyPr>
          <a:lstStyle/>
          <a:p>
            <a:r>
              <a:rPr lang="en-US" sz="3600" dirty="0"/>
              <a:t>The OpenAIRE Graph Pipeline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BBC3812-EEA5-10CF-23B3-C29A9FA8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4" y="57269"/>
            <a:ext cx="2068286" cy="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019279-6E03-925F-0B0A-0C47FA4D527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8BCC00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BCC00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2B244-54AB-FC8D-22F5-B36AA75F4DC6}"/>
              </a:ext>
            </a:extLst>
          </p:cNvPr>
          <p:cNvSpPr txBox="1"/>
          <p:nvPr/>
        </p:nvSpPr>
        <p:spPr>
          <a:xfrm>
            <a:off x="10029927" y="774295"/>
            <a:ext cx="191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E63946"/>
                </a:solidFill>
              </a:rPr>
              <a:t>graph.openaire.eu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295831-AFDB-BA87-E5C5-50757A60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81" y="1462968"/>
            <a:ext cx="12204981" cy="4883362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16E1BED1-94F4-C425-CED7-3B8A18B17A52}"/>
              </a:ext>
            </a:extLst>
          </p:cNvPr>
          <p:cNvSpPr/>
          <p:nvPr/>
        </p:nvSpPr>
        <p:spPr>
          <a:xfrm>
            <a:off x="685800" y="1832301"/>
            <a:ext cx="269421" cy="919064"/>
          </a:xfrm>
          <a:prstGeom prst="downArrow">
            <a:avLst/>
          </a:prstGeom>
          <a:solidFill>
            <a:srgbClr val="8BCC00">
              <a:alpha val="52941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A765D67-D604-D5AF-50ED-D7E86D54A7D1}"/>
              </a:ext>
            </a:extLst>
          </p:cNvPr>
          <p:cNvSpPr/>
          <p:nvPr/>
        </p:nvSpPr>
        <p:spPr>
          <a:xfrm>
            <a:off x="4977214" y="2178059"/>
            <a:ext cx="269421" cy="359229"/>
          </a:xfrm>
          <a:prstGeom prst="downArrow">
            <a:avLst/>
          </a:prstGeom>
          <a:solidFill>
            <a:srgbClr val="8BCC00">
              <a:alpha val="52941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0E4A92-4BAB-5789-3945-08A1928FA50D}"/>
              </a:ext>
            </a:extLst>
          </p:cNvPr>
          <p:cNvSpPr txBox="1"/>
          <p:nvPr/>
        </p:nvSpPr>
        <p:spPr>
          <a:xfrm>
            <a:off x="4471173" y="1808727"/>
            <a:ext cx="128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BCC00"/>
                </a:solidFill>
              </a:rPr>
              <a:t>FoS &amp; SDGs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CE87D86-DF55-3A09-2942-7927E34A5CF2}"/>
              </a:ext>
            </a:extLst>
          </p:cNvPr>
          <p:cNvSpPr/>
          <p:nvPr/>
        </p:nvSpPr>
        <p:spPr>
          <a:xfrm rot="10800000">
            <a:off x="8482836" y="5688946"/>
            <a:ext cx="269421" cy="359229"/>
          </a:xfrm>
          <a:prstGeom prst="downArrow">
            <a:avLst/>
          </a:prstGeom>
          <a:solidFill>
            <a:srgbClr val="8BCC00">
              <a:alpha val="52941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AF7C2DE-BCAD-3F1E-248B-F8EC605EE24B}"/>
              </a:ext>
            </a:extLst>
          </p:cNvPr>
          <p:cNvSpPr/>
          <p:nvPr/>
        </p:nvSpPr>
        <p:spPr>
          <a:xfrm>
            <a:off x="11203843" y="3146887"/>
            <a:ext cx="269421" cy="359229"/>
          </a:xfrm>
          <a:prstGeom prst="downArrow">
            <a:avLst/>
          </a:prstGeom>
          <a:solidFill>
            <a:srgbClr val="8BCC00">
              <a:alpha val="52941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7AD480-D646-8347-A109-A336666869D9}"/>
              </a:ext>
            </a:extLst>
          </p:cNvPr>
          <p:cNvSpPr txBox="1"/>
          <p:nvPr/>
        </p:nvSpPr>
        <p:spPr>
          <a:xfrm>
            <a:off x="10397878" y="2642880"/>
            <a:ext cx="188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BCC00"/>
                </a:solidFill>
              </a:rPr>
              <a:t>Knowledge Graph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964FCD-8CCA-E4A4-5F4C-0A22C5235BB1}"/>
              </a:ext>
            </a:extLst>
          </p:cNvPr>
          <p:cNvSpPr txBox="1"/>
          <p:nvPr/>
        </p:nvSpPr>
        <p:spPr>
          <a:xfrm>
            <a:off x="8158382" y="6058196"/>
            <a:ext cx="9183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BCC00"/>
                </a:solidFill>
              </a:rPr>
              <a:t>Insights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53F18F-D2A5-A067-AF91-5FE2E98873A9}"/>
              </a:ext>
            </a:extLst>
          </p:cNvPr>
          <p:cNvSpPr txBox="1"/>
          <p:nvPr/>
        </p:nvSpPr>
        <p:spPr>
          <a:xfrm>
            <a:off x="210144" y="1442207"/>
            <a:ext cx="136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BCC00"/>
                </a:solidFill>
              </a:rPr>
              <a:t>Repositories</a:t>
            </a:r>
          </a:p>
        </p:txBody>
      </p:sp>
    </p:spTree>
    <p:extLst>
      <p:ext uri="{BB962C8B-B14F-4D97-AF65-F5344CB8AC3E}">
        <p14:creationId xmlns:p14="http://schemas.microsoft.com/office/powerpoint/2010/main" val="41021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42F010-0A90-F6C4-3B7F-452C7075E398}"/>
              </a:ext>
            </a:extLst>
          </p:cNvPr>
          <p:cNvCxnSpPr>
            <a:stCxn id="21" idx="0"/>
            <a:endCxn id="22" idx="2"/>
          </p:cNvCxnSpPr>
          <p:nvPr/>
        </p:nvCxnSpPr>
        <p:spPr>
          <a:xfrm flipH="1" flipV="1">
            <a:off x="7201913" y="3178091"/>
            <a:ext cx="3558701" cy="816225"/>
          </a:xfrm>
          <a:prstGeom prst="line">
            <a:avLst/>
          </a:prstGeom>
          <a:ln>
            <a:solidFill>
              <a:srgbClr val="0F2B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454CE0-1D6B-A069-FDE4-F6BB547501B7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3569328" y="3178091"/>
            <a:ext cx="3632585" cy="8786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: Diagonal Corners Rounded 87">
            <a:extLst>
              <a:ext uri="{FF2B5EF4-FFF2-40B4-BE49-F238E27FC236}">
                <a16:creationId xmlns:a16="http://schemas.microsoft.com/office/drawing/2014/main" id="{1A109189-8C1D-1753-7510-ABA3265C01AD}"/>
              </a:ext>
            </a:extLst>
          </p:cNvPr>
          <p:cNvSpPr/>
          <p:nvPr/>
        </p:nvSpPr>
        <p:spPr>
          <a:xfrm>
            <a:off x="3925473" y="4948350"/>
            <a:ext cx="6047202" cy="479067"/>
          </a:xfrm>
          <a:prstGeom prst="round2DiagRect">
            <a:avLst/>
          </a:prstGeom>
          <a:solidFill>
            <a:srgbClr val="E8EDFC"/>
          </a:solidFill>
          <a:ln/>
          <a:effectLst>
            <a:glow rad="25400">
              <a:srgbClr val="0F2B84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F7A0F690-B63E-27E9-40F8-9F5FEC312ABA}"/>
              </a:ext>
            </a:extLst>
          </p:cNvPr>
          <p:cNvSpPr/>
          <p:nvPr/>
        </p:nvSpPr>
        <p:spPr>
          <a:xfrm>
            <a:off x="588526" y="1356360"/>
            <a:ext cx="378669" cy="49606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5EE2-C160-AC7A-78AB-D9C51083D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4716D72-E3A6-BCF6-9D09-15E82A2EC8C4}"/>
              </a:ext>
            </a:extLst>
          </p:cNvPr>
          <p:cNvSpPr/>
          <p:nvPr/>
        </p:nvSpPr>
        <p:spPr>
          <a:xfrm>
            <a:off x="2872513" y="3962969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Institutional Openness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75DB34E-A827-241A-8588-0B1C4D7393C5}"/>
              </a:ext>
            </a:extLst>
          </p:cNvPr>
          <p:cNvSpPr/>
          <p:nvPr/>
        </p:nvSpPr>
        <p:spPr>
          <a:xfrm>
            <a:off x="4067174" y="3460831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Collaborations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87277C7-0932-4BE0-E6AA-385055E1CBA1}"/>
              </a:ext>
            </a:extLst>
          </p:cNvPr>
          <p:cNvSpPr/>
          <p:nvPr/>
        </p:nvSpPr>
        <p:spPr>
          <a:xfrm>
            <a:off x="6188112" y="3886774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SDG Contribution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A2250A3E-249F-3A3A-DD43-FCDDC7B6DC21}"/>
              </a:ext>
            </a:extLst>
          </p:cNvPr>
          <p:cNvSpPr/>
          <p:nvPr/>
        </p:nvSpPr>
        <p:spPr>
          <a:xfrm>
            <a:off x="8028914" y="3453544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Citations &amp; Downloads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0A815074-2179-3EE7-F4B9-E32325258613}"/>
              </a:ext>
            </a:extLst>
          </p:cNvPr>
          <p:cNvSpPr/>
          <p:nvPr/>
        </p:nvSpPr>
        <p:spPr>
          <a:xfrm>
            <a:off x="9891202" y="3994316"/>
            <a:ext cx="1738823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471D7B-94A4-CAC8-D891-B822FFFB1EDF}"/>
              </a:ext>
            </a:extLst>
          </p:cNvPr>
          <p:cNvSpPr/>
          <p:nvPr/>
        </p:nvSpPr>
        <p:spPr>
          <a:xfrm>
            <a:off x="6078975" y="2459068"/>
            <a:ext cx="2245875" cy="719023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DASHBOARD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4AF1EE-F8BD-9619-5CCA-E4606D54CACC}"/>
              </a:ext>
            </a:extLst>
          </p:cNvPr>
          <p:cNvSpPr/>
          <p:nvPr/>
        </p:nvSpPr>
        <p:spPr>
          <a:xfrm>
            <a:off x="2362199" y="1369695"/>
            <a:ext cx="4054930" cy="1040915"/>
          </a:xfrm>
          <a:prstGeom prst="roundRect">
            <a:avLst/>
          </a:prstGeom>
          <a:solidFill>
            <a:srgbClr val="53A5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Customized Dashboard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C57E51-3AF9-1E58-3DA5-D3E84CE66152}"/>
              </a:ext>
            </a:extLst>
          </p:cNvPr>
          <p:cNvCxnSpPr>
            <a:stCxn id="17" idx="0"/>
            <a:endCxn id="22" idx="2"/>
          </p:cNvCxnSpPr>
          <p:nvPr/>
        </p:nvCxnSpPr>
        <p:spPr>
          <a:xfrm flipV="1">
            <a:off x="5141282" y="3178091"/>
            <a:ext cx="2060631" cy="282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818D91-77BE-3375-3E3F-4C5B81FF7DEA}"/>
              </a:ext>
            </a:extLst>
          </p:cNvPr>
          <p:cNvCxnSpPr>
            <a:stCxn id="19" idx="0"/>
            <a:endCxn id="22" idx="2"/>
          </p:cNvCxnSpPr>
          <p:nvPr/>
        </p:nvCxnSpPr>
        <p:spPr>
          <a:xfrm flipH="1" flipV="1">
            <a:off x="7201913" y="3178091"/>
            <a:ext cx="1901109" cy="275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13D3A8-5DAB-7293-D9DD-75EAABAB66B6}"/>
              </a:ext>
            </a:extLst>
          </p:cNvPr>
          <p:cNvCxnSpPr>
            <a:stCxn id="18" idx="0"/>
            <a:endCxn id="22" idx="2"/>
          </p:cNvCxnSpPr>
          <p:nvPr/>
        </p:nvCxnSpPr>
        <p:spPr>
          <a:xfrm flipH="1" flipV="1">
            <a:off x="7201913" y="3178091"/>
            <a:ext cx="60307" cy="708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8D4EC0F-C58F-5E1D-D0C9-9C6AFA2E5FC5}"/>
              </a:ext>
            </a:extLst>
          </p:cNvPr>
          <p:cNvSpPr txBox="1"/>
          <p:nvPr/>
        </p:nvSpPr>
        <p:spPr>
          <a:xfrm>
            <a:off x="428507" y="5688279"/>
            <a:ext cx="2657593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common global asset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C1EF60-A3F3-6277-3227-9DBAB799D6AD}"/>
              </a:ext>
            </a:extLst>
          </p:cNvPr>
          <p:cNvSpPr txBox="1"/>
          <p:nvPr/>
        </p:nvSpPr>
        <p:spPr>
          <a:xfrm>
            <a:off x="415544" y="4974828"/>
            <a:ext cx="2435821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metrics data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A0589E-6D73-ABCC-FBF3-52B0E2AF0871}"/>
              </a:ext>
            </a:extLst>
          </p:cNvPr>
          <p:cNvSpPr txBox="1"/>
          <p:nvPr/>
        </p:nvSpPr>
        <p:spPr>
          <a:xfrm>
            <a:off x="436924" y="3441191"/>
            <a:ext cx="3206287" cy="626133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community-led </a:t>
            </a:r>
          </a:p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dashboards of indicators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DD66C1-0B77-C2BD-1AA3-75211832F03C}"/>
              </a:ext>
            </a:extLst>
          </p:cNvPr>
          <p:cNvSpPr txBox="1"/>
          <p:nvPr/>
        </p:nvSpPr>
        <p:spPr>
          <a:xfrm>
            <a:off x="426426" y="2158024"/>
            <a:ext cx="2115400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customization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02E75F-912C-09D5-2FE9-982EDA902E47}"/>
              </a:ext>
            </a:extLst>
          </p:cNvPr>
          <p:cNvSpPr txBox="1"/>
          <p:nvPr/>
        </p:nvSpPr>
        <p:spPr>
          <a:xfrm>
            <a:off x="426426" y="1503850"/>
            <a:ext cx="2115400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team sharing</a:t>
            </a:r>
          </a:p>
        </p:txBody>
      </p:sp>
      <p:pic>
        <p:nvPicPr>
          <p:cNvPr id="68" name="Graphic 67" descr="Cloud Computing outline">
            <a:extLst>
              <a:ext uri="{FF2B5EF4-FFF2-40B4-BE49-F238E27FC236}">
                <a16:creationId xmlns:a16="http://schemas.microsoft.com/office/drawing/2014/main" id="{9EF8EF34-756E-DB37-055E-BB166F0D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036" y="1346928"/>
            <a:ext cx="631608" cy="631608"/>
          </a:xfrm>
          <a:prstGeom prst="rect">
            <a:avLst/>
          </a:prstGeom>
        </p:spPr>
      </p:pic>
      <p:pic>
        <p:nvPicPr>
          <p:cNvPr id="79" name="Graphic 78" descr="Call center outline">
            <a:extLst>
              <a:ext uri="{FF2B5EF4-FFF2-40B4-BE49-F238E27FC236}">
                <a16:creationId xmlns:a16="http://schemas.microsoft.com/office/drawing/2014/main" id="{455651DC-0E82-D88C-8A13-67326EFC3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7093" y="1908654"/>
            <a:ext cx="465420" cy="465420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290946D0-D54C-5C38-19EB-9CEBA8E805E8}"/>
              </a:ext>
            </a:extLst>
          </p:cNvPr>
          <p:cNvSpPr/>
          <p:nvPr/>
        </p:nvSpPr>
        <p:spPr>
          <a:xfrm>
            <a:off x="2590378" y="5550074"/>
            <a:ext cx="8921510" cy="705981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06E92D-4071-683B-C5AA-0918B7DFACC2}"/>
              </a:ext>
            </a:extLst>
          </p:cNvPr>
          <p:cNvSpPr/>
          <p:nvPr/>
        </p:nvSpPr>
        <p:spPr>
          <a:xfrm>
            <a:off x="2706477" y="5670870"/>
            <a:ext cx="1476376" cy="462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Organization</a:t>
            </a:r>
            <a:r>
              <a:rPr lang="el-GR" sz="1600" dirty="0"/>
              <a:t> </a:t>
            </a:r>
            <a:r>
              <a:rPr lang="en-US" sz="1600" dirty="0"/>
              <a:t>Data</a:t>
            </a:r>
          </a:p>
        </p:txBody>
      </p:sp>
      <p:sp>
        <p:nvSpPr>
          <p:cNvPr id="89" name="Flowchart: Process 88">
            <a:extLst>
              <a:ext uri="{FF2B5EF4-FFF2-40B4-BE49-F238E27FC236}">
                <a16:creationId xmlns:a16="http://schemas.microsoft.com/office/drawing/2014/main" id="{BA8CB1AE-7D56-71EF-038C-070726B7D498}"/>
              </a:ext>
            </a:extLst>
          </p:cNvPr>
          <p:cNvSpPr/>
          <p:nvPr/>
        </p:nvSpPr>
        <p:spPr>
          <a:xfrm>
            <a:off x="10043602" y="4146716"/>
            <a:ext cx="1738823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0" name="Flowchart: Process 89">
            <a:extLst>
              <a:ext uri="{FF2B5EF4-FFF2-40B4-BE49-F238E27FC236}">
                <a16:creationId xmlns:a16="http://schemas.microsoft.com/office/drawing/2014/main" id="{198C59DD-C3B5-7686-2832-57EAB2D12C4D}"/>
              </a:ext>
            </a:extLst>
          </p:cNvPr>
          <p:cNvSpPr/>
          <p:nvPr/>
        </p:nvSpPr>
        <p:spPr>
          <a:xfrm>
            <a:off x="10196002" y="4299116"/>
            <a:ext cx="1738823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4" name="Flowchart: Manual Input 103">
            <a:extLst>
              <a:ext uri="{FF2B5EF4-FFF2-40B4-BE49-F238E27FC236}">
                <a16:creationId xmlns:a16="http://schemas.microsoft.com/office/drawing/2014/main" id="{F14B2A92-E8E1-4861-8E80-9D4989BEA405}"/>
              </a:ext>
            </a:extLst>
          </p:cNvPr>
          <p:cNvSpPr/>
          <p:nvPr/>
        </p:nvSpPr>
        <p:spPr>
          <a:xfrm>
            <a:off x="952499" y="2093795"/>
            <a:ext cx="11144251" cy="2716330"/>
          </a:xfrm>
          <a:prstGeom prst="flowChartManualInput">
            <a:avLst/>
          </a:prstGeom>
          <a:noFill/>
          <a:ln w="190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DDD10F-8D40-1074-F605-51AC85546B12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H="1" flipV="1">
            <a:off x="3946621" y="4276108"/>
            <a:ext cx="3104512" cy="1273966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0AF90D-E2F8-3982-BEA6-5144EFCA2081}"/>
              </a:ext>
            </a:extLst>
          </p:cNvPr>
          <p:cNvCxnSpPr>
            <a:cxnSpLocks/>
            <a:stCxn id="13" idx="0"/>
            <a:endCxn id="17" idx="2"/>
          </p:cNvCxnSpPr>
          <p:nvPr/>
        </p:nvCxnSpPr>
        <p:spPr>
          <a:xfrm flipH="1" flipV="1">
            <a:off x="5141282" y="3773970"/>
            <a:ext cx="1909851" cy="1776104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2EE6F9-6735-E2F9-12E4-92FE61988421}"/>
              </a:ext>
            </a:extLst>
          </p:cNvPr>
          <p:cNvCxnSpPr>
            <a:cxnSpLocks/>
            <a:stCxn id="13" idx="0"/>
            <a:endCxn id="18" idx="2"/>
          </p:cNvCxnSpPr>
          <p:nvPr/>
        </p:nvCxnSpPr>
        <p:spPr>
          <a:xfrm flipV="1">
            <a:off x="7051133" y="4199913"/>
            <a:ext cx="211087" cy="1350161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77E349-AEB6-DE2F-01BF-A826DF737ED6}"/>
              </a:ext>
            </a:extLst>
          </p:cNvPr>
          <p:cNvCxnSpPr>
            <a:cxnSpLocks/>
            <a:stCxn id="13" idx="0"/>
            <a:endCxn id="19" idx="2"/>
          </p:cNvCxnSpPr>
          <p:nvPr/>
        </p:nvCxnSpPr>
        <p:spPr>
          <a:xfrm flipV="1">
            <a:off x="7051133" y="3766683"/>
            <a:ext cx="2051889" cy="1783391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215F7E-5A6B-BFDA-5F38-98D9A5C1C32D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051133" y="4496293"/>
            <a:ext cx="2991242" cy="1053781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507B88A-17D7-059E-3988-235CDF559328}"/>
              </a:ext>
            </a:extLst>
          </p:cNvPr>
          <p:cNvSpPr txBox="1"/>
          <p:nvPr/>
        </p:nvSpPr>
        <p:spPr>
          <a:xfrm>
            <a:off x="4162425" y="4987788"/>
            <a:ext cx="5824028" cy="393858"/>
          </a:xfrm>
          <a:prstGeom prst="rect">
            <a:avLst/>
          </a:prstGeom>
          <a:noFill/>
          <a:ln w="3175" cap="flat">
            <a:noFill/>
            <a:miter lim="4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b">
            <a:noAutofit/>
          </a:bodyPr>
          <a:lstStyle/>
          <a:p>
            <a:pPr defTabSz="410765" hangingPunct="0"/>
            <a:r>
              <a:rPr lang="en-US" b="1" dirty="0">
                <a:ln w="0"/>
                <a:solidFill>
                  <a:srgbClr val="2D3293"/>
                </a:solidFill>
                <a:sym typeface="Helvetica Light"/>
              </a:rPr>
              <a:t>OpenAIRE experts in data </a:t>
            </a:r>
            <a:r>
              <a:rPr lang="en-US" b="1" dirty="0">
                <a:ln w="0"/>
                <a:solidFill>
                  <a:srgbClr val="2D3293"/>
                </a:solidFill>
              </a:rPr>
              <a:t>science, </a:t>
            </a:r>
            <a:r>
              <a:rPr lang="en-US" b="1" dirty="0">
                <a:ln w="0"/>
                <a:solidFill>
                  <a:srgbClr val="2D3293"/>
                </a:solidFill>
                <a:sym typeface="Helvetica Light"/>
              </a:rPr>
              <a:t>statistics and data mining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20C412-E7DA-C9D5-2846-498E7F4D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36" y="5595845"/>
            <a:ext cx="1975177" cy="60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FD4A7878-E53D-4058-3B29-F4BE9558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512334"/>
            <a:ext cx="10515600" cy="1009651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8BCC00"/>
                </a:solidFill>
              </a:rPr>
              <a:t>Monitor</a:t>
            </a:r>
            <a:r>
              <a:rPr lang="en-US" sz="3600" dirty="0"/>
              <a:t> Dashboard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B8D8918-9554-BEFC-84FC-77DE8CAB6D0D}"/>
              </a:ext>
            </a:extLst>
          </p:cNvPr>
          <p:cNvSpPr txBox="1">
            <a:spLocks/>
          </p:cNvSpPr>
          <p:nvPr/>
        </p:nvSpPr>
        <p:spPr>
          <a:xfrm>
            <a:off x="1692815" y="6492875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0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  <p:bldP spid="61" grpId="0"/>
      <p:bldP spid="62" grpId="0"/>
      <p:bldP spid="63" grpId="0"/>
      <p:bldP spid="64" grpId="0"/>
      <p:bldP spid="65" grpId="0"/>
      <p:bldP spid="13" grpId="0" animBg="1"/>
      <p:bldP spid="24" grpId="0" animBg="1"/>
      <p:bldP spid="89" grpId="0" animBg="1"/>
      <p:bldP spid="90" grpId="0" animBg="1"/>
      <p:bldP spid="104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pPr algn="ctr"/>
            <a:r>
              <a:rPr lang="en-US" sz="5400" dirty="0"/>
              <a:t>FoS &amp; SDG</a:t>
            </a:r>
          </a:p>
          <a:p>
            <a:pPr algn="ctr"/>
            <a:r>
              <a:rPr lang="en-US" sz="5400" dirty="0"/>
              <a:t>Classification in OpenAIRE</a:t>
            </a:r>
          </a:p>
        </p:txBody>
      </p:sp>
    </p:spTree>
    <p:extLst>
      <p:ext uri="{BB962C8B-B14F-4D97-AF65-F5344CB8AC3E}">
        <p14:creationId xmlns:p14="http://schemas.microsoft.com/office/powerpoint/2010/main" val="423974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691D45-D23A-E1A9-C727-E591F700DB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4737" y="1169987"/>
            <a:ext cx="11549615" cy="5124678"/>
          </a:xfrm>
        </p:spPr>
        <p:txBody>
          <a:bodyPr numCol="1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b="1" dirty="0"/>
              <a:t>Categorize scholarly research into specific scientific disciplines.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Standardized framework </a:t>
            </a:r>
            <a:r>
              <a:rPr lang="en-US" sz="1800" dirty="0"/>
              <a:t>for understanding the </a:t>
            </a:r>
            <a:r>
              <a:rPr lang="en-US" sz="1800" b="1" dirty="0"/>
              <a:t>disciplinary focus </a:t>
            </a:r>
            <a:r>
              <a:rPr lang="en-US" sz="1800" dirty="0"/>
              <a:t>of research outcomes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Insights</a:t>
            </a:r>
            <a:r>
              <a:rPr lang="en-US" sz="1800" dirty="0"/>
              <a:t> into the disciplines where their scholarly output has the most </a:t>
            </a:r>
            <a:r>
              <a:rPr lang="en-US" sz="1800" b="1" dirty="0"/>
              <a:t>impact</a:t>
            </a:r>
            <a:r>
              <a:rPr lang="en-US" sz="18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1800" b="1" dirty="0"/>
              <a:t>Benefits of FoS Classification: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Enhanced Discoverability</a:t>
            </a:r>
            <a:r>
              <a:rPr lang="en-US" sz="1800" dirty="0"/>
              <a:t>: FoS classification enables users to easily identify and explore research in their specific areas of interest.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Research Assessment: </a:t>
            </a:r>
            <a:r>
              <a:rPr lang="en-US" sz="1800" dirty="0"/>
              <a:t>By associating research outcomes with FoS, institutions can evaluate the disciplinary strengths and contributions of their scholarly output.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Interdisciplinary Insights: </a:t>
            </a:r>
            <a:r>
              <a:rPr lang="en-US" sz="1800" dirty="0"/>
              <a:t>FoS classification also reveals interdisciplinary areas where research impact is being generated.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1400" b="1" dirty="0"/>
              <a:t>SCINOBO: </a:t>
            </a:r>
            <a:r>
              <a:rPr lang="en-US" sz="1400" dirty="0" err="1"/>
              <a:t>Kotitsas</a:t>
            </a:r>
            <a:r>
              <a:rPr lang="en-US" sz="1400" dirty="0"/>
              <a:t>, S., Pappas, D., Manola, N., &amp; Papageorgiou, H. (2023). SCINOBO: a novel system classifying scholarly communication in a dynamically constructed hierarchical Field-of-Science taxonomy. Frontiers in Research Metrics and Analytics, 8, 23. </a:t>
            </a:r>
            <a:r>
              <a:rPr lang="en-US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https://doi.org/10.3389/frma.2023.1149834</a:t>
            </a:r>
            <a:endParaRPr lang="en-US" sz="1400" b="1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18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7" y="385186"/>
            <a:ext cx="10832606" cy="1100714"/>
          </a:xfrm>
        </p:spPr>
        <p:txBody>
          <a:bodyPr>
            <a:normAutofit/>
          </a:bodyPr>
          <a:lstStyle/>
          <a:p>
            <a:r>
              <a:rPr lang="en-US" sz="3600" dirty="0"/>
              <a:t>Fields of Science (FoS) Classification System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019279-6E03-925F-0B0A-0C47FA4D527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823C2B-2B56-C835-A89B-CCE50DC2F13B}"/>
              </a:ext>
            </a:extLst>
          </p:cNvPr>
          <p:cNvSpPr/>
          <p:nvPr/>
        </p:nvSpPr>
        <p:spPr>
          <a:xfrm>
            <a:off x="8039100" y="95250"/>
            <a:ext cx="4075252" cy="588623"/>
          </a:xfrm>
          <a:prstGeom prst="rect">
            <a:avLst/>
          </a:prstGeom>
          <a:solidFill>
            <a:srgbClr val="EF5014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algn="r" defTabSz="547687" hangingPunct="0"/>
            <a:r>
              <a:rPr lang="en-US" sz="1600" dirty="0">
                <a:solidFill>
                  <a:schemeClr val="bg1"/>
                </a:solidFill>
                <a:sym typeface="Helvetica Light"/>
              </a:rPr>
              <a:t>FoS in OpenAIRE</a:t>
            </a:r>
          </a:p>
          <a:p>
            <a:pPr algn="r" defTabSz="547687" hangingPunct="0"/>
            <a:r>
              <a:rPr lang="en-US" sz="1600" dirty="0">
                <a:solidFill>
                  <a:schemeClr val="bg1"/>
                </a:solidFill>
                <a:sym typeface="Helvetica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https://explore.openaire.eu/fields-of-science</a:t>
            </a:r>
            <a:r>
              <a:rPr lang="en-US" sz="1600" dirty="0">
                <a:solidFill>
                  <a:schemeClr val="bg1"/>
                </a:solidFill>
                <a:sym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05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691D45-D23A-E1A9-C727-E591F700DB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4737" y="1567543"/>
            <a:ext cx="9750838" cy="4905272"/>
          </a:xfrm>
        </p:spPr>
        <p:txBody>
          <a:bodyPr numCol="1">
            <a:noAutofit/>
          </a:bodyPr>
          <a:lstStyle/>
          <a:p>
            <a:r>
              <a:rPr lang="en-US" dirty="0"/>
              <a:t>Importance:</a:t>
            </a:r>
          </a:p>
          <a:p>
            <a:pPr lvl="1"/>
            <a:r>
              <a:rPr lang="en-US" b="1" dirty="0"/>
              <a:t>Policy Alignment: </a:t>
            </a:r>
            <a:r>
              <a:rPr lang="en-US" dirty="0"/>
              <a:t>Track research aligned with societal priorities</a:t>
            </a:r>
          </a:p>
          <a:p>
            <a:pPr lvl="1"/>
            <a:r>
              <a:rPr lang="en-US" b="1" dirty="0"/>
              <a:t>Impact Evaluation: </a:t>
            </a:r>
            <a:r>
              <a:rPr lang="en-US" dirty="0"/>
              <a:t>Assess research's contribution to/interest in SDGs</a:t>
            </a:r>
          </a:p>
          <a:p>
            <a:pPr lvl="1"/>
            <a:r>
              <a:rPr lang="en-US" b="1" dirty="0"/>
              <a:t>Evidence-Based Policy: </a:t>
            </a:r>
            <a:r>
              <a:rPr lang="en-US" dirty="0"/>
              <a:t>Support policy-making with data-driven insights</a:t>
            </a:r>
          </a:p>
          <a:p>
            <a:pPr lvl="1"/>
            <a:r>
              <a:rPr lang="en-US" b="1" dirty="0"/>
              <a:t>Global Development Agenda: </a:t>
            </a:r>
            <a:r>
              <a:rPr lang="en-US" dirty="0"/>
              <a:t>Contribute to global goals and collaboration</a:t>
            </a:r>
          </a:p>
          <a:p>
            <a:pPr marL="457200" lvl="1" indent="0">
              <a:buNone/>
            </a:pPr>
            <a:endParaRPr lang="en-US" sz="1600" dirty="0"/>
          </a:p>
          <a:p>
            <a:pPr marL="228600" lvl="1">
              <a:spcBef>
                <a:spcPts val="1000"/>
              </a:spcBef>
              <a:buClr>
                <a:schemeClr val="tx2"/>
              </a:buClr>
            </a:pPr>
            <a:r>
              <a:rPr lang="en-US" dirty="0"/>
              <a:t>Classifying publications according to SDGs is the </a:t>
            </a:r>
            <a:r>
              <a:rPr lang="en-US" b="1" u="sng" dirty="0"/>
              <a:t>first KEY step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dirty="0"/>
              <a:t>    towards </a:t>
            </a:r>
            <a:r>
              <a:rPr lang="en-US" b="1" dirty="0"/>
              <a:t>an SDG-contribution evaluation system</a:t>
            </a:r>
          </a:p>
          <a:p>
            <a:pPr lvl="1">
              <a:buClr>
                <a:schemeClr val="tx2"/>
              </a:buClr>
            </a:pPr>
            <a:r>
              <a:rPr lang="en-US" sz="1800" b="1" i="1" dirty="0">
                <a:solidFill>
                  <a:schemeClr val="accent4">
                    <a:lumMod val="75000"/>
                  </a:schemeClr>
                </a:solidFill>
              </a:rPr>
              <a:t>STEP 1: </a:t>
            </a:r>
            <a:r>
              <a:rPr lang="en-US" sz="1800" i="1" dirty="0"/>
              <a:t>Classify publications according to SDGs</a:t>
            </a:r>
          </a:p>
          <a:p>
            <a:pPr lvl="1">
              <a:buClr>
                <a:schemeClr val="tx2"/>
              </a:buClr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STEP 2:</a:t>
            </a:r>
            <a:r>
              <a:rPr lang="en-US" sz="1800" dirty="0"/>
              <a:t> Extract which way research is trying to reach SDG (</a:t>
            </a:r>
            <a:r>
              <a:rPr lang="en-US" sz="1800" i="1" dirty="0"/>
              <a:t>claim</a:t>
            </a:r>
            <a:r>
              <a:rPr lang="en-US" sz="1800" dirty="0"/>
              <a:t>)</a:t>
            </a:r>
          </a:p>
          <a:p>
            <a:pPr lvl="1">
              <a:buClr>
                <a:schemeClr val="tx2"/>
              </a:buClr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STEP 3:</a:t>
            </a:r>
            <a:r>
              <a:rPr lang="en-US" sz="1800" dirty="0"/>
              <a:t> Assess if they accomplished it (</a:t>
            </a:r>
            <a:r>
              <a:rPr lang="en-US" sz="1800" i="1" dirty="0"/>
              <a:t>evidence</a:t>
            </a:r>
            <a:r>
              <a:rPr lang="en-US" sz="1800" dirty="0"/>
              <a:t>)</a:t>
            </a:r>
            <a:endParaRPr lang="en-IT" sz="18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6" y="385185"/>
            <a:ext cx="11151013" cy="1289651"/>
          </a:xfrm>
        </p:spPr>
        <p:txBody>
          <a:bodyPr>
            <a:normAutofit/>
          </a:bodyPr>
          <a:lstStyle/>
          <a:p>
            <a:r>
              <a:rPr lang="en-US" sz="3600" dirty="0"/>
              <a:t>UN SDGs Classification System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019279-6E03-925F-0B0A-0C47FA4D527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823C2B-2B56-C835-A89B-CCE50DC2F13B}"/>
              </a:ext>
            </a:extLst>
          </p:cNvPr>
          <p:cNvSpPr/>
          <p:nvPr/>
        </p:nvSpPr>
        <p:spPr>
          <a:xfrm>
            <a:off x="8998909" y="43248"/>
            <a:ext cx="3164516" cy="588623"/>
          </a:xfrm>
          <a:prstGeom prst="rect">
            <a:avLst/>
          </a:prstGeom>
          <a:solidFill>
            <a:srgbClr val="EF5014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SDGs in OpenAIRE https://explore.openaire.eu/sdgs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230F3FB-1315-B2DB-2DA9-27D17ECF6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34" y="4092502"/>
            <a:ext cx="3918666" cy="30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pPr algn="ctr"/>
            <a:r>
              <a:rPr lang="en-US" sz="5400" dirty="0"/>
              <a:t>Insights and Impact </a:t>
            </a:r>
          </a:p>
          <a:p>
            <a:pPr algn="ctr"/>
            <a:r>
              <a:rPr lang="en-US" sz="5400" dirty="0"/>
              <a:t>Through OpenAIRE MONITOR</a:t>
            </a:r>
          </a:p>
        </p:txBody>
      </p:sp>
    </p:spTree>
    <p:extLst>
      <p:ext uri="{BB962C8B-B14F-4D97-AF65-F5344CB8AC3E}">
        <p14:creationId xmlns:p14="http://schemas.microsoft.com/office/powerpoint/2010/main" val="44461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691D45-D23A-E1A9-C727-E591F700DB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0444" y="1644650"/>
            <a:ext cx="6023517" cy="5124450"/>
          </a:xfrm>
          <a:solidFill>
            <a:schemeClr val="bg1"/>
          </a:solidFill>
        </p:spPr>
        <p:txBody>
          <a:bodyPr numCol="1">
            <a:noAutofit/>
          </a:bodyPr>
          <a:lstStyle/>
          <a:p>
            <a:pPr>
              <a:spcBef>
                <a:spcPts val="1800"/>
              </a:spcBef>
            </a:pPr>
            <a:r>
              <a:rPr lang="en-US" sz="1800" dirty="0"/>
              <a:t>How is </a:t>
            </a:r>
            <a:r>
              <a:rPr lang="en-US" sz="1800" b="1" dirty="0"/>
              <a:t>research distributed </a:t>
            </a:r>
            <a:r>
              <a:rPr lang="en-US" sz="1800" dirty="0"/>
              <a:t>across different fields of science?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How extensively is </a:t>
            </a:r>
            <a:r>
              <a:rPr lang="en-US" sz="1800" b="1" dirty="0"/>
              <a:t>Open Science adopted</a:t>
            </a:r>
            <a:r>
              <a:rPr lang="en-US" sz="1800" dirty="0"/>
              <a:t> within the institution across disciplines?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What is the percentage </a:t>
            </a:r>
            <a:r>
              <a:rPr lang="en-US" sz="1800" b="1" dirty="0"/>
              <a:t>of Open Access publications </a:t>
            </a:r>
            <a:r>
              <a:rPr lang="en-US" sz="1800" dirty="0"/>
              <a:t>in each discipline (green, gold, hybrid, bronze)?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How </a:t>
            </a:r>
            <a:r>
              <a:rPr lang="en-US" sz="1800" b="1" dirty="0"/>
              <a:t>collaborative</a:t>
            </a:r>
            <a:r>
              <a:rPr lang="en-US" sz="1800" dirty="0"/>
              <a:t> is research within and between different scientific domains?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What is the </a:t>
            </a:r>
            <a:r>
              <a:rPr lang="en-US" sz="1800" b="1" dirty="0"/>
              <a:t>citation impact </a:t>
            </a:r>
            <a:r>
              <a:rPr lang="en-US" sz="1800" dirty="0"/>
              <a:t>of research in various fields of science?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How do </a:t>
            </a:r>
            <a:r>
              <a:rPr lang="en-US" sz="1800" b="1" dirty="0"/>
              <a:t>download rates </a:t>
            </a:r>
            <a:r>
              <a:rPr lang="en-US" sz="1800" dirty="0"/>
              <a:t>vary across scientific disciplines?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How </a:t>
            </a:r>
            <a:r>
              <a:rPr lang="en-US" sz="1800" b="1" dirty="0"/>
              <a:t>does the institution's research align with SDGs </a:t>
            </a:r>
            <a:r>
              <a:rPr lang="en-US" sz="1800" dirty="0"/>
              <a:t>in different fields of science?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How is </a:t>
            </a:r>
            <a:r>
              <a:rPr lang="en-US" sz="1800" b="1" dirty="0"/>
              <a:t>research funding </a:t>
            </a:r>
            <a:r>
              <a:rPr lang="en-US" sz="1800" dirty="0"/>
              <a:t>distributed across scientific fields?</a:t>
            </a:r>
            <a:endParaRPr lang="en-IT" sz="18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6" y="552796"/>
            <a:ext cx="11151013" cy="1289651"/>
          </a:xfrm>
        </p:spPr>
        <p:txBody>
          <a:bodyPr>
            <a:normAutofit/>
          </a:bodyPr>
          <a:lstStyle/>
          <a:p>
            <a:r>
              <a:rPr lang="en-US" sz="3600" dirty="0"/>
              <a:t>Key Insights Enabled by FoS in OpenAIRE </a:t>
            </a:r>
            <a:r>
              <a:rPr lang="en-US" sz="3600" dirty="0">
                <a:solidFill>
                  <a:srgbClr val="8BCC00"/>
                </a:solidFill>
              </a:rPr>
              <a:t>MONITOR </a:t>
            </a:r>
            <a:br>
              <a:rPr lang="en-US" sz="3600" dirty="0">
                <a:solidFill>
                  <a:srgbClr val="8BCC00"/>
                </a:solidFill>
              </a:rPr>
            </a:br>
            <a:r>
              <a:rPr lang="en-US" sz="2400" b="0" dirty="0"/>
              <a:t>Example Questions</a:t>
            </a:r>
            <a:endParaRPr lang="en-US" sz="36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CA394-8AE7-F49C-B7E9-E178935D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692" y="1233763"/>
            <a:ext cx="5380953" cy="2204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2D06A-455A-615A-E867-FC2301C6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50660"/>
            <a:ext cx="3469659" cy="2676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47D75C-CFC3-5C33-49F5-FAF4B6AE4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653" y="3550660"/>
            <a:ext cx="3431698" cy="2676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312481-5740-92E5-47EC-E3B5650096E4}"/>
              </a:ext>
            </a:extLst>
          </p:cNvPr>
          <p:cNvSpPr txBox="1"/>
          <p:nvPr/>
        </p:nvSpPr>
        <p:spPr>
          <a:xfrm>
            <a:off x="9724388" y="6271452"/>
            <a:ext cx="24676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Currently in Beta, expected in production by Fall 2023</a:t>
            </a:r>
          </a:p>
        </p:txBody>
      </p:sp>
    </p:spTree>
    <p:extLst>
      <p:ext uri="{BB962C8B-B14F-4D97-AF65-F5344CB8AC3E}">
        <p14:creationId xmlns:p14="http://schemas.microsoft.com/office/powerpoint/2010/main" val="24277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C5B14-85B2-08CD-E597-AB0D757D5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6" y="1048217"/>
            <a:ext cx="4042750" cy="307118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691D45-D23A-E1A9-C727-E591F700DB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0443" y="1842447"/>
            <a:ext cx="7909606" cy="4462758"/>
          </a:xfrm>
          <a:solidFill>
            <a:schemeClr val="bg1"/>
          </a:solidFill>
        </p:spPr>
        <p:txBody>
          <a:bodyPr numCol="1">
            <a:noAutofit/>
          </a:bodyPr>
          <a:lstStyle/>
          <a:p>
            <a:pPr>
              <a:spcBef>
                <a:spcPts val="1800"/>
              </a:spcBef>
            </a:pPr>
            <a:r>
              <a:rPr lang="en-US" sz="1800" dirty="0"/>
              <a:t>What are the </a:t>
            </a:r>
            <a:r>
              <a:rPr lang="en-US" sz="1800" b="1" dirty="0"/>
              <a:t>trends in research output </a:t>
            </a:r>
            <a:r>
              <a:rPr lang="en-US" sz="1800" dirty="0"/>
              <a:t>related to specific SDGs over time?</a:t>
            </a:r>
            <a:endParaRPr lang="en-IT" sz="1800" dirty="0"/>
          </a:p>
          <a:p>
            <a:pPr>
              <a:spcBef>
                <a:spcPts val="1800"/>
              </a:spcBef>
            </a:pPr>
            <a:r>
              <a:rPr lang="en-US" sz="1800" dirty="0"/>
              <a:t>What is the </a:t>
            </a:r>
            <a:r>
              <a:rPr lang="en-US" sz="1800" b="1" dirty="0"/>
              <a:t>open science uptake </a:t>
            </a:r>
            <a:r>
              <a:rPr lang="en-US" sz="1800" dirty="0"/>
              <a:t>(OA colors, journal business models, FAIR indicators) in research output related to specific SDGs?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How is research output distributed </a:t>
            </a:r>
            <a:r>
              <a:rPr lang="en-US" sz="1800" b="1" dirty="0"/>
              <a:t>across different data sources </a:t>
            </a:r>
            <a:r>
              <a:rPr lang="en-US" sz="1800" dirty="0"/>
              <a:t>for specific SDGs?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Are there notable differences in the </a:t>
            </a:r>
            <a:r>
              <a:rPr lang="en-US" sz="1800" b="1" dirty="0"/>
              <a:t>research impact </a:t>
            </a:r>
            <a:r>
              <a:rPr lang="en-US" sz="1800" dirty="0"/>
              <a:t>(citations, downloads) between </a:t>
            </a:r>
            <a:r>
              <a:rPr lang="en-US" sz="1800" b="1" dirty="0"/>
              <a:t>different SDGs</a:t>
            </a:r>
            <a:r>
              <a:rPr lang="en-US" sz="1800" dirty="0"/>
              <a:t>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Which </a:t>
            </a:r>
            <a:r>
              <a:rPr lang="en-US" sz="1800" b="1" dirty="0"/>
              <a:t>scientific disciplines </a:t>
            </a:r>
            <a:r>
              <a:rPr lang="en-US" sz="1800" dirty="0"/>
              <a:t>have the highest societal impact in relation to SDGs?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How is </a:t>
            </a:r>
            <a:r>
              <a:rPr lang="en-US" sz="1800" b="1" dirty="0"/>
              <a:t>funding</a:t>
            </a:r>
            <a:r>
              <a:rPr lang="en-US" sz="1800" dirty="0"/>
              <a:t> aligned with SDGs?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Among my institution's research outputs, which SDGs show the </a:t>
            </a:r>
            <a:r>
              <a:rPr lang="en-US" sz="1800" b="1" dirty="0"/>
              <a:t>highest degree of collaboration</a:t>
            </a:r>
            <a:r>
              <a:rPr lang="en-US" sz="1800" dirty="0"/>
              <a:t>, and which </a:t>
            </a:r>
            <a:r>
              <a:rPr lang="en-US" sz="1800" b="1" dirty="0"/>
              <a:t>countries</a:t>
            </a:r>
            <a:r>
              <a:rPr lang="en-US" sz="1800" dirty="0"/>
              <a:t> and </a:t>
            </a:r>
            <a:r>
              <a:rPr lang="en-US" sz="1800" b="1" dirty="0"/>
              <a:t>organizations</a:t>
            </a:r>
            <a:r>
              <a:rPr lang="en-US" sz="1800" dirty="0"/>
              <a:t> are involved in these collaborations?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6" y="552796"/>
            <a:ext cx="11151013" cy="1289651"/>
          </a:xfrm>
        </p:spPr>
        <p:txBody>
          <a:bodyPr>
            <a:normAutofit/>
          </a:bodyPr>
          <a:lstStyle/>
          <a:p>
            <a:r>
              <a:rPr lang="en-US" sz="3600" dirty="0"/>
              <a:t>Key Insights Enabled by SDGs in OpenAIRE </a:t>
            </a:r>
            <a:r>
              <a:rPr lang="en-US" sz="3600" dirty="0">
                <a:solidFill>
                  <a:srgbClr val="8BCC00"/>
                </a:solidFill>
              </a:rPr>
              <a:t>MONITOR </a:t>
            </a:r>
            <a:br>
              <a:rPr lang="en-US" sz="3600" dirty="0">
                <a:solidFill>
                  <a:srgbClr val="8BCC00"/>
                </a:solidFill>
              </a:rPr>
            </a:br>
            <a:r>
              <a:rPr lang="en-US" sz="2400" b="0" dirty="0"/>
              <a:t>Example Questions</a:t>
            </a:r>
            <a:endParaRPr lang="en-US" sz="3600" b="0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019279-6E03-925F-0B0A-0C47FA4D527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24EE9-5C08-3F46-094A-F54FA1FD0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49" y="3987476"/>
            <a:ext cx="3969290" cy="2870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6DB81E-6BFF-F85A-0811-125C918ACFEE}"/>
              </a:ext>
            </a:extLst>
          </p:cNvPr>
          <p:cNvSpPr txBox="1"/>
          <p:nvPr/>
        </p:nvSpPr>
        <p:spPr>
          <a:xfrm>
            <a:off x="9724388" y="6315075"/>
            <a:ext cx="24676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Currently in Beta, expected in production by Fall 2023</a:t>
            </a:r>
          </a:p>
        </p:txBody>
      </p:sp>
    </p:spTree>
    <p:extLst>
      <p:ext uri="{BB962C8B-B14F-4D97-AF65-F5344CB8AC3E}">
        <p14:creationId xmlns:p14="http://schemas.microsoft.com/office/powerpoint/2010/main" val="184853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pPr algn="ctr"/>
            <a:r>
              <a:rPr lang="en-US" sz="5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508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9D999-D9D4-2254-F1AA-46B5719C00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22740-F63C-E29A-E094-E7836F2B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914" y="280268"/>
            <a:ext cx="9739086" cy="12896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A6AC8"/>
                </a:solidFill>
              </a:rPr>
              <a:t>Conclusion</a:t>
            </a:r>
            <a:endParaRPr lang="en-US" sz="3600" dirty="0">
              <a:solidFill>
                <a:srgbClr val="8BCC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F9FBF-0FD5-2310-A8BD-773AFFAE30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52914" y="1391500"/>
            <a:ext cx="8977086" cy="519446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Leveraging Interconnected Ecosystem: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OpenAIRE MONITOR taps into the network of repositories and data sources.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Creation of Knowledge Database: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Aggregates data for comprehensive insights into impact pathways of research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Use of Machine Learning Algorithms: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Classifies publications and datasets according to their contribution to scientific domains and Sustainable Development Goals (SDGs).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Assessment of Reach, Visibility and Societal Impact: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Evaluates scholarly output's breadth, visibility, and influence on society.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Connection to Open Infrastructures and Open Science Uptake: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Analyzes how open infrastructures and the embrace of open science affect the scholarly output's impact.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C59A-90F8-38BA-8ED8-2E9311CE82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7" name="Picture Placeholder 36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2A648185-2FF7-28E8-FA99-E6F4CBA212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47" r="35947"/>
          <a:stretch>
            <a:fillRect/>
          </a:stretch>
        </p:blipFill>
        <p:spPr>
          <a:xfrm>
            <a:off x="0" y="717887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111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9D999-D9D4-2254-F1AA-46B5719C00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22740-F63C-E29A-E094-E7836F2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A6AC8"/>
                </a:solidFill>
              </a:rPr>
              <a:t>This Talk</a:t>
            </a:r>
            <a:endParaRPr lang="en-US" sz="3600" dirty="0">
              <a:solidFill>
                <a:srgbClr val="8BCC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F9FBF-0FD5-2310-A8BD-773AFFAE30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3" y="1952609"/>
            <a:ext cx="9095668" cy="4140026"/>
          </a:xfrm>
        </p:spPr>
        <p:txBody>
          <a:bodyPr>
            <a:normAutofit lnSpcReduction="10000"/>
          </a:bodyPr>
          <a:lstStyle/>
          <a:p>
            <a:pPr marL="0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r>
              <a:rPr lang="en-US" sz="2400" b="1" dirty="0"/>
              <a:t>OpenAIRE </a:t>
            </a:r>
            <a:r>
              <a:rPr lang="en-US" sz="2400" b="1" dirty="0">
                <a:solidFill>
                  <a:srgbClr val="8BCC00"/>
                </a:solidFill>
              </a:rPr>
              <a:t>MONITOR</a:t>
            </a:r>
            <a:r>
              <a:rPr lang="en-US" sz="2400" b="1" dirty="0"/>
              <a:t> </a:t>
            </a:r>
            <a:r>
              <a:rPr lang="en-US" sz="2400" dirty="0"/>
              <a:t>– An on-demand service for tracking research activities and impacts</a:t>
            </a:r>
            <a:r>
              <a:rPr lang="en-US" sz="2400" b="1" dirty="0"/>
              <a:t>. Our goal</a:t>
            </a:r>
            <a:r>
              <a:rPr lang="en-US" sz="2400" dirty="0"/>
              <a:t>: unlocking insights, help with informed decisions, and maximizing societal impact.</a:t>
            </a:r>
          </a:p>
          <a:p>
            <a:pPr marL="0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400" dirty="0"/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400" dirty="0"/>
              <a:t>Harnessing the power of the </a:t>
            </a:r>
            <a:r>
              <a:rPr lang="en-US" sz="2400" i="1" dirty="0"/>
              <a:t>OpenAIRE Graph </a:t>
            </a:r>
            <a:r>
              <a:rPr lang="en-US" sz="2400" dirty="0"/>
              <a:t>and leveraging </a:t>
            </a:r>
            <a:r>
              <a:rPr lang="en-US" sz="2400" i="1" dirty="0"/>
              <a:t>machine learning algorithms</a:t>
            </a:r>
            <a:r>
              <a:rPr lang="en-US" sz="2400" dirty="0"/>
              <a:t> to transform scholarly output into a </a:t>
            </a:r>
            <a:r>
              <a:rPr lang="en-US" sz="2400" b="1" dirty="0"/>
              <a:t>comprehensive knowledge graph database</a:t>
            </a:r>
          </a:p>
          <a:p>
            <a:pPr lvl="1" defTabSz="410745">
              <a:spcBef>
                <a:spcPts val="1200"/>
              </a:spcBef>
              <a:buClr>
                <a:srgbClr val="424242"/>
              </a:buClr>
              <a:buSzPct val="85000"/>
              <a:defRPr/>
            </a:pPr>
            <a:r>
              <a:rPr lang="en-US" dirty="0"/>
              <a:t>In Focus: linking content to </a:t>
            </a:r>
            <a:r>
              <a:rPr lang="en-US" b="1" dirty="0"/>
              <a:t>FoS</a:t>
            </a:r>
            <a:r>
              <a:rPr lang="en-US" dirty="0"/>
              <a:t> and </a:t>
            </a:r>
            <a:r>
              <a:rPr lang="en-US" b="1" dirty="0"/>
              <a:t>SDGs</a:t>
            </a:r>
            <a:r>
              <a:rPr lang="en-US" dirty="0"/>
              <a:t> in OpenAIRE</a:t>
            </a:r>
          </a:p>
          <a:p>
            <a:pPr marL="0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400" dirty="0"/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400" dirty="0"/>
              <a:t>The crucial role of repositories in the </a:t>
            </a:r>
            <a:r>
              <a:rPr lang="en-US" sz="2400" b="1" dirty="0">
                <a:solidFill>
                  <a:srgbClr val="8BCC00"/>
                </a:solidFill>
              </a:rPr>
              <a:t>MONITOR</a:t>
            </a:r>
            <a:r>
              <a:rPr lang="en-US" sz="2400" dirty="0"/>
              <a:t> pipeline; tracking and evaluating research activities, enhancing discoverability, and driving research excellence.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C59A-90F8-38BA-8ED8-2E9311CE82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7" name="Picture Placeholder 36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2A648185-2FF7-28E8-FA99-E6F4CBA212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47" r="35947"/>
          <a:stretch>
            <a:fillRect/>
          </a:stretch>
        </p:blipFill>
        <p:spPr>
          <a:xfrm>
            <a:off x="0" y="717887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0974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4F6C2488-2724-7542-B490-E39AF3A6011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11380"/>
            <a:ext cx="12192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51C35-8AC0-B44B-AB31-5BE94A1E18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 rot="5400000">
            <a:off x="6854418" y="2372403"/>
            <a:ext cx="7103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0" b="1" dirty="0">
                <a:solidFill>
                  <a:schemeClr val="accent3"/>
                </a:solidFill>
                <a:latin typeface="+mj-lt"/>
              </a:rPr>
              <a:t>THANKS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252335" y="4537765"/>
            <a:ext cx="2329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Twitter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@openaire_eu</a:t>
            </a:r>
          </a:p>
          <a:p>
            <a:endParaRPr lang="ko-KR" altLang="en-US" dirty="0">
              <a:solidFill>
                <a:schemeClr val="accent3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" y="3921891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-2" y="4846118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252335" y="3529117"/>
            <a:ext cx="3475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Email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pedro.principe@usdb.uminho.pt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igrypari@athenarc.gr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B7BFAD4-0DCB-23AF-1968-1BB1DE16FB0F}"/>
              </a:ext>
            </a:extLst>
          </p:cNvPr>
          <p:cNvSpPr txBox="1">
            <a:spLocks/>
          </p:cNvSpPr>
          <p:nvPr/>
        </p:nvSpPr>
        <p:spPr>
          <a:xfrm>
            <a:off x="3194135" y="6472815"/>
            <a:ext cx="6125229" cy="37380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050" b="0" i="0" kern="120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05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7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pPr algn="ctr"/>
            <a:r>
              <a:rPr lang="en-US" sz="5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4500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97AC17-F935-1682-0923-48B9AEDF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4" y="1431869"/>
            <a:ext cx="2490212" cy="2151875"/>
          </a:xfrm>
        </p:spPr>
        <p:txBody>
          <a:bodyPr/>
          <a:lstStyle/>
          <a:p>
            <a:r>
              <a:rPr lang="en-US" dirty="0"/>
              <a:t>Why Monitor?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A375C-9F43-3DBD-563E-A528789875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8BB50-0163-DA67-07E1-F78BE2F0DC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A2334D-E375-A4A9-2757-C55E480748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62400" y="3485922"/>
            <a:ext cx="1341438" cy="40322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Know Thyself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EA23D2-3D3B-C15F-24D8-67E489731C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071168"/>
            <a:ext cx="1985130" cy="153715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/>
              <a:t>Open Science Uptake</a:t>
            </a:r>
          </a:p>
          <a:p>
            <a:pPr algn="ctr"/>
            <a:r>
              <a:rPr lang="en-US" sz="1600" dirty="0"/>
              <a:t>Resources</a:t>
            </a:r>
          </a:p>
          <a:p>
            <a:pPr algn="ctr"/>
            <a:r>
              <a:rPr lang="en-US" sz="1600" dirty="0"/>
              <a:t>Research Output</a:t>
            </a:r>
          </a:p>
          <a:p>
            <a:pPr algn="ctr"/>
            <a:r>
              <a:rPr lang="en-US" sz="1600" dirty="0"/>
              <a:t>Collaborations</a:t>
            </a:r>
          </a:p>
          <a:p>
            <a:pPr algn="ctr"/>
            <a:r>
              <a:rPr lang="en-US" sz="1600" dirty="0"/>
              <a:t>Visibility</a:t>
            </a:r>
          </a:p>
          <a:p>
            <a:pPr algn="ctr"/>
            <a:r>
              <a:rPr lang="en-US" sz="1600" dirty="0"/>
              <a:t>Impact</a:t>
            </a:r>
          </a:p>
          <a:p>
            <a:pPr algn="ctr"/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081749-47C2-F5A5-003C-3AC952E399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58212" y="3485922"/>
            <a:ext cx="1985130" cy="403225"/>
          </a:xfrm>
        </p:spPr>
        <p:txBody>
          <a:bodyPr>
            <a:normAutofit/>
          </a:bodyPr>
          <a:lstStyle/>
          <a:p>
            <a:r>
              <a:rPr lang="en-US" b="1" dirty="0"/>
              <a:t>Understand Thyself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069634-DB09-9680-30CB-E35964488F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071168"/>
            <a:ext cx="1985130" cy="118000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Pathways</a:t>
            </a:r>
          </a:p>
          <a:p>
            <a:pPr algn="ctr"/>
            <a:r>
              <a:rPr lang="en-US" sz="1600" dirty="0"/>
              <a:t>Opportunities</a:t>
            </a:r>
            <a:endParaRPr lang="el-GR" sz="1600" dirty="0"/>
          </a:p>
          <a:p>
            <a:pPr algn="ctr"/>
            <a:r>
              <a:rPr lang="en-US" sz="1600" dirty="0"/>
              <a:t>Insights</a:t>
            </a:r>
          </a:p>
          <a:p>
            <a:pPr algn="ctr"/>
            <a:endParaRPr lang="en-US" sz="1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8BA229-4566-6A1E-6077-2AF07234D2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84532" y="3485922"/>
            <a:ext cx="1985129" cy="403225"/>
          </a:xfrm>
        </p:spPr>
        <p:txBody>
          <a:bodyPr>
            <a:normAutofit/>
          </a:bodyPr>
          <a:lstStyle/>
          <a:p>
            <a:r>
              <a:rPr lang="en-US" b="1" dirty="0"/>
              <a:t>Position Thyself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66B91B-7776-D0DC-EA75-D860FA17F3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071168"/>
            <a:ext cx="1985130" cy="118000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Decision making</a:t>
            </a:r>
          </a:p>
          <a:p>
            <a:pPr algn="ctr"/>
            <a:r>
              <a:rPr lang="en-US" sz="1600" i="1" dirty="0"/>
              <a:t>Reporting</a:t>
            </a:r>
          </a:p>
          <a:p>
            <a:pPr algn="ctr"/>
            <a:r>
              <a:rPr lang="en-US" sz="1600" i="1" dirty="0"/>
              <a:t>Story telling</a:t>
            </a:r>
          </a:p>
          <a:p>
            <a:pPr algn="ctr"/>
            <a:endParaRPr lang="en-US" sz="1600" dirty="0"/>
          </a:p>
        </p:txBody>
      </p:sp>
      <p:pic>
        <p:nvPicPr>
          <p:cNvPr id="29" name="Picture Placeholder 28" descr="Blueprint outline">
            <a:extLst>
              <a:ext uri="{FF2B5EF4-FFF2-40B4-BE49-F238E27FC236}">
                <a16:creationId xmlns:a16="http://schemas.microsoft.com/office/drawing/2014/main" id="{C9CF0675-D8C5-3C64-24AA-6BD78CE57C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" b="38"/>
          <a:stretch>
            <a:fillRect/>
          </a:stretch>
        </p:blipFill>
        <p:spPr>
          <a:xfrm>
            <a:off x="9790354" y="1203447"/>
            <a:ext cx="2101769" cy="2100454"/>
          </a:xfrm>
        </p:spPr>
      </p:pic>
      <p:pic>
        <p:nvPicPr>
          <p:cNvPr id="36" name="Picture Placeholder 35" descr="Presentation with pie chart with solid fill">
            <a:extLst>
              <a:ext uri="{FF2B5EF4-FFF2-40B4-BE49-F238E27FC236}">
                <a16:creationId xmlns:a16="http://schemas.microsoft.com/office/drawing/2014/main" id="{584EFFE0-C4EF-6C9E-DC43-DFE1A59C0E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8" b="38"/>
          <a:stretch>
            <a:fillRect/>
          </a:stretch>
        </p:blipFill>
        <p:spPr>
          <a:xfrm>
            <a:off x="3634951" y="1203447"/>
            <a:ext cx="2101769" cy="2100454"/>
          </a:xfrm>
        </p:spPr>
      </p:pic>
      <p:pic>
        <p:nvPicPr>
          <p:cNvPr id="34" name="Picture Placeholder 15" descr="Lightbulb and gear outline">
            <a:extLst>
              <a:ext uri="{FF2B5EF4-FFF2-40B4-BE49-F238E27FC236}">
                <a16:creationId xmlns:a16="http://schemas.microsoft.com/office/drawing/2014/main" id="{B197E5A7-1604-8D99-25A3-535B32EA62D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8" b="38"/>
          <a:stretch>
            <a:fillRect/>
          </a:stretch>
        </p:blipFill>
        <p:spPr>
          <a:xfrm>
            <a:off x="6715125" y="1203097"/>
            <a:ext cx="2101850" cy="2100262"/>
          </a:xfrm>
        </p:spPr>
      </p:pic>
    </p:spTree>
    <p:extLst>
      <p:ext uri="{BB962C8B-B14F-4D97-AF65-F5344CB8AC3E}">
        <p14:creationId xmlns:p14="http://schemas.microsoft.com/office/powerpoint/2010/main" val="73632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9D999-D9D4-2254-F1AA-46B5719C00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22740-F63C-E29A-E094-E7836F2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A6AC8"/>
                </a:solidFill>
              </a:rPr>
              <a:t>Why</a:t>
            </a:r>
            <a:r>
              <a:rPr lang="en-US" sz="3600" dirty="0"/>
              <a:t> OpenAIRE </a:t>
            </a:r>
            <a:r>
              <a:rPr lang="en-US" sz="3600" dirty="0">
                <a:solidFill>
                  <a:srgbClr val="8BCC00"/>
                </a:solidFill>
              </a:rPr>
              <a:t>MONITOR?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F9FBF-0FD5-2310-A8BD-773AFFAE30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3" y="1952609"/>
            <a:ext cx="8187799" cy="4140026"/>
          </a:xfrm>
        </p:spPr>
        <p:txBody>
          <a:bodyPr>
            <a:normAutofit fontScale="92500" lnSpcReduction="10000"/>
          </a:bodyPr>
          <a:lstStyle/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Relevance for the community</a:t>
            </a: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Co-develop indicators that make sense to all</a:t>
            </a:r>
          </a:p>
          <a:p>
            <a:pPr marL="457200" lvl="1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325" dirty="0">
              <a:solidFill>
                <a:srgbClr val="2D3293"/>
              </a:solidFill>
            </a:endParaRPr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It’s all about open science and open data</a:t>
            </a:r>
            <a:endParaRPr lang="en-US" sz="2550" dirty="0">
              <a:solidFill>
                <a:srgbClr val="2D3293"/>
              </a:solidFill>
            </a:endParaRP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Inclusiveness, transparency and replicability</a:t>
            </a:r>
          </a:p>
          <a:p>
            <a:pPr marL="457200" lvl="1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325" dirty="0">
              <a:solidFill>
                <a:srgbClr val="2D3293"/>
              </a:solidFill>
            </a:endParaRPr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Coverage</a:t>
            </a:r>
            <a:endParaRPr lang="en-US" sz="2550" dirty="0">
              <a:solidFill>
                <a:srgbClr val="2D3293"/>
              </a:solidFill>
            </a:endParaRP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Beyond publications: Research Data, Software, Other Research Products</a:t>
            </a: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Linked science</a:t>
            </a:r>
          </a:p>
          <a:p>
            <a:pPr marL="457200" lvl="1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325" dirty="0">
              <a:solidFill>
                <a:srgbClr val="2D3293"/>
              </a:solidFill>
            </a:endParaRPr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Fully embedded in EOSC infrastructure</a:t>
            </a:r>
            <a:endParaRPr lang="en-US" sz="2550" dirty="0">
              <a:solidFill>
                <a:srgbClr val="2D3293"/>
              </a:solidFill>
            </a:endParaRP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Starting from content providers to included metrics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C59A-90F8-38BA-8ED8-2E9311CE82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7" name="Picture Placeholder 36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2A648185-2FF7-28E8-FA99-E6F4CBA212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47" r="35947"/>
          <a:stretch>
            <a:fillRect/>
          </a:stretch>
        </p:blipFill>
        <p:spPr>
          <a:xfrm>
            <a:off x="0" y="717887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CE56A-46E7-F26B-200C-DA39FF69DBBD}"/>
              </a:ext>
            </a:extLst>
          </p:cNvPr>
          <p:cNvSpPr txBox="1"/>
          <p:nvPr/>
        </p:nvSpPr>
        <p:spPr>
          <a:xfrm>
            <a:off x="12320" y="1975610"/>
            <a:ext cx="23600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‘Not everything that can be counted counts, and not everything that counts can be counted’</a:t>
            </a:r>
          </a:p>
          <a:p>
            <a:pPr algn="r"/>
            <a:r>
              <a:rPr lang="en-US" b="1" i="1" dirty="0"/>
              <a:t> (attributed to </a:t>
            </a:r>
          </a:p>
          <a:p>
            <a:pPr algn="r"/>
            <a:r>
              <a:rPr lang="en-US" b="1" i="1" dirty="0"/>
              <a:t>Albert Einstein)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2BB5C-F515-B77B-EF7B-452EB8B1A721}"/>
              </a:ext>
            </a:extLst>
          </p:cNvPr>
          <p:cNvSpPr txBox="1"/>
          <p:nvPr/>
        </p:nvSpPr>
        <p:spPr>
          <a:xfrm>
            <a:off x="10110276" y="-31347"/>
            <a:ext cx="208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8BCC00"/>
                </a:solidFill>
              </a:rPr>
              <a:t>monitor.openaire.eu</a:t>
            </a:r>
          </a:p>
        </p:txBody>
      </p:sp>
    </p:spTree>
    <p:extLst>
      <p:ext uri="{BB962C8B-B14F-4D97-AF65-F5344CB8AC3E}">
        <p14:creationId xmlns:p14="http://schemas.microsoft.com/office/powerpoint/2010/main" val="310628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A6AC8"/>
                </a:solidFill>
              </a:rPr>
              <a:t>How?</a:t>
            </a:r>
            <a:r>
              <a:rPr lang="en-US" sz="3600" dirty="0">
                <a:solidFill>
                  <a:srgbClr val="53A500"/>
                </a:solidFill>
              </a:rPr>
              <a:t> </a:t>
            </a:r>
            <a:r>
              <a:rPr lang="en-US" sz="3600" dirty="0"/>
              <a:t>Methodological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77400" cy="4351338"/>
          </a:xfrm>
        </p:spPr>
        <p:txBody>
          <a:bodyPr>
            <a:normAutofit fontScale="92500"/>
          </a:bodyPr>
          <a:lstStyle/>
          <a:p>
            <a:pPr marL="971550" lvl="1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Data-Driven and Relevant: </a:t>
            </a:r>
            <a:r>
              <a:rPr lang="en-US" sz="2600" dirty="0"/>
              <a:t>Leveraging big data to understand key trends in research activities and open science.</a:t>
            </a:r>
          </a:p>
          <a:p>
            <a:pPr marL="971550" lvl="1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Comprehensive &amp; Granular: </a:t>
            </a:r>
            <a:r>
              <a:rPr lang="en-US" sz="2600" dirty="0"/>
              <a:t>Providing a 360° view across various facets of research, with detailed insights.</a:t>
            </a:r>
          </a:p>
          <a:p>
            <a:pPr marL="971550" lvl="1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Automated &amp; Timely: </a:t>
            </a:r>
            <a:r>
              <a:rPr lang="en-US" sz="2600" dirty="0"/>
              <a:t>Ensuring real-time tracking and evaluation of research activities.</a:t>
            </a:r>
          </a:p>
          <a:p>
            <a:pPr marL="971550" lvl="1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Sustainable: </a:t>
            </a:r>
            <a:r>
              <a:rPr lang="en-US" sz="2600" dirty="0"/>
              <a:t>Enabling long-term tracking for consistent monitoring.</a:t>
            </a:r>
          </a:p>
          <a:p>
            <a:pPr marL="971550" lvl="1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Open &amp; Transparent: </a:t>
            </a:r>
            <a:r>
              <a:rPr lang="en-US" sz="2600" dirty="0"/>
              <a:t>Fostering trust with a replicable approach.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5EE2-C160-AC7A-78AB-D9C51083D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15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74" y="922515"/>
            <a:ext cx="11144251" cy="61878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A6AC8"/>
                </a:solidFill>
              </a:rPr>
              <a:t>What? </a:t>
            </a:r>
            <a:r>
              <a:rPr lang="en-US" sz="3600" dirty="0"/>
              <a:t>Dashboards on Demand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5EE2-C160-AC7A-78AB-D9C51083D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68" name="Graphic 67" descr="Cloud Computing outline">
            <a:extLst>
              <a:ext uri="{FF2B5EF4-FFF2-40B4-BE49-F238E27FC236}">
                <a16:creationId xmlns:a16="http://schemas.microsoft.com/office/drawing/2014/main" id="{9EF8EF34-756E-DB37-055E-BB166F0D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8654" y="1141660"/>
            <a:ext cx="631608" cy="631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6380F2-0EFF-CD07-D5F8-FA7F2A8EFD1C}"/>
              </a:ext>
            </a:extLst>
          </p:cNvPr>
          <p:cNvSpPr/>
          <p:nvPr/>
        </p:nvSpPr>
        <p:spPr>
          <a:xfrm>
            <a:off x="3203683" y="6495693"/>
            <a:ext cx="3241845" cy="318357"/>
          </a:xfrm>
          <a:prstGeom prst="rect">
            <a:avLst/>
          </a:prstGeom>
          <a:solidFill>
            <a:srgbClr val="53A50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600" dirty="0">
                <a:solidFill>
                  <a:srgbClr val="FFFFFF"/>
                </a:solidFill>
                <a:sym typeface="Helvetica Light"/>
              </a:rPr>
              <a:t> https://monitor.openaire.eu/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8B08CA-5E9B-2E81-A902-6E217CBAE81F}"/>
              </a:ext>
            </a:extLst>
          </p:cNvPr>
          <p:cNvGraphicFramePr/>
          <p:nvPr/>
        </p:nvGraphicFramePr>
        <p:xfrm>
          <a:off x="889000" y="1934620"/>
          <a:ext cx="10522346" cy="333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06DF2577-F901-C2AF-9CB4-C0DDDFA366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6332" y="1183659"/>
            <a:ext cx="2021668" cy="83165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E12929-9478-E052-5849-36957E5567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6786" y="1304139"/>
            <a:ext cx="2268092" cy="6291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D04680-A306-53A9-B6CC-19B32913D61A}"/>
              </a:ext>
            </a:extLst>
          </p:cNvPr>
          <p:cNvSpPr/>
          <p:nvPr/>
        </p:nvSpPr>
        <p:spPr>
          <a:xfrm>
            <a:off x="8902530" y="6497955"/>
            <a:ext cx="3241845" cy="318357"/>
          </a:xfrm>
          <a:prstGeom prst="rect">
            <a:avLst/>
          </a:prstGeom>
          <a:solidFill>
            <a:srgbClr val="EA4487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600" dirty="0">
                <a:solidFill>
                  <a:srgbClr val="FFFFFF"/>
                </a:solidFill>
                <a:sym typeface="Helvetica Light"/>
              </a:rPr>
              <a:t> https://osobservatory.openaire.eu/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2CAE5-6630-02DD-2031-E0908B404E12}"/>
              </a:ext>
            </a:extLst>
          </p:cNvPr>
          <p:cNvSpPr txBox="1"/>
          <p:nvPr/>
        </p:nvSpPr>
        <p:spPr>
          <a:xfrm>
            <a:off x="809229" y="5905929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dirty="0"/>
              <a:t> </a:t>
            </a:r>
            <a:r>
              <a:rPr lang="en-US" sz="1200" b="1" dirty="0">
                <a:solidFill>
                  <a:srgbClr val="000000"/>
                </a:solidFill>
                <a:sym typeface="Helvetica Light"/>
              </a:rPr>
              <a:t>Leonidas Pispiringas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5E02A-C35A-1CB2-3542-D065B809D084}"/>
              </a:ext>
            </a:extLst>
          </p:cNvPr>
          <p:cNvSpPr txBox="1"/>
          <p:nvPr/>
        </p:nvSpPr>
        <p:spPr>
          <a:xfrm>
            <a:off x="3629505" y="5905929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dirty="0"/>
              <a:t> </a:t>
            </a:r>
            <a:r>
              <a:rPr lang="en-US" sz="1200" b="1" dirty="0">
                <a:solidFill>
                  <a:srgbClr val="000000"/>
                </a:solidFill>
                <a:sym typeface="Helvetica Light"/>
              </a:rPr>
              <a:t>Harry Dimitropoulos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D1BB1-6165-8567-52FE-B0E5555C3DDC}"/>
              </a:ext>
            </a:extLst>
          </p:cNvPr>
          <p:cNvSpPr txBox="1"/>
          <p:nvPr/>
        </p:nvSpPr>
        <p:spPr>
          <a:xfrm>
            <a:off x="6398336" y="5899380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b="1" dirty="0">
                <a:solidFill>
                  <a:srgbClr val="000000"/>
                </a:solidFill>
              </a:rPr>
              <a:t>Alessia Bardi</a:t>
            </a:r>
            <a:endParaRPr lang="en-US" sz="1200" b="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D5157-A839-3B06-1D70-21A27407177E}"/>
              </a:ext>
            </a:extLst>
          </p:cNvPr>
          <p:cNvSpPr txBox="1"/>
          <p:nvPr/>
        </p:nvSpPr>
        <p:spPr>
          <a:xfrm>
            <a:off x="9066651" y="5899380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dirty="0"/>
              <a:t> </a:t>
            </a:r>
            <a:r>
              <a:rPr lang="en-US" sz="1200" b="1" dirty="0">
                <a:solidFill>
                  <a:srgbClr val="000000"/>
                </a:solidFill>
                <a:sym typeface="Helvetica Light"/>
              </a:rPr>
              <a:t>Ioanna Grypari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035EC0F-2152-A424-4D60-7FDA7B2570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783" y="2816302"/>
            <a:ext cx="2329267" cy="2373737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6D7A2D3-FD93-3AB5-3447-8B243E3E43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528" y="2863927"/>
            <a:ext cx="2041514" cy="2444714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0466562-629E-60BE-35F3-EF282633A3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467" y="2944777"/>
            <a:ext cx="1812826" cy="2444714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666798F-E146-655C-20D8-2BEA947380B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083" y="2866997"/>
            <a:ext cx="2986550" cy="2269074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7F5325-DFF3-3066-01CA-F9D45FA5F4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09" y="4928179"/>
            <a:ext cx="977750" cy="977750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B4F8E6E-E895-7594-C6F4-20EA25A0432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18" y="4928179"/>
            <a:ext cx="971201" cy="971201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E8C048-0536-DB1D-CCCF-0899030A0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4" y="4993196"/>
            <a:ext cx="906184" cy="906184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7F8BD60-F6F4-E550-6B3B-BEE2D147BF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73" y="4930472"/>
            <a:ext cx="977750" cy="975457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729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pPr algn="ctr"/>
            <a:r>
              <a:rPr lang="en-US" sz="5400" dirty="0"/>
              <a:t>OpenAIRE Graph </a:t>
            </a:r>
          </a:p>
        </p:txBody>
      </p:sp>
    </p:spTree>
    <p:extLst>
      <p:ext uri="{BB962C8B-B14F-4D97-AF65-F5344CB8AC3E}">
        <p14:creationId xmlns:p14="http://schemas.microsoft.com/office/powerpoint/2010/main" val="299545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691D45-D23A-E1A9-C727-E591F700DB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4737" y="1624303"/>
            <a:ext cx="7380522" cy="5026754"/>
          </a:xfrm>
        </p:spPr>
        <p:txBody>
          <a:bodyPr>
            <a:normAutofit/>
          </a:bodyPr>
          <a:lstStyle/>
          <a:p>
            <a:r>
              <a:rPr lang="en-US" dirty="0"/>
              <a:t>A collection of metadata describing:</a:t>
            </a:r>
          </a:p>
          <a:p>
            <a:pPr lvl="1"/>
            <a:r>
              <a:rPr lang="en-US" sz="2000" dirty="0"/>
              <a:t>Objects in the research lifecycle</a:t>
            </a:r>
          </a:p>
          <a:p>
            <a:pPr lvl="1"/>
            <a:r>
              <a:rPr lang="en-US" sz="2000" dirty="0"/>
              <a:t>Relationships among them</a:t>
            </a:r>
          </a:p>
          <a:p>
            <a:pPr>
              <a:spcBef>
                <a:spcPts val="2400"/>
              </a:spcBef>
            </a:pPr>
            <a:r>
              <a:rPr lang="en-US" dirty="0"/>
              <a:t>Collected from ~70.000 trusted sources</a:t>
            </a:r>
          </a:p>
          <a:p>
            <a:pPr>
              <a:spcBef>
                <a:spcPts val="2400"/>
              </a:spcBef>
            </a:pPr>
            <a:r>
              <a:rPr lang="en-US" dirty="0"/>
              <a:t>Further enriched with metadata and links provided by:</a:t>
            </a:r>
          </a:p>
          <a:p>
            <a:pPr lvl="1"/>
            <a:r>
              <a:rPr lang="en-US" sz="2000" dirty="0"/>
              <a:t>End-users providing links from scientific products to projects, funders, communities, or other products</a:t>
            </a:r>
          </a:p>
          <a:p>
            <a:pPr lvl="1"/>
            <a:r>
              <a:rPr lang="en-US" sz="2000" dirty="0"/>
              <a:t>Full-text mining algorithms over ~10Mi Open Access article full-texts</a:t>
            </a:r>
          </a:p>
          <a:p>
            <a:pPr lvl="1"/>
            <a:r>
              <a:rPr lang="en-US" sz="2000" dirty="0"/>
              <a:t>Research infrastructure scholarly services, bridged to the graph via OpenAIRE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A35643B-81EA-1B44-DA36-71ECEDBF9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846760"/>
              </p:ext>
            </p:extLst>
          </p:nvPr>
        </p:nvGraphicFramePr>
        <p:xfrm>
          <a:off x="8684448" y="709796"/>
          <a:ext cx="2301959" cy="402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7" y="385185"/>
            <a:ext cx="5900799" cy="1289651"/>
          </a:xfrm>
        </p:spPr>
        <p:txBody>
          <a:bodyPr>
            <a:normAutofit/>
          </a:bodyPr>
          <a:lstStyle/>
          <a:p>
            <a:r>
              <a:rPr lang="en-US" sz="3600" dirty="0"/>
              <a:t>What is the OpenAIRE Graph?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BBC3812-EEA5-10CF-23B3-C29A9FA8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4" y="57269"/>
            <a:ext cx="2068286" cy="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019279-6E03-925F-0B0A-0C47FA4D527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OR2023| OpenAIRE MONITOR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2B244-54AB-FC8D-22F5-B36AA75F4DC6}"/>
              </a:ext>
            </a:extLst>
          </p:cNvPr>
          <p:cNvSpPr txBox="1"/>
          <p:nvPr/>
        </p:nvSpPr>
        <p:spPr>
          <a:xfrm>
            <a:off x="10029927" y="774295"/>
            <a:ext cx="191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E63946"/>
                </a:solidFill>
              </a:rPr>
              <a:t>graph.openaire.eu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7FD1B-4AB2-AF70-93E9-A8DB0971C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730" y="4734850"/>
            <a:ext cx="4101270" cy="2064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FE5BC-9647-CCAB-AFF5-4BBAAFD6976D}"/>
              </a:ext>
            </a:extLst>
          </p:cNvPr>
          <p:cNvSpPr txBox="1"/>
          <p:nvPr/>
        </p:nvSpPr>
        <p:spPr>
          <a:xfrm>
            <a:off x="8392972" y="4546728"/>
            <a:ext cx="349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E63946"/>
                </a:solidFill>
              </a:rPr>
              <a:t>Last OpenAIRE Graph Update (06/23)</a:t>
            </a:r>
          </a:p>
        </p:txBody>
      </p:sp>
    </p:spTree>
    <p:extLst>
      <p:ext uri="{BB962C8B-B14F-4D97-AF65-F5344CB8AC3E}">
        <p14:creationId xmlns:p14="http://schemas.microsoft.com/office/powerpoint/2010/main" val="163904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827E30D5021488FB2E6EBF5489BAC" ma:contentTypeVersion="16" ma:contentTypeDescription="Create a new document." ma:contentTypeScope="" ma:versionID="da8af9ab12d68c4e68959d1db4c5ca87">
  <xsd:schema xmlns:xsd="http://www.w3.org/2001/XMLSchema" xmlns:xs="http://www.w3.org/2001/XMLSchema" xmlns:p="http://schemas.microsoft.com/office/2006/metadata/properties" xmlns:ns2="5b5b5792-4d56-47f1-bcbe-96f878b36716" xmlns:ns3="ee0113f6-089d-4948-bff3-3d3b4e67a8b0" targetNamespace="http://schemas.microsoft.com/office/2006/metadata/properties" ma:root="true" ma:fieldsID="cb37a127314b1a3cfe265bde29620416" ns2:_="" ns3:_="">
    <xsd:import namespace="5b5b5792-4d56-47f1-bcbe-96f878b36716"/>
    <xsd:import namespace="ee0113f6-089d-4948-bff3-3d3b4e67a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b5792-4d56-47f1-bcbe-96f878b36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9c1918-9269-41f5-ae56-9616ba37b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113f6-089d-4948-bff3-3d3b4e67a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7a84d6-cba8-4b94-9d61-daaa0fc0ce1c}" ma:internalName="TaxCatchAll" ma:showField="CatchAllData" ma:web="ee0113f6-089d-4948-bff3-3d3b4e67a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0113f6-089d-4948-bff3-3d3b4e67a8b0" xsi:nil="true"/>
    <lcf76f155ced4ddcb4097134ff3c332f xmlns="5b5b5792-4d56-47f1-bcbe-96f878b367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FCBC7F-4C4D-4A46-B118-CCC2D1B57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0BD1BA-86BD-46F8-BAF6-FC9F39E5F0C1}"/>
</file>

<file path=customXml/itemProps3.xml><?xml version="1.0" encoding="utf-8"?>
<ds:datastoreItem xmlns:ds="http://schemas.openxmlformats.org/officeDocument/2006/customXml" ds:itemID="{69F5B98D-18E6-4692-AE18-E6FCD865A04C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ee0113f6-089d-4948-bff3-3d3b4e67a8b0"/>
    <ds:schemaRef ds:uri="5b5b5792-4d56-47f1-bcbe-96f878b36716"/>
    <ds:schemaRef ds:uri="http://schemas.microsoft.com/office/2006/metadata/properties"/>
    <ds:schemaRef ds:uri="d0c107e1-7252-4ea0-bba8-1686eb0b9e23"/>
    <ds:schemaRef ds:uri="f45e504e-a80f-4d29-98cc-8c03903173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66776</TotalTime>
  <Words>1400</Words>
  <Application>Microsoft Office PowerPoint</Application>
  <PresentationFormat>Ecrã Panorâmico</PresentationFormat>
  <Paragraphs>228</Paragraphs>
  <Slides>20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Calibri Light</vt:lpstr>
      <vt:lpstr>Calibri</vt:lpstr>
      <vt:lpstr>Malgun Gothic</vt:lpstr>
      <vt:lpstr>Arial</vt:lpstr>
      <vt:lpstr>Office Theme</vt:lpstr>
      <vt:lpstr>Apresentação do PowerPoint</vt:lpstr>
      <vt:lpstr>This Talk</vt:lpstr>
      <vt:lpstr>Apresentação do PowerPoint</vt:lpstr>
      <vt:lpstr>Why Monitor?</vt:lpstr>
      <vt:lpstr>Why OpenAIRE MONITOR?</vt:lpstr>
      <vt:lpstr>How? Methodological Approach</vt:lpstr>
      <vt:lpstr>What? Dashboards on Demand  </vt:lpstr>
      <vt:lpstr>Apresentação do PowerPoint</vt:lpstr>
      <vt:lpstr>What is the OpenAIRE Graph?</vt:lpstr>
      <vt:lpstr>The OpenAIRE Graph Pipeline</vt:lpstr>
      <vt:lpstr>The Monitor Dashboard</vt:lpstr>
      <vt:lpstr>Apresentação do PowerPoint</vt:lpstr>
      <vt:lpstr>Fields of Science (FoS) Classification System</vt:lpstr>
      <vt:lpstr>UN SDGs Classification System</vt:lpstr>
      <vt:lpstr>Apresentação do PowerPoint</vt:lpstr>
      <vt:lpstr>Key Insights Enabled by FoS in OpenAIRE MONITOR  Example Questions</vt:lpstr>
      <vt:lpstr>Key Insights Enabled by SDGs in OpenAIRE MONITOR  Example Questions</vt:lpstr>
      <vt:lpstr>Apresentação do PowerPoint</vt:lpstr>
      <vt:lpstr>Conclusion</vt:lpstr>
      <vt:lpstr>Apresentação do PowerPoint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Pedro Miguel Oliveira Bento Príncipe</cp:lastModifiedBy>
  <cp:revision>271</cp:revision>
  <dcterms:created xsi:type="dcterms:W3CDTF">2019-01-07T08:59:06Z</dcterms:created>
  <dcterms:modified xsi:type="dcterms:W3CDTF">2023-06-13T12:57:00Z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0x010100173827E30D5021488FB2E6EBF5489BAC</vt:lpwstr>
  </property>
  <property fmtid="{D5CDD505-2E9C-101B-9397-08002B2CF9AE}" pid="3" name="MediaServiceImageTags">
    <vt:lpwstr/>
  </property>
</Properties>
</file>