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Malgun Gothic" panose="020B0503020000020004" pitchFamily="34" charset="-127"/>
      <p:regular r:id="rId30"/>
      <p:bold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ExtraBold" panose="020B0906030804020204" pitchFamily="34" charset="0"/>
      <p:bold r:id="rId36"/>
      <p:boldItalic r:id="rId37"/>
    </p:embeddedFont>
    <p:embeddedFont>
      <p:font typeface="Open Sans Light" panose="020B0306030504020204" pitchFamily="34" charset="0"/>
      <p:regular r:id="rId38"/>
      <p:bold r:id="rId39"/>
      <p:italic r:id="rId40"/>
      <p:boldItalic r:id="rId41"/>
    </p:embeddedFont>
    <p:embeddedFont>
      <p:font typeface="Open Sans Medium" panose="020B0604020202020204" charset="0"/>
      <p:regular r:id="rId42"/>
      <p:bold r:id="rId43"/>
      <p:italic r:id="rId44"/>
      <p:boldItalic r:id="rId45"/>
    </p:embeddedFont>
    <p:embeddedFont>
      <p:font typeface="Open Sans SemiBold" panose="020B0706030804020204" pitchFamily="34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E56F0-66DA-49CF-8BFC-57D273F07E22}">
  <a:tblStyle styleId="{513E56F0-66DA-49CF-8BFC-57D273F07E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a325358a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a325358ab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ca325358ab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ca325358ab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ca325358ab_0_8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ca325358ab_0_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ca325358a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ca325358ab_0_7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ca325358ab_0_7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ca325358ab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ca325358ab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2ca325358ab_0_4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ca325358ab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ca325358ab_0_1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g2ca325358ab_0_1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ca325358ab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ca325358ab_0_1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2ca325358ab_0_1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ca325358ab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ca325358ab_0_7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2ca325358ab_0_7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ca325358a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ca325358ab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2ca325358ab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ca325358ab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ca325358ab_0_1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2ca325358ab_0_1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ca325358a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ca325358ab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2ca325358ab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ca325358ab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ca325358ab_0_8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2ca325358ab_0_8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a325358a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ca325358ab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ca325358ab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ca325358ab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ca325358ab_0_9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2ca325358ab_0_9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ca325358ab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ca325358ab_0_8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2ca325358ab_0_8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ca325358ab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ca325358ab_0_9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g2ca325358ab_0_9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ca325358ab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ca325358ab_0_9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2ca325358ab_0_9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ca325358ab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ca325358ab_0_9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2ca325358ab_0_9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ca325358ab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ca325358ab_0_8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2ca325358ab_0_8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ca325358ab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ca325358ab_0_10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g2ca325358ab_0_10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ca664f00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ca664f004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2ca664f004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ca325358ab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ca325358ab_0_1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ca325358ab_0_1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a325358a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ca325358ab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ca325358ab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a325358a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ca325358ab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ca325358ab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ca325358ab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ca325358ab_0_8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ca325358ab_0_8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a325358ab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ca325358ab_0_7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ca325358ab_0_7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a325358ab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a325358ab_0_1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ca325358ab_0_1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ca664f0048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ca664f0048_6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2ca664f0048_6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838199" y="6356350"/>
            <a:ext cx="10510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1_with_background">
  <p:cSld name="2_Title_1_with_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2294964" y="6356351"/>
            <a:ext cx="7962963" cy="33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1255271" y="6356350"/>
            <a:ext cx="647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1"/>
          <p:cNvSpPr>
            <a:spLocks noGrp="1"/>
          </p:cNvSpPr>
          <p:nvPr>
            <p:ph type="pic" idx="2"/>
          </p:nvPr>
        </p:nvSpPr>
        <p:spPr>
          <a:xfrm>
            <a:off x="289029" y="0"/>
            <a:ext cx="74833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1"/>
          <p:cNvSpPr>
            <a:spLocks noGrp="1"/>
          </p:cNvSpPr>
          <p:nvPr>
            <p:ph type="pic" idx="3"/>
          </p:nvPr>
        </p:nvSpPr>
        <p:spPr>
          <a:xfrm>
            <a:off x="4790661" y="1"/>
            <a:ext cx="4024728" cy="3368607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2578100" y="3749742"/>
            <a:ext cx="92202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4"/>
          </p:nvPr>
        </p:nvSpPr>
        <p:spPr>
          <a:xfrm>
            <a:off x="6261100" y="303847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ECEB"/>
              </a:buClr>
              <a:buSzPts val="2800"/>
              <a:buNone/>
              <a:defRPr b="0" i="0">
                <a:solidFill>
                  <a:srgbClr val="FCECE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5"/>
          </p:nvPr>
        </p:nvSpPr>
        <p:spPr>
          <a:xfrm>
            <a:off x="6261100" y="206311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 b="0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963" y="264418"/>
            <a:ext cx="388801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@openaire_eu</a:t>
            </a:r>
            <a:endParaRPr sz="16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8592" y="6387072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1_light_background">
  <p:cSld name="2_Title_1_light_backgroun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899612" y="1756131"/>
            <a:ext cx="10060662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0F40"/>
              </a:buClr>
              <a:buSzPts val="8000"/>
              <a:buNone/>
              <a:defRPr sz="8000" b="1" cap="none">
                <a:solidFill>
                  <a:srgbClr val="100F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899612" y="3896503"/>
            <a:ext cx="10060662" cy="98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6770"/>
              </a:buClr>
              <a:buSzPts val="2800"/>
              <a:buNone/>
              <a:defRPr b="1" i="0">
                <a:solidFill>
                  <a:srgbClr val="5A67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3"/>
          </p:nvPr>
        </p:nvSpPr>
        <p:spPr>
          <a:xfrm>
            <a:off x="8931058" y="163864"/>
            <a:ext cx="3041972" cy="82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60C6"/>
              </a:buClr>
              <a:buSzPts val="1600"/>
              <a:buNone/>
              <a:defRPr sz="1600" b="1" i="0">
                <a:solidFill>
                  <a:srgbClr val="1A60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8790" y="6407007"/>
            <a:ext cx="324000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@openaire_eu</a:t>
            </a:r>
            <a:endParaRPr sz="16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4300" y="6372763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>
            <a:spLocks noGrp="1"/>
          </p:cNvSpPr>
          <p:nvPr>
            <p:ph type="ftr" idx="11"/>
          </p:nvPr>
        </p:nvSpPr>
        <p:spPr>
          <a:xfrm>
            <a:off x="1081541" y="6353705"/>
            <a:ext cx="82378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184" y="6398284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970" y="157747"/>
            <a:ext cx="2628438" cy="94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background" type="title">
  <p:cSld name="TITLE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ftr" idx="11"/>
          </p:nvPr>
        </p:nvSpPr>
        <p:spPr>
          <a:xfrm>
            <a:off x="2390386" y="6385637"/>
            <a:ext cx="8277614" cy="31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027" y="6354763"/>
            <a:ext cx="121025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background">
  <p:cSld name="2_Title Slide_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ftr" idx="11"/>
          </p:nvPr>
        </p:nvSpPr>
        <p:spPr>
          <a:xfrm>
            <a:off x="2390386" y="6385637"/>
            <a:ext cx="8277614" cy="31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2390386" y="6356351"/>
            <a:ext cx="9037412" cy="3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027" y="6354763"/>
            <a:ext cx="1210258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4">
            <a:alphaModFix amt="9000"/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ftr" idx="11"/>
          </p:nvPr>
        </p:nvSpPr>
        <p:spPr>
          <a:xfrm>
            <a:off x="2390386" y="6356351"/>
            <a:ext cx="9037412" cy="3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ldNum" idx="12"/>
          </p:nvPr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79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 amt="9000"/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2043952" y="6356350"/>
            <a:ext cx="9313599" cy="35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2">
            <a:alphaModFix amt="5000"/>
          </a:blip>
          <a:srcRect t="39876" r="27083"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109403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3340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2259105" y="6356351"/>
            <a:ext cx="9080519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109403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3340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AB"/>
              </a:buClr>
              <a:buSzPts val="2400"/>
              <a:buNone/>
              <a:defRPr sz="2400">
                <a:solidFill>
                  <a:srgbClr val="8A8AA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2000"/>
              <a:buNone/>
              <a:defRPr sz="2000">
                <a:solidFill>
                  <a:srgbClr val="8A8AA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800"/>
              <a:buNone/>
              <a:defRPr sz="1800">
                <a:solidFill>
                  <a:srgbClr val="8A8AA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600"/>
              <a:buNone/>
              <a:defRPr sz="1600">
                <a:solidFill>
                  <a:srgbClr val="8A8AA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600"/>
              <a:buNone/>
              <a:defRPr sz="1600">
                <a:solidFill>
                  <a:srgbClr val="8A8AA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600"/>
              <a:buNone/>
              <a:defRPr sz="1600">
                <a:solidFill>
                  <a:srgbClr val="8A8AA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600"/>
              <a:buNone/>
              <a:defRPr sz="1600">
                <a:solidFill>
                  <a:srgbClr val="8A8AA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600"/>
              <a:buNone/>
              <a:defRPr sz="1600">
                <a:solidFill>
                  <a:srgbClr val="8A8AA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AB"/>
              </a:buClr>
              <a:buSzPts val="1600"/>
              <a:buNone/>
              <a:defRPr sz="1600">
                <a:solidFill>
                  <a:srgbClr val="8A8AAB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5">
            <a:alphaModFix amt="35000"/>
          </a:blip>
          <a:srcRect/>
          <a:stretch/>
        </p:blipFill>
        <p:spPr>
          <a:xfrm>
            <a:off x="18700" y="17929"/>
            <a:ext cx="4714050" cy="2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_1_graded_background">
  <p:cSld name="3_Title_1_graded_background">
    <p:bg>
      <p:bgPr>
        <a:gradFill>
          <a:gsLst>
            <a:gs pos="0">
              <a:schemeClr val="accent2"/>
            </a:gs>
            <a:gs pos="100000">
              <a:srgbClr val="2A6AC7"/>
            </a:gs>
          </a:gsLst>
          <a:lin ang="54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289029" y="0"/>
            <a:ext cx="74833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>
            <a:off x="4790661" y="1"/>
            <a:ext cx="4024728" cy="3368607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578100" y="3749742"/>
            <a:ext cx="92202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4"/>
          </p:nvPr>
        </p:nvSpPr>
        <p:spPr>
          <a:xfrm>
            <a:off x="6261100" y="303847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5"/>
          </p:nvPr>
        </p:nvSpPr>
        <p:spPr>
          <a:xfrm>
            <a:off x="6261100" y="206311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4811" y="208742"/>
            <a:ext cx="324000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@openaire_eu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4300" y="6372763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840538" y="6356350"/>
            <a:ext cx="9357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_no_background">
  <p:cSld name="Title_1_no_background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>
            <a:spLocks noGrp="1"/>
          </p:cNvSpPr>
          <p:nvPr>
            <p:ph type="pic" idx="2"/>
          </p:nvPr>
        </p:nvSpPr>
        <p:spPr>
          <a:xfrm>
            <a:off x="6350" y="-1016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3"/>
          <p:cNvSpPr>
            <a:spLocks noGrp="1"/>
          </p:cNvSpPr>
          <p:nvPr>
            <p:ph type="pic" idx="3"/>
          </p:nvPr>
        </p:nvSpPr>
        <p:spPr>
          <a:xfrm>
            <a:off x="289029" y="0"/>
            <a:ext cx="74833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23"/>
          <p:cNvSpPr>
            <a:spLocks noGrp="1"/>
          </p:cNvSpPr>
          <p:nvPr>
            <p:ph type="pic" idx="4"/>
          </p:nvPr>
        </p:nvSpPr>
        <p:spPr>
          <a:xfrm>
            <a:off x="4790661" y="1"/>
            <a:ext cx="4024728" cy="336860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2578100" y="3749742"/>
            <a:ext cx="92202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5"/>
          </p:nvPr>
        </p:nvSpPr>
        <p:spPr>
          <a:xfrm>
            <a:off x="6261100" y="303847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6"/>
          </p:nvPr>
        </p:nvSpPr>
        <p:spPr>
          <a:xfrm>
            <a:off x="6261100" y="206311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56963" y="264418"/>
            <a:ext cx="388801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1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@openaire_eu</a:t>
            </a:r>
            <a:endParaRPr sz="16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8592" y="6387072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>
            <a:spLocks noGrp="1"/>
          </p:cNvSpPr>
          <p:nvPr>
            <p:ph type="ftr" idx="11"/>
          </p:nvPr>
        </p:nvSpPr>
        <p:spPr>
          <a:xfrm>
            <a:off x="393700" y="6356350"/>
            <a:ext cx="7759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background_picture">
  <p:cSld name="1_Blank_background_pictur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007" y="-12358"/>
            <a:ext cx="12275201" cy="6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>
            <a:spLocks noGrp="1"/>
          </p:cNvSpPr>
          <p:nvPr>
            <p:ph type="ftr" idx="11"/>
          </p:nvPr>
        </p:nvSpPr>
        <p:spPr>
          <a:xfrm>
            <a:off x="1357183" y="6343993"/>
            <a:ext cx="94776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2834846" y="962689"/>
            <a:ext cx="65223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2203621" y="2645461"/>
            <a:ext cx="7784757" cy="316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8" name="Google Shape;198;p2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_and_content_image_side">
  <p:cSld name="1_Title_and_content_image_s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>
            <a:spLocks noGrp="1"/>
          </p:cNvSpPr>
          <p:nvPr>
            <p:ph type="pic" idx="2"/>
          </p:nvPr>
        </p:nvSpPr>
        <p:spPr>
          <a:xfrm>
            <a:off x="0" y="717886"/>
            <a:ext cx="2452914" cy="4905828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25"/>
          <p:cNvSpPr txBox="1">
            <a:spLocks noGrp="1"/>
          </p:cNvSpPr>
          <p:nvPr>
            <p:ph type="ftr" idx="11"/>
          </p:nvPr>
        </p:nvSpPr>
        <p:spPr>
          <a:xfrm>
            <a:off x="2060944" y="6356351"/>
            <a:ext cx="9155696" cy="3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2889504" y="662957"/>
            <a:ext cx="8327136" cy="128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2889504" y="1952609"/>
            <a:ext cx="8327136" cy="414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4" name="Google Shape;204;p25" descr="Shape, icon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31392" y="1952608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109403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3340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_and_content_image_side">
  <p:cSld name="3_Title_and_content_image_s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ftr" idx="11"/>
          </p:nvPr>
        </p:nvSpPr>
        <p:spPr>
          <a:xfrm>
            <a:off x="2060944" y="6356350"/>
            <a:ext cx="9155696" cy="35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1177447" y="662957"/>
            <a:ext cx="10039193" cy="128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1177447" y="1952609"/>
            <a:ext cx="10039193" cy="414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26" descr="Shape, arrow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 flipH="1">
            <a:off x="0" y="1436"/>
            <a:ext cx="3023866" cy="311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109403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3340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_and_content_image_side">
  <p:cSld name="4_Title_and_content_image_s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ftr" idx="11"/>
          </p:nvPr>
        </p:nvSpPr>
        <p:spPr>
          <a:xfrm>
            <a:off x="2138182" y="6356351"/>
            <a:ext cx="9078457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177447" y="662957"/>
            <a:ext cx="10039193" cy="128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1177447" y="1952609"/>
            <a:ext cx="10039193" cy="414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1" name="Google Shape;221;p2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22" y="6359888"/>
            <a:ext cx="1011724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_title_background">
  <p:cSld name="Logo_title_background">
    <p:bg>
      <p:bgPr>
        <a:solidFill>
          <a:srgbClr val="312FA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>
            <a:off x="5955" y="5529768"/>
            <a:ext cx="2880428" cy="1328232"/>
          </a:xfrm>
          <a:custGeom>
            <a:avLst/>
            <a:gdLst/>
            <a:ahLst/>
            <a:cxnLst/>
            <a:rect l="l" t="t" r="r" b="b"/>
            <a:pathLst>
              <a:path w="2880428" h="1328232" extrusionOk="0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>
            <a:spLocks noGrp="1"/>
          </p:cNvSpPr>
          <p:nvPr>
            <p:ph type="pic" idx="2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  <a:noFill/>
          <a:ln>
            <a:noFill/>
          </a:ln>
        </p:spPr>
      </p:sp>
      <p:sp>
        <p:nvSpPr>
          <p:cNvPr id="226" name="Google Shape;226;p28"/>
          <p:cNvSpPr>
            <a:spLocks noGrp="1"/>
          </p:cNvSpPr>
          <p:nvPr>
            <p:ph type="pic" idx="3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27" name="Google Shape;227;p28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22" y="6359888"/>
            <a:ext cx="1011724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>
            <a:spLocks noGrp="1"/>
          </p:cNvSpPr>
          <p:nvPr>
            <p:ph type="ftr" idx="11"/>
          </p:nvPr>
        </p:nvSpPr>
        <p:spPr>
          <a:xfrm>
            <a:off x="2111140" y="6389904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001" y="-1049888"/>
            <a:ext cx="2900930" cy="28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>
            <a:spLocks noGrp="1"/>
          </p:cNvSpPr>
          <p:nvPr>
            <p:ph type="sldNum" idx="12"/>
          </p:nvPr>
        </p:nvSpPr>
        <p:spPr>
          <a:xfrm>
            <a:off x="5699218" y="5967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_panel">
  <p:cSld name="4_images_panel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228" y="-24384"/>
            <a:ext cx="12403066" cy="69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/>
          <p:nvPr/>
        </p:nvSpPr>
        <p:spPr>
          <a:xfrm>
            <a:off x="3088443" y="1084306"/>
            <a:ext cx="9103557" cy="5172119"/>
          </a:xfrm>
          <a:custGeom>
            <a:avLst/>
            <a:gdLst/>
            <a:ahLst/>
            <a:cxnLst/>
            <a:rect l="l" t="t" r="r" b="b"/>
            <a:pathLst>
              <a:path w="9103557" h="5172119" extrusionOk="0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9"/>
          <p:cNvCxnSpPr/>
          <p:nvPr/>
        </p:nvCxnSpPr>
        <p:spPr>
          <a:xfrm>
            <a:off x="6272029" y="1675027"/>
            <a:ext cx="0" cy="399067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29"/>
          <p:cNvSpPr>
            <a:spLocks noGrp="1"/>
          </p:cNvSpPr>
          <p:nvPr>
            <p:ph type="pic" idx="2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" name="Google Shape;238;p29"/>
          <p:cNvSpPr>
            <a:spLocks noGrp="1"/>
          </p:cNvSpPr>
          <p:nvPr>
            <p:ph type="pic" idx="3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  <a:noFill/>
          <a:ln>
            <a:noFill/>
          </a:ln>
        </p:spPr>
      </p:sp>
      <p:sp>
        <p:nvSpPr>
          <p:cNvPr id="239" name="Google Shape;239;p29"/>
          <p:cNvSpPr>
            <a:spLocks noGrp="1"/>
          </p:cNvSpPr>
          <p:nvPr>
            <p:ph type="pic" idx="4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  <a:noFill/>
          <a:ln>
            <a:noFill/>
          </a:ln>
        </p:spPr>
      </p:sp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358408" y="3429000"/>
            <a:ext cx="2507029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ftr" idx="11"/>
          </p:nvPr>
        </p:nvSpPr>
        <p:spPr>
          <a:xfrm>
            <a:off x="2111140" y="6389904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5"/>
          </p:nvPr>
        </p:nvSpPr>
        <p:spPr>
          <a:xfrm>
            <a:off x="3962400" y="4008438"/>
            <a:ext cx="1341438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6"/>
          </p:nvPr>
        </p:nvSpPr>
        <p:spPr>
          <a:xfrm>
            <a:off x="3681984" y="4593684"/>
            <a:ext cx="1985130" cy="118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7"/>
          </p:nvPr>
        </p:nvSpPr>
        <p:spPr>
          <a:xfrm>
            <a:off x="7038627" y="4008438"/>
            <a:ext cx="1341438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8"/>
          </p:nvPr>
        </p:nvSpPr>
        <p:spPr>
          <a:xfrm>
            <a:off x="6758211" y="4593684"/>
            <a:ext cx="1985130" cy="118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9"/>
          </p:nvPr>
        </p:nvSpPr>
        <p:spPr>
          <a:xfrm>
            <a:off x="10164947" y="4008438"/>
            <a:ext cx="1341438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3"/>
          </p:nvPr>
        </p:nvSpPr>
        <p:spPr>
          <a:xfrm>
            <a:off x="9884531" y="4593684"/>
            <a:ext cx="1985130" cy="118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0" name="Google Shape;250;p29"/>
          <p:cNvCxnSpPr/>
          <p:nvPr/>
        </p:nvCxnSpPr>
        <p:spPr>
          <a:xfrm>
            <a:off x="9338317" y="1656739"/>
            <a:ext cx="0" cy="399067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00854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image_plus">
  <p:cSld name="11_image_plu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ftr" idx="11"/>
          </p:nvPr>
        </p:nvSpPr>
        <p:spPr>
          <a:xfrm>
            <a:off x="2197656" y="6356351"/>
            <a:ext cx="9088181" cy="3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7196688" y="1322641"/>
            <a:ext cx="4089150" cy="4089150"/>
          </a:xfrm>
          <a:custGeom>
            <a:avLst/>
            <a:gdLst/>
            <a:ahLst/>
            <a:cxnLst/>
            <a:rect l="l" t="t" r="r" b="b"/>
            <a:pathLst>
              <a:path w="4089150" h="4089150" extrusionOk="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981960" y="0"/>
            <a:ext cx="2557992" cy="1912983"/>
          </a:xfrm>
          <a:custGeom>
            <a:avLst/>
            <a:gdLst/>
            <a:ahLst/>
            <a:cxnLst/>
            <a:rect l="l" t="t" r="r" b="b"/>
            <a:pathLst>
              <a:path w="2557992" h="1912983" extrusionOk="0">
                <a:moveTo>
                  <a:pt x="174406" y="0"/>
                </a:moveTo>
                <a:lnTo>
                  <a:pt x="2383586" y="0"/>
                </a:lnTo>
                <a:lnTo>
                  <a:pt x="2457482" y="136144"/>
                </a:lnTo>
                <a:cubicBezTo>
                  <a:pt x="2522203" y="289161"/>
                  <a:pt x="2557992" y="457395"/>
                  <a:pt x="2557992" y="633987"/>
                </a:cubicBezTo>
                <a:cubicBezTo>
                  <a:pt x="2557992" y="1340357"/>
                  <a:pt x="1985366" y="1912983"/>
                  <a:pt x="1278996" y="1912983"/>
                </a:cubicBezTo>
                <a:cubicBezTo>
                  <a:pt x="572626" y="1912983"/>
                  <a:pt x="0" y="1340357"/>
                  <a:pt x="0" y="633987"/>
                </a:cubicBezTo>
                <a:cubicBezTo>
                  <a:pt x="0" y="457395"/>
                  <a:pt x="35789" y="289161"/>
                  <a:pt x="100510" y="1361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5215489" y="1912983"/>
            <a:ext cx="3135094" cy="313509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>
            <a:spLocks noGrp="1"/>
          </p:cNvSpPr>
          <p:nvPr>
            <p:ph type="pic" idx="2"/>
          </p:nvPr>
        </p:nvSpPr>
        <p:spPr>
          <a:xfrm>
            <a:off x="7258621" y="1163638"/>
            <a:ext cx="3584146" cy="4403726"/>
          </a:xfrm>
          <a:prstGeom prst="rect">
            <a:avLst/>
          </a:prstGeom>
          <a:noFill/>
          <a:ln>
            <a:noFill/>
          </a:ln>
        </p:spPr>
      </p:sp>
      <p:pic>
        <p:nvPicPr>
          <p:cNvPr id="260" name="Google Shape;26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5581" y="2654706"/>
            <a:ext cx="1674911" cy="16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697150" y="2194760"/>
            <a:ext cx="40020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body" idx="1"/>
          </p:nvPr>
        </p:nvSpPr>
        <p:spPr>
          <a:xfrm>
            <a:off x="660529" y="3602670"/>
            <a:ext cx="4038646" cy="251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00854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and_content_image_side">
  <p:cSld name="2_Title_and_content_image_s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descr="A picture containing shape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84038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2060944" y="6356351"/>
            <a:ext cx="9155696" cy="3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804086" y="662957"/>
            <a:ext cx="9412554" cy="128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804086" y="1952609"/>
            <a:ext cx="9412554" cy="414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109403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3340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image_plus">
  <p:cSld name="12_image_plu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ftr" idx="11"/>
          </p:nvPr>
        </p:nvSpPr>
        <p:spPr>
          <a:xfrm>
            <a:off x="2197656" y="6356350"/>
            <a:ext cx="9088181" cy="35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7196688" y="1322641"/>
            <a:ext cx="4089150" cy="4089150"/>
          </a:xfrm>
          <a:custGeom>
            <a:avLst/>
            <a:gdLst/>
            <a:ahLst/>
            <a:cxnLst/>
            <a:rect l="l" t="t" r="r" b="b"/>
            <a:pathLst>
              <a:path w="4089150" h="4089150" extrusionOk="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>
            <a:spLocks noGrp="1"/>
          </p:cNvSpPr>
          <p:nvPr>
            <p:ph type="pic" idx="2"/>
          </p:nvPr>
        </p:nvSpPr>
        <p:spPr>
          <a:xfrm>
            <a:off x="7258621" y="1163638"/>
            <a:ext cx="3584146" cy="4403726"/>
          </a:xfrm>
          <a:prstGeom prst="rect">
            <a:avLst/>
          </a:prstGeom>
          <a:noFill/>
          <a:ln>
            <a:noFill/>
          </a:ln>
        </p:spPr>
      </p:sp>
      <p:pic>
        <p:nvPicPr>
          <p:cNvPr id="271" name="Google Shape;2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6061" y="2728078"/>
            <a:ext cx="1674911" cy="16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660529" y="2728078"/>
            <a:ext cx="4038646" cy="339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4" name="Google Shape;2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8" y="6354763"/>
            <a:ext cx="100854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사용자 지정 레이아웃">
  <p:cSld name="21_사용자 지정 레이아웃">
    <p:bg>
      <p:bgPr>
        <a:gradFill>
          <a:gsLst>
            <a:gs pos="0">
              <a:srgbClr val="41419E"/>
            </a:gs>
            <a:gs pos="50000">
              <a:srgbClr val="28268D"/>
            </a:gs>
            <a:gs pos="100000">
              <a:srgbClr val="13116E"/>
            </a:gs>
          </a:gsLst>
          <a:lin ang="5400000" scaled="0"/>
        </a:gra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>
            <a:spLocks noGrp="1"/>
          </p:cNvSpPr>
          <p:nvPr>
            <p:ph type="pic" idx="2"/>
          </p:nvPr>
        </p:nvSpPr>
        <p:spPr>
          <a:xfrm>
            <a:off x="4061870" y="1635284"/>
            <a:ext cx="4133850" cy="4133850"/>
          </a:xfrm>
          <a:prstGeom prst="donut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78" name="Google Shape;278;p32"/>
          <p:cNvSpPr txBox="1">
            <a:spLocks noGrp="1"/>
          </p:cNvSpPr>
          <p:nvPr>
            <p:ph type="ftr" idx="11"/>
          </p:nvPr>
        </p:nvSpPr>
        <p:spPr>
          <a:xfrm>
            <a:off x="1348554" y="6391076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/>
          <p:nvPr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2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22" y="6359888"/>
            <a:ext cx="1011724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2766349" y="2946278"/>
            <a:ext cx="67248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1446342" y="1594471"/>
            <a:ext cx="2581275" cy="151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E6F9"/>
              </a:buClr>
              <a:buSzPts val="1600"/>
              <a:buNone/>
              <a:defRPr sz="1600">
                <a:solidFill>
                  <a:srgbClr val="D9E6F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3"/>
          </p:nvPr>
        </p:nvSpPr>
        <p:spPr>
          <a:xfrm>
            <a:off x="1470155" y="1012743"/>
            <a:ext cx="25923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E6F0"/>
              </a:buClr>
              <a:buSzPts val="2800"/>
              <a:buNone/>
              <a:defRPr>
                <a:solidFill>
                  <a:srgbClr val="8EE6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4"/>
          </p:nvPr>
        </p:nvSpPr>
        <p:spPr>
          <a:xfrm>
            <a:off x="8570392" y="1577563"/>
            <a:ext cx="2581275" cy="151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E6F9"/>
              </a:buClr>
              <a:buSzPts val="1600"/>
              <a:buNone/>
              <a:defRPr sz="1600">
                <a:solidFill>
                  <a:srgbClr val="D9E6F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5"/>
          </p:nvPr>
        </p:nvSpPr>
        <p:spPr>
          <a:xfrm>
            <a:off x="8594205" y="995835"/>
            <a:ext cx="25923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E6F0"/>
              </a:buClr>
              <a:buSzPts val="2800"/>
              <a:buNone/>
              <a:defRPr>
                <a:solidFill>
                  <a:srgbClr val="8EE6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6"/>
          </p:nvPr>
        </p:nvSpPr>
        <p:spPr>
          <a:xfrm>
            <a:off x="1348554" y="4579061"/>
            <a:ext cx="2581275" cy="151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E6F9"/>
              </a:buClr>
              <a:buSzPts val="1600"/>
              <a:buNone/>
              <a:defRPr sz="1600">
                <a:solidFill>
                  <a:srgbClr val="D9E6F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body" idx="7"/>
          </p:nvPr>
        </p:nvSpPr>
        <p:spPr>
          <a:xfrm>
            <a:off x="1372367" y="3997333"/>
            <a:ext cx="25923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E6F0"/>
              </a:buClr>
              <a:buSzPts val="2800"/>
              <a:buNone/>
              <a:defRPr>
                <a:solidFill>
                  <a:srgbClr val="8EE6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8"/>
          </p:nvPr>
        </p:nvSpPr>
        <p:spPr>
          <a:xfrm>
            <a:off x="8571055" y="4548153"/>
            <a:ext cx="2581275" cy="151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E6F9"/>
              </a:buClr>
              <a:buSzPts val="1600"/>
              <a:buNone/>
              <a:defRPr sz="1600">
                <a:solidFill>
                  <a:srgbClr val="D9E6F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9"/>
          </p:nvPr>
        </p:nvSpPr>
        <p:spPr>
          <a:xfrm>
            <a:off x="8594868" y="3966425"/>
            <a:ext cx="25923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E6F0"/>
              </a:buClr>
              <a:buSzPts val="2800"/>
              <a:buNone/>
              <a:defRPr>
                <a:solidFill>
                  <a:srgbClr val="8EE6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body" idx="13"/>
          </p:nvPr>
        </p:nvSpPr>
        <p:spPr>
          <a:xfrm>
            <a:off x="4213185" y="968326"/>
            <a:ext cx="3916275" cy="64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1" name="Google Shape;291;p32"/>
          <p:cNvGrpSpPr/>
          <p:nvPr/>
        </p:nvGrpSpPr>
        <p:grpSpPr>
          <a:xfrm>
            <a:off x="3600451" y="2075771"/>
            <a:ext cx="1104899" cy="644403"/>
            <a:chOff x="3600451" y="2075771"/>
            <a:chExt cx="1104899" cy="644403"/>
          </a:xfrm>
        </p:grpSpPr>
        <p:sp>
          <p:nvSpPr>
            <p:cNvPr id="292" name="Google Shape;292;p32"/>
            <p:cNvSpPr/>
            <p:nvPr/>
          </p:nvSpPr>
          <p:spPr>
            <a:xfrm>
              <a:off x="4572000" y="2586824"/>
              <a:ext cx="133350" cy="133350"/>
            </a:xfrm>
            <a:prstGeom prst="ellipse">
              <a:avLst/>
            </a:pr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3" name="Google Shape;293;p32"/>
            <p:cNvCxnSpPr/>
            <p:nvPr/>
          </p:nvCxnSpPr>
          <p:spPr>
            <a:xfrm rot="5400000" flipH="1">
              <a:off x="3873901" y="1802321"/>
              <a:ext cx="491324" cy="1038224"/>
            </a:xfrm>
            <a:prstGeom prst="bentConnector2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4" name="Google Shape;294;p32"/>
          <p:cNvGrpSpPr/>
          <p:nvPr/>
        </p:nvGrpSpPr>
        <p:grpSpPr>
          <a:xfrm rot="10800000" flipH="1">
            <a:off x="3567113" y="5431661"/>
            <a:ext cx="1104899" cy="623973"/>
            <a:chOff x="3600451" y="2075771"/>
            <a:chExt cx="1104899" cy="644403"/>
          </a:xfrm>
        </p:grpSpPr>
        <p:sp>
          <p:nvSpPr>
            <p:cNvPr id="295" name="Google Shape;295;p32"/>
            <p:cNvSpPr/>
            <p:nvPr/>
          </p:nvSpPr>
          <p:spPr>
            <a:xfrm>
              <a:off x="4572000" y="2586824"/>
              <a:ext cx="133350" cy="133350"/>
            </a:xfrm>
            <a:prstGeom prst="ellipse">
              <a:avLst/>
            </a:pr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296;p32"/>
            <p:cNvCxnSpPr/>
            <p:nvPr/>
          </p:nvCxnSpPr>
          <p:spPr>
            <a:xfrm rot="5400000" flipH="1">
              <a:off x="3873901" y="1802321"/>
              <a:ext cx="491324" cy="1038224"/>
            </a:xfrm>
            <a:prstGeom prst="bentConnector2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7" name="Google Shape;297;p32"/>
          <p:cNvGrpSpPr/>
          <p:nvPr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</p:grpSpPr>
        <p:sp>
          <p:nvSpPr>
            <p:cNvPr id="298" name="Google Shape;298;p32"/>
            <p:cNvSpPr/>
            <p:nvPr/>
          </p:nvSpPr>
          <p:spPr>
            <a:xfrm>
              <a:off x="4572000" y="2586824"/>
              <a:ext cx="133350" cy="133350"/>
            </a:xfrm>
            <a:prstGeom prst="ellipse">
              <a:avLst/>
            </a:pr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9" name="Google Shape;299;p32"/>
            <p:cNvCxnSpPr/>
            <p:nvPr/>
          </p:nvCxnSpPr>
          <p:spPr>
            <a:xfrm rot="5400000" flipH="1">
              <a:off x="3873901" y="1802321"/>
              <a:ext cx="491324" cy="1038224"/>
            </a:xfrm>
            <a:prstGeom prst="bentConnector2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0" name="Google Shape;300;p32"/>
          <p:cNvGrpSpPr/>
          <p:nvPr/>
        </p:nvGrpSpPr>
        <p:grpSpPr>
          <a:xfrm rot="10800000">
            <a:off x="7505830" y="5431659"/>
            <a:ext cx="1120238" cy="623973"/>
            <a:chOff x="3600451" y="2075771"/>
            <a:chExt cx="1104899" cy="644403"/>
          </a:xfrm>
        </p:grpSpPr>
        <p:sp>
          <p:nvSpPr>
            <p:cNvPr id="301" name="Google Shape;301;p32"/>
            <p:cNvSpPr/>
            <p:nvPr/>
          </p:nvSpPr>
          <p:spPr>
            <a:xfrm>
              <a:off x="4572000" y="2586824"/>
              <a:ext cx="133350" cy="133350"/>
            </a:xfrm>
            <a:prstGeom prst="ellipse">
              <a:avLst/>
            </a:pr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2" name="Google Shape;302;p32"/>
            <p:cNvCxnSpPr/>
            <p:nvPr/>
          </p:nvCxnSpPr>
          <p:spPr>
            <a:xfrm rot="5400000" flipH="1">
              <a:off x="3873901" y="1802321"/>
              <a:ext cx="491324" cy="1038224"/>
            </a:xfrm>
            <a:prstGeom prst="bentConnector2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_subtitle_only">
  <p:cSld name="23_Title_subtitle_onl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838200" y="769998"/>
            <a:ext cx="10515600" cy="88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ftr" idx="11"/>
          </p:nvPr>
        </p:nvSpPr>
        <p:spPr>
          <a:xfrm>
            <a:off x="2197656" y="6344775"/>
            <a:ext cx="8929993" cy="36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/>
          <p:nvPr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1448594" y="1693051"/>
            <a:ext cx="9294812" cy="3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0" cap="none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8" name="Google Shape;30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028" y="6354763"/>
            <a:ext cx="100854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269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5" descr="Shape, icon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5906" b="26861"/>
          <a:stretch/>
        </p:blipFill>
        <p:spPr>
          <a:xfrm rot="10800000">
            <a:off x="0" y="-1"/>
            <a:ext cx="2597150" cy="25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90" y="6316329"/>
            <a:ext cx="1181615" cy="42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142498" y="6356351"/>
            <a:ext cx="9385508" cy="3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028" y="6354763"/>
            <a:ext cx="1109403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340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Logo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 rot="8603982">
            <a:off x="7539071" y="1603104"/>
            <a:ext cx="7611336" cy="675450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390385" y="6356351"/>
            <a:ext cx="9020961" cy="3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27" y="6354763"/>
            <a:ext cx="1210258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background_picture">
  <p:cSld name="Blank_background_pictur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717588" y="6356350"/>
            <a:ext cx="90451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5898000" y="4977"/>
            <a:ext cx="396000" cy="7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376412" y="1356175"/>
            <a:ext cx="4572000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6ADF"/>
              </a:buClr>
              <a:buSzPts val="2000"/>
              <a:buNone/>
              <a:defRPr sz="2000">
                <a:solidFill>
                  <a:srgbClr val="466A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4621213" y="5218176"/>
            <a:ext cx="6142037" cy="103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0" y="2000250"/>
            <a:ext cx="12192000" cy="23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5"/>
          </p:nvPr>
        </p:nvSpPr>
        <p:spPr>
          <a:xfrm>
            <a:off x="1395413" y="4420299"/>
            <a:ext cx="9348787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353096" y="-24384"/>
            <a:ext cx="3838904" cy="1575837"/>
          </a:xfrm>
          <a:custGeom>
            <a:avLst/>
            <a:gdLst/>
            <a:ahLst/>
            <a:cxnLst/>
            <a:rect l="l" t="t" r="r" b="b"/>
            <a:pathLst>
              <a:path w="3838904" h="1575837" extrusionOk="0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8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135" y="5660111"/>
            <a:ext cx="1181615" cy="42045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body" idx="6"/>
          </p:nvPr>
        </p:nvSpPr>
        <p:spPr>
          <a:xfrm>
            <a:off x="254000" y="6302374"/>
            <a:ext cx="1180800" cy="42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Slide">
  <p:cSld name="01_Title Slide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4656" t="23561"/>
          <a:stretch/>
        </p:blipFill>
        <p:spPr>
          <a:xfrm>
            <a:off x="0" y="-2"/>
            <a:ext cx="5347635" cy="524214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194136" y="2420009"/>
            <a:ext cx="7665929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60C6"/>
              </a:buClr>
              <a:buSzPts val="8000"/>
              <a:buNone/>
              <a:defRPr sz="8000" b="1" cap="none">
                <a:solidFill>
                  <a:srgbClr val="1A60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3194136" y="4683769"/>
            <a:ext cx="7766137" cy="98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6770"/>
              </a:buClr>
              <a:buSzPts val="2800"/>
              <a:buNone/>
              <a:defRPr b="1" i="0">
                <a:solidFill>
                  <a:srgbClr val="5A67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3"/>
          </p:nvPr>
        </p:nvSpPr>
        <p:spPr>
          <a:xfrm>
            <a:off x="8426824" y="163864"/>
            <a:ext cx="3546206" cy="82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60C6"/>
              </a:buClr>
              <a:buSzPts val="1600"/>
              <a:buNone/>
              <a:defRPr sz="1600" b="1" i="0">
                <a:solidFill>
                  <a:srgbClr val="1A60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@openaire_eu</a:t>
            </a:r>
            <a:endParaRPr sz="16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4300" y="6372763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194135" y="6353705"/>
            <a:ext cx="6125229" cy="49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488" y="6431721"/>
            <a:ext cx="409695" cy="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8364" y="6424137"/>
            <a:ext cx="324000" cy="2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619" y="6353705"/>
            <a:ext cx="1210258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_1_light_background">
  <p:cSld name="1_Title_1_light_background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289029" y="0"/>
            <a:ext cx="74833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>
            <a:spLocks noGrp="1"/>
          </p:cNvSpPr>
          <p:nvPr>
            <p:ph type="pic" idx="3"/>
          </p:nvPr>
        </p:nvSpPr>
        <p:spPr>
          <a:xfrm>
            <a:off x="4790661" y="1"/>
            <a:ext cx="4024728" cy="3368607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2578100" y="3749742"/>
            <a:ext cx="92202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4"/>
          </p:nvPr>
        </p:nvSpPr>
        <p:spPr>
          <a:xfrm>
            <a:off x="6261100" y="303847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60C6"/>
              </a:buClr>
              <a:buSzPts val="2800"/>
              <a:buNone/>
              <a:defRPr b="0" i="0">
                <a:solidFill>
                  <a:srgbClr val="1A60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5"/>
          </p:nvPr>
        </p:nvSpPr>
        <p:spPr>
          <a:xfrm>
            <a:off x="6261100" y="2063115"/>
            <a:ext cx="5537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0" i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4811" y="208742"/>
            <a:ext cx="324000" cy="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@openaire_eu</a:t>
            </a:r>
            <a:endParaRPr sz="16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4300" y="6372763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1840538" y="6356350"/>
            <a:ext cx="9357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028" y="6354763"/>
            <a:ext cx="1008548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30.png"/><Relationship Id="rId4" Type="http://schemas.openxmlformats.org/officeDocument/2006/relationships/image" Target="../media/image45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4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000" y="752825"/>
            <a:ext cx="7264250" cy="18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2908050" y="2184450"/>
            <a:ext cx="8722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CURATING RESEARCH PERFORMING ORGANISATION  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AFFILIATIONS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3013775" y="4919975"/>
            <a:ext cx="27927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highlight>
                  <a:srgbClr val="E63A46"/>
                </a:highlight>
                <a:latin typeface="Open Sans"/>
                <a:ea typeface="Open Sans"/>
                <a:cs typeface="Open Sans"/>
                <a:sym typeface="Open Sans"/>
              </a:rPr>
              <a:t>IVANA KONČIĆ</a:t>
            </a:r>
            <a:endParaRPr sz="1500" b="1">
              <a:solidFill>
                <a:schemeClr val="lt1"/>
              </a:solidFill>
              <a:highlight>
                <a:srgbClr val="E63A4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Ruđer Bošković Institute</a:t>
            </a:r>
            <a:b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Croatia</a:t>
            </a:r>
            <a:b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>
                <a:solidFill>
                  <a:srgbClr val="E63A46"/>
                </a:solidFill>
                <a:latin typeface="Open Sans"/>
                <a:ea typeface="Open Sans"/>
                <a:cs typeface="Open Sans"/>
                <a:sym typeface="Open Sans"/>
              </a:rPr>
              <a:t>ikoncic@irb.hr</a:t>
            </a:r>
            <a:endParaRPr sz="1100" b="1">
              <a:solidFill>
                <a:srgbClr val="E63A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5910950" y="4919975"/>
            <a:ext cx="36510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highlight>
                  <a:srgbClr val="E63A46"/>
                </a:highlight>
                <a:latin typeface="Open Sans"/>
                <a:ea typeface="Open Sans"/>
                <a:cs typeface="Open Sans"/>
                <a:sym typeface="Open Sans"/>
              </a:rPr>
              <a:t>MARTINA ŽUGAJ</a:t>
            </a:r>
            <a:endParaRPr sz="1500" b="1">
              <a:solidFill>
                <a:schemeClr val="lt1"/>
              </a:solidFill>
              <a:highlight>
                <a:srgbClr val="E63A4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Ruđer Bošković Institute</a:t>
            </a:r>
            <a:b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Croatia</a:t>
            </a:r>
            <a:endParaRPr sz="15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E63A46"/>
                </a:solidFill>
                <a:latin typeface="Open Sans"/>
                <a:ea typeface="Open Sans"/>
                <a:cs typeface="Open Sans"/>
                <a:sym typeface="Open Sans"/>
              </a:rPr>
              <a:t>mzugaj@irb.hr</a:t>
            </a:r>
            <a:endParaRPr sz="15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3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3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70" name="Google Shape;47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3"/>
          <p:cNvPicPr preferRelativeResize="0"/>
          <p:nvPr/>
        </p:nvPicPr>
        <p:blipFill rotWithShape="1">
          <a:blip r:embed="rId7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3"/>
          <p:cNvPicPr preferRelativeResize="0"/>
          <p:nvPr/>
        </p:nvPicPr>
        <p:blipFill rotWithShape="1">
          <a:blip r:embed="rId8">
            <a:alphaModFix/>
          </a:blip>
          <a:srcRect l="53152" t="50294" b="9353"/>
          <a:stretch/>
        </p:blipFill>
        <p:spPr>
          <a:xfrm>
            <a:off x="5908537" y="3768138"/>
            <a:ext cx="4654623" cy="22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 rotWithShape="1">
          <a:blip r:embed="rId8">
            <a:alphaModFix/>
          </a:blip>
          <a:srcRect l="65269" t="13391" r="15838" b="55253"/>
          <a:stretch/>
        </p:blipFill>
        <p:spPr>
          <a:xfrm>
            <a:off x="7106150" y="2253938"/>
            <a:ext cx="1877002" cy="175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3"/>
          <p:cNvSpPr txBox="1"/>
          <p:nvPr/>
        </p:nvSpPr>
        <p:spPr>
          <a:xfrm>
            <a:off x="5139550" y="653650"/>
            <a:ext cx="5646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 statement</a:t>
            </a:r>
            <a:endParaRPr sz="4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disambiguation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6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4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3" name="Google Shape;483;p44"/>
          <p:cNvGraphicFramePr/>
          <p:nvPr/>
        </p:nvGraphicFramePr>
        <p:xfrm>
          <a:off x="5293625" y="2376075"/>
          <a:ext cx="4282575" cy="3465850"/>
        </p:xfrm>
        <a:graphic>
          <a:graphicData uri="http://schemas.openxmlformats.org/drawingml/2006/table">
            <a:tbl>
              <a:tblPr>
                <a:noFill/>
                <a:tableStyleId>{513E56F0-66DA-49CF-8BFC-57D273F07E22}</a:tableStyleId>
              </a:tblPr>
              <a:tblGrid>
                <a:gridCol w="212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organization field completeness</a:t>
                      </a:r>
                      <a:endParaRPr sz="13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field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9B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missing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9B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% missing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9B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legalname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254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0.1%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legalshortname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156,923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43.2%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alternativenames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319,825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88.0%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country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82,002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22.6%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website url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142,047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39.1%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pid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184,536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50.8%</a:t>
                      </a:r>
                      <a:endParaRPr sz="11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4" name="Google Shape;484;p44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85" name="Google Shape;48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4"/>
          <p:cNvPicPr preferRelativeResize="0"/>
          <p:nvPr/>
        </p:nvPicPr>
        <p:blipFill rotWithShape="1">
          <a:blip r:embed="rId7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5139550" y="653650"/>
            <a:ext cx="6539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 statement</a:t>
            </a:r>
            <a:endParaRPr sz="4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quality / completeness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6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5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5"/>
          <p:cNvSpPr txBox="1"/>
          <p:nvPr/>
        </p:nvSpPr>
        <p:spPr>
          <a:xfrm>
            <a:off x="5232750" y="878100"/>
            <a:ext cx="6369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Limitations of a fully 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automated 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approach</a:t>
            </a:r>
            <a:endParaRPr sz="40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97" name="Google Shape;497;p45"/>
          <p:cNvSpPr txBox="1"/>
          <p:nvPr/>
        </p:nvSpPr>
        <p:spPr>
          <a:xfrm>
            <a:off x="5330650" y="2570825"/>
            <a:ext cx="6369600" cy="30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False positives </a:t>
            </a:r>
            <a:endParaRPr sz="19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Open Sans"/>
              <a:buChar char="●"/>
            </a:pPr>
            <a:r>
              <a:rPr lang="en-GB" sz="1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Inaccurate statistics (e.g. for institutional and country monitors) </a:t>
            </a:r>
            <a:endParaRPr sz="1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Open Sans"/>
              <a:buChar char="●"/>
            </a:pPr>
            <a:r>
              <a:rPr lang="en-GB" sz="1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Inaccurate search results (e.g. finding only the US Concordia University and not the Canadian one)</a:t>
            </a:r>
            <a:endParaRPr sz="1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False negatives</a:t>
            </a:r>
            <a:endParaRPr sz="19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Open Sans"/>
              <a:buChar char="●"/>
            </a:pPr>
            <a:r>
              <a:rPr lang="en-GB" sz="1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One instance is linked to the papers, one to the project… but it is the same organization!</a:t>
            </a:r>
            <a:endParaRPr sz="1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45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99" name="Google Shape;4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5"/>
          <p:cNvPicPr preferRelativeResize="0"/>
          <p:nvPr/>
        </p:nvPicPr>
        <p:blipFill rotWithShape="1">
          <a:blip r:embed="rId7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46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6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10" name="Google Shape;51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6"/>
          <p:cNvPicPr preferRelativeResize="0"/>
          <p:nvPr/>
        </p:nvPicPr>
        <p:blipFill rotWithShape="1">
          <a:blip r:embed="rId7">
            <a:alphaModFix/>
          </a:blip>
          <a:srcRect l="41653" r="53550"/>
          <a:stretch/>
        </p:blipFill>
        <p:spPr>
          <a:xfrm>
            <a:off x="4562326" y="693825"/>
            <a:ext cx="414750" cy="54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6"/>
          <p:cNvPicPr preferRelativeResize="0"/>
          <p:nvPr/>
        </p:nvPicPr>
        <p:blipFill rotWithShape="1">
          <a:blip r:embed="rId8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6"/>
          <p:cNvPicPr preferRelativeResize="0"/>
          <p:nvPr/>
        </p:nvPicPr>
        <p:blipFill rotWithShape="1">
          <a:blip r:embed="rId7">
            <a:alphaModFix/>
          </a:blip>
          <a:srcRect l="46216"/>
          <a:stretch/>
        </p:blipFill>
        <p:spPr>
          <a:xfrm>
            <a:off x="5943600" y="693825"/>
            <a:ext cx="4651076" cy="547035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6"/>
          <p:cNvSpPr txBox="1"/>
          <p:nvPr/>
        </p:nvSpPr>
        <p:spPr>
          <a:xfrm>
            <a:off x="5263375" y="693825"/>
            <a:ext cx="6928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Data provision </a:t>
            </a:r>
            <a:r>
              <a:rPr lang="en-GB" sz="35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35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pipeline</a:t>
            </a:r>
            <a:r>
              <a:rPr lang="en-GB" sz="35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35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47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7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24" name="Google Shape;52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7"/>
          <p:cNvPicPr preferRelativeResize="0"/>
          <p:nvPr/>
        </p:nvPicPr>
        <p:blipFill rotWithShape="1">
          <a:blip r:embed="rId7">
            <a:alphaModFix/>
          </a:blip>
          <a:srcRect l="41653" r="53550"/>
          <a:stretch/>
        </p:blipFill>
        <p:spPr>
          <a:xfrm>
            <a:off x="4562326" y="693825"/>
            <a:ext cx="414750" cy="54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7"/>
          <p:cNvPicPr preferRelativeResize="0"/>
          <p:nvPr/>
        </p:nvPicPr>
        <p:blipFill rotWithShape="1">
          <a:blip r:embed="rId8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7"/>
          <p:cNvPicPr preferRelativeResize="0"/>
          <p:nvPr/>
        </p:nvPicPr>
        <p:blipFill rotWithShape="1">
          <a:blip r:embed="rId9">
            <a:alphaModFix/>
          </a:blip>
          <a:srcRect l="46532"/>
          <a:stretch/>
        </p:blipFill>
        <p:spPr>
          <a:xfrm>
            <a:off x="5959862" y="1417113"/>
            <a:ext cx="3938676" cy="486262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7"/>
          <p:cNvSpPr txBox="1"/>
          <p:nvPr/>
        </p:nvSpPr>
        <p:spPr>
          <a:xfrm>
            <a:off x="5263375" y="693825"/>
            <a:ext cx="6928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Data provision </a:t>
            </a:r>
            <a:r>
              <a:rPr lang="en-GB" sz="35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35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pipeline</a:t>
            </a:r>
            <a:r>
              <a:rPr lang="en-GB" sz="35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35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8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8"/>
          <p:cNvSpPr txBox="1"/>
          <p:nvPr/>
        </p:nvSpPr>
        <p:spPr>
          <a:xfrm>
            <a:off x="3604476" y="2235507"/>
            <a:ext cx="2549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48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39" name="Google Shape;53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8"/>
          <p:cNvPicPr preferRelativeResize="0"/>
          <p:nvPr/>
        </p:nvPicPr>
        <p:blipFill rotWithShape="1">
          <a:blip r:embed="rId7">
            <a:alphaModFix/>
          </a:blip>
          <a:srcRect l="83055" t="30442" r="1394" b="59012"/>
          <a:stretch/>
        </p:blipFill>
        <p:spPr>
          <a:xfrm>
            <a:off x="3578475" y="2532850"/>
            <a:ext cx="2115102" cy="9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8"/>
          <p:cNvPicPr preferRelativeResize="0"/>
          <p:nvPr/>
        </p:nvPicPr>
        <p:blipFill rotWithShape="1">
          <a:blip r:embed="rId7">
            <a:alphaModFix/>
          </a:blip>
          <a:srcRect l="83055" t="19186" r="1394" b="70269"/>
          <a:stretch/>
        </p:blipFill>
        <p:spPr>
          <a:xfrm>
            <a:off x="911475" y="2532850"/>
            <a:ext cx="2115102" cy="9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8"/>
          <p:cNvPicPr preferRelativeResize="0"/>
          <p:nvPr/>
        </p:nvPicPr>
        <p:blipFill rotWithShape="1">
          <a:blip r:embed="rId7">
            <a:alphaModFix/>
          </a:blip>
          <a:srcRect l="83055" t="41419" r="1394" b="48957"/>
          <a:stretch/>
        </p:blipFill>
        <p:spPr>
          <a:xfrm>
            <a:off x="6321675" y="2532850"/>
            <a:ext cx="2115102" cy="82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8"/>
          <p:cNvPicPr preferRelativeResize="0"/>
          <p:nvPr/>
        </p:nvPicPr>
        <p:blipFill rotWithShape="1">
          <a:blip r:embed="rId7">
            <a:alphaModFix/>
          </a:blip>
          <a:srcRect l="83055" t="53434" r="1394" b="38157"/>
          <a:stretch/>
        </p:blipFill>
        <p:spPr>
          <a:xfrm>
            <a:off x="8986950" y="2532850"/>
            <a:ext cx="2420913" cy="82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8"/>
          <p:cNvSpPr txBox="1"/>
          <p:nvPr/>
        </p:nvSpPr>
        <p:spPr>
          <a:xfrm>
            <a:off x="911476" y="3441207"/>
            <a:ext cx="2549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22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Provides access to millions of interlinked scholarly works, their citations and contextual information such as organisations, grants.</a:t>
            </a: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48"/>
          <p:cNvSpPr txBox="1"/>
          <p:nvPr/>
        </p:nvSpPr>
        <p:spPr>
          <a:xfrm>
            <a:off x="3621076" y="3441207"/>
            <a:ext cx="2549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22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Enables institutions, universities, or lead teams on a scientific domain, to easily create, configure and manage, their own customised web portal that collects and shares research outcomes of their interest to their audiences. </a:t>
            </a: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48"/>
          <p:cNvSpPr txBox="1"/>
          <p:nvPr/>
        </p:nvSpPr>
        <p:spPr>
          <a:xfrm>
            <a:off x="6330676" y="3441207"/>
            <a:ext cx="2549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22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Produces well-documented, timely and accurate monitoring indicators of research activities for funders, research initiatives and organisations, by creating personalised and on-demand online configurable dashboards.</a:t>
            </a: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48"/>
          <p:cNvSpPr txBox="1"/>
          <p:nvPr/>
        </p:nvSpPr>
        <p:spPr>
          <a:xfrm>
            <a:off x="9040276" y="3441207"/>
            <a:ext cx="2549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22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Facilitates access to the Open Science indicators for policy makers, funders, organisations, by combining and visualising information from all over Europe.</a:t>
            </a: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2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48"/>
          <p:cNvSpPr txBox="1"/>
          <p:nvPr/>
        </p:nvSpPr>
        <p:spPr>
          <a:xfrm>
            <a:off x="953775" y="1008300"/>
            <a:ext cx="8086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OpenAIRE </a:t>
            </a:r>
            <a:r>
              <a:rPr lang="en-GB" sz="2900">
                <a:solidFill>
                  <a:srgbClr val="FFFFFF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services </a:t>
            </a:r>
            <a:r>
              <a:rPr lang="en-GB" sz="29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benefiting from organisation disambiguation</a:t>
            </a:r>
            <a:endParaRPr sz="29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9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9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58" name="Google Shape;5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9"/>
          <p:cNvSpPr txBox="1"/>
          <p:nvPr/>
        </p:nvSpPr>
        <p:spPr>
          <a:xfrm>
            <a:off x="800750" y="980550"/>
            <a:ext cx="7798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OpenOrgs </a:t>
            </a:r>
            <a:r>
              <a:rPr lang="en-GB" sz="3500">
                <a:solidFill>
                  <a:srgbClr val="FFFFFF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activity </a:t>
            </a:r>
            <a:r>
              <a:rPr lang="en-GB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pillars</a:t>
            </a:r>
            <a:endParaRPr sz="35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562" name="Google Shape;562;p49"/>
          <p:cNvGrpSpPr/>
          <p:nvPr/>
        </p:nvGrpSpPr>
        <p:grpSpPr>
          <a:xfrm>
            <a:off x="690689" y="2670725"/>
            <a:ext cx="3676718" cy="1719557"/>
            <a:chOff x="518030" y="2003094"/>
            <a:chExt cx="2757608" cy="1289700"/>
          </a:xfrm>
        </p:grpSpPr>
        <p:sp>
          <p:nvSpPr>
            <p:cNvPr id="563" name="Google Shape;563;p49"/>
            <p:cNvSpPr txBox="1"/>
            <p:nvPr/>
          </p:nvSpPr>
          <p:spPr>
            <a:xfrm>
              <a:off x="518030" y="2003094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Automatic suggestion of duplicates</a:t>
              </a:r>
              <a:endParaRPr sz="1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The process for the automatic identification of possible duplicates will periodically produce new suggestions for the data curators.</a:t>
              </a:r>
              <a:endParaRPr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564" name="Google Shape;564;p49"/>
            <p:cNvCxnSpPr/>
            <p:nvPr/>
          </p:nvCxnSpPr>
          <p:spPr>
            <a:xfrm rot="10800000">
              <a:off x="2613538" y="2173950"/>
              <a:ext cx="662100" cy="474000"/>
            </a:xfrm>
            <a:prstGeom prst="straightConnector1">
              <a:avLst/>
            </a:prstGeom>
            <a:noFill/>
            <a:ln w="9525" cap="flat" cmpd="sng">
              <a:solidFill>
                <a:srgbClr val="E63A4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65" name="Google Shape;565;p49"/>
          <p:cNvGrpSpPr/>
          <p:nvPr/>
        </p:nvGrpSpPr>
        <p:grpSpPr>
          <a:xfrm>
            <a:off x="7008950" y="980538"/>
            <a:ext cx="4715598" cy="4558869"/>
            <a:chOff x="5256844" y="735422"/>
            <a:chExt cx="3536787" cy="3419237"/>
          </a:xfrm>
        </p:grpSpPr>
        <p:sp>
          <p:nvSpPr>
            <p:cNvPr id="566" name="Google Shape;566;p49"/>
            <p:cNvSpPr txBox="1"/>
            <p:nvPr/>
          </p:nvSpPr>
          <p:spPr>
            <a:xfrm>
              <a:off x="6496531" y="2864959"/>
              <a:ext cx="2297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Manual management of duplicates</a:t>
              </a:r>
              <a:endParaRPr sz="1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Deciding whether two or more digital representations are duplicates of the same object can be a task that only humans can carry out precisely. The OpenOrgs tool allows data curator to manage the ambiguities in the data lack of the organization mentions aggregated by OpenAIRE.  </a:t>
              </a:r>
              <a:endParaRPr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567" name="Google Shape;567;p49"/>
            <p:cNvCxnSpPr/>
            <p:nvPr/>
          </p:nvCxnSpPr>
          <p:spPr>
            <a:xfrm rot="10800000" flipH="1">
              <a:off x="5256844" y="735422"/>
              <a:ext cx="1204200" cy="1142700"/>
            </a:xfrm>
            <a:prstGeom prst="straightConnector1">
              <a:avLst/>
            </a:prstGeom>
            <a:noFill/>
            <a:ln w="9525" cap="flat" cmpd="sng">
              <a:solidFill>
                <a:srgbClr val="E63A4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68" name="Google Shape;568;p49"/>
          <p:cNvGrpSpPr/>
          <p:nvPr/>
        </p:nvGrpSpPr>
        <p:grpSpPr>
          <a:xfrm>
            <a:off x="7660740" y="1074166"/>
            <a:ext cx="3833016" cy="3746164"/>
            <a:chOff x="5745698" y="805645"/>
            <a:chExt cx="2874834" cy="2809693"/>
          </a:xfrm>
        </p:grpSpPr>
        <p:sp>
          <p:nvSpPr>
            <p:cNvPr id="569" name="Google Shape;569;p49"/>
            <p:cNvSpPr txBox="1"/>
            <p:nvPr/>
          </p:nvSpPr>
          <p:spPr>
            <a:xfrm>
              <a:off x="6496533" y="80564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Metadata curation</a:t>
              </a:r>
              <a:endParaRPr sz="1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 OpenOrgs data curators can enrich the metadata description of the organization entities, compensating the lack of information available from the sources and improving the discoverability / completeness of the organization records.</a:t>
              </a:r>
              <a:endParaRPr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570" name="Google Shape;570;p49"/>
            <p:cNvCxnSpPr>
              <a:stCxn id="571" idx="1"/>
            </p:cNvCxnSpPr>
            <p:nvPr/>
          </p:nvCxnSpPr>
          <p:spPr>
            <a:xfrm rot="10800000" flipH="1">
              <a:off x="5745698" y="3123338"/>
              <a:ext cx="735900" cy="492000"/>
            </a:xfrm>
            <a:prstGeom prst="straightConnector1">
              <a:avLst/>
            </a:prstGeom>
            <a:noFill/>
            <a:ln w="9525" cap="flat" cmpd="sng">
              <a:solidFill>
                <a:srgbClr val="E63A4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72" name="Google Shape;572;p49"/>
          <p:cNvGrpSpPr/>
          <p:nvPr/>
        </p:nvGrpSpPr>
        <p:grpSpPr>
          <a:xfrm>
            <a:off x="3512928" y="1399312"/>
            <a:ext cx="5086319" cy="5054003"/>
            <a:chOff x="2662213" y="676344"/>
            <a:chExt cx="3814835" cy="3790597"/>
          </a:xfrm>
        </p:grpSpPr>
        <p:sp>
          <p:nvSpPr>
            <p:cNvPr id="573" name="Google Shape;573;p4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E63A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EA58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F29B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4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77" name="Google Shape;577;p4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29BA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29B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4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80" name="Google Shape;580;p4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E63A46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E63A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" name="Google Shape;582;p4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83" name="Google Shape;583;p4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EA586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EA5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" name="Google Shape;584;p4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5" name="Google Shape;585;p4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6" name="Google Shape;586;p4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0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93" name="Google Shape;5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0"/>
          <p:cNvSpPr txBox="1"/>
          <p:nvPr/>
        </p:nvSpPr>
        <p:spPr>
          <a:xfrm>
            <a:off x="2196750" y="2850475"/>
            <a:ext cx="7798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openorgs </a:t>
            </a:r>
            <a:r>
              <a:rPr lang="en-GB" sz="5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.openaire.eu</a:t>
            </a:r>
            <a:endParaRPr sz="5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97" name="Google Shape;597;p50"/>
          <p:cNvSpPr txBox="1"/>
          <p:nvPr/>
        </p:nvSpPr>
        <p:spPr>
          <a:xfrm>
            <a:off x="3928325" y="1728425"/>
            <a:ext cx="4255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Check out the new website!</a:t>
            </a:r>
            <a:endParaRPr sz="2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51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1"/>
          <p:cNvSpPr txBox="1"/>
          <p:nvPr/>
        </p:nvSpPr>
        <p:spPr>
          <a:xfrm>
            <a:off x="1734900" y="3028800"/>
            <a:ext cx="872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CAN </a:t>
            </a:r>
            <a:r>
              <a:rPr lang="en-GB" sz="5500">
                <a:solidFill>
                  <a:srgbClr val="434343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GB" sz="55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YOU </a:t>
            </a:r>
            <a:r>
              <a:rPr lang="en-GB" sz="5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HELP?</a:t>
            </a:r>
            <a:endParaRPr sz="21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05" name="Google Shape;605;p51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06" name="Google Shape;60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52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52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16" name="Google Shape;61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52"/>
          <p:cNvPicPr preferRelativeResize="0"/>
          <p:nvPr/>
        </p:nvPicPr>
        <p:blipFill rotWithShape="1">
          <a:blip r:embed="rId7">
            <a:alphaModFix/>
          </a:blip>
          <a:srcRect r="28489"/>
          <a:stretch/>
        </p:blipFill>
        <p:spPr>
          <a:xfrm>
            <a:off x="7947926" y="164000"/>
            <a:ext cx="4244074" cy="51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2"/>
          <p:cNvSpPr txBox="1">
            <a:spLocks noGrp="1"/>
          </p:cNvSpPr>
          <p:nvPr>
            <p:ph type="body" idx="4294967295"/>
          </p:nvPr>
        </p:nvSpPr>
        <p:spPr>
          <a:xfrm>
            <a:off x="952050" y="1713300"/>
            <a:ext cx="74892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Curating 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enriching metadata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for organisations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Identifying and </a:t>
            </a: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resolving duplicates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Adding </a:t>
            </a: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parent-child relations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(if any). 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Approving organisations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providing them with stable </a:t>
            </a: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OpenOrgs IDs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Adding new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organisations to the OpenOrgs database.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Documenting </a:t>
            </a: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insights 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the notes section.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50"/>
              <a:buFont typeface="Open Sans"/>
              <a:buChar char="•"/>
            </a:pPr>
            <a:r>
              <a:rPr lang="en-GB" sz="21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Resolving conflicts</a:t>
            </a:r>
            <a:r>
              <a:rPr lang="en-GB" sz="21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; merging and distinguishing.</a:t>
            </a:r>
            <a:endParaRPr sz="21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5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5"/>
          <p:cNvSpPr txBox="1"/>
          <p:nvPr/>
        </p:nvSpPr>
        <p:spPr>
          <a:xfrm>
            <a:off x="1489500" y="955925"/>
            <a:ext cx="9321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TODAY'S </a:t>
            </a:r>
            <a:r>
              <a:rPr lang="en-GB" sz="4000">
                <a:solidFill>
                  <a:srgbClr val="E63A4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AGENDA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6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4294967295"/>
          </p:nvPr>
        </p:nvSpPr>
        <p:spPr>
          <a:xfrm>
            <a:off x="1307025" y="1952600"/>
            <a:ext cx="100587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3972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Challenges </a:t>
            </a: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with Organisation Affiliations</a:t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Solving Problems Using </a:t>
            </a: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OpenOrgs</a:t>
            </a:r>
            <a:endParaRPr sz="2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Overview </a:t>
            </a: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 the Services</a:t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OpenOrgs </a:t>
            </a: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Website </a:t>
            </a: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Tour</a:t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 </a:t>
            </a: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Can Help</a:t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Importance of </a:t>
            </a: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Community </a:t>
            </a: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Expertise</a:t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Invitation to the OpenOrgs </a:t>
            </a: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Training</a:t>
            </a:r>
            <a:endParaRPr sz="2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50"/>
              <a:buFont typeface="Open Sans"/>
              <a:buChar char="•"/>
            </a:pPr>
            <a:r>
              <a:rPr lang="en-GB" sz="2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r>
              <a:rPr lang="en-GB" sz="2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Conclusion</a:t>
            </a:r>
            <a:endParaRPr sz="2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35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31" name="Google Shape;3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53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3"/>
          <p:cNvSpPr txBox="1"/>
          <p:nvPr/>
        </p:nvSpPr>
        <p:spPr>
          <a:xfrm>
            <a:off x="910150" y="904150"/>
            <a:ext cx="6369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Curator 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ROLES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28" name="Google Shape;628;p53"/>
          <p:cNvSpPr txBox="1">
            <a:spLocks noGrp="1"/>
          </p:cNvSpPr>
          <p:nvPr>
            <p:ph type="body" idx="4294967295"/>
          </p:nvPr>
        </p:nvSpPr>
        <p:spPr>
          <a:xfrm>
            <a:off x="910150" y="2022050"/>
            <a:ext cx="48108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USER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Open Sans"/>
              <a:buChar char="•"/>
            </a:pPr>
            <a:r>
              <a:rPr lang="en-GB" sz="19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Scope of data curation is limited to a set of countries.</a:t>
            </a:r>
            <a:endParaRPr sz="1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Open Sans"/>
              <a:buChar char="•"/>
            </a:pPr>
            <a:r>
              <a:rPr lang="en-GB" sz="19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Editing and enriching the metadata of organisations.</a:t>
            </a:r>
            <a:endParaRPr sz="1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Open Sans"/>
              <a:buChar char="•"/>
            </a:pPr>
            <a:r>
              <a:rPr lang="en-GB" sz="19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Approval of suggestions from the automated duplicate identification.</a:t>
            </a:r>
            <a:endParaRPr sz="1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Open Sans"/>
              <a:buChar char="•"/>
            </a:pPr>
            <a:r>
              <a:rPr lang="en-GB" sz="19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Creation of a new Organisation (requires national admin approval).</a:t>
            </a:r>
            <a:endParaRPr sz="1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53"/>
          <p:cNvSpPr txBox="1">
            <a:spLocks noGrp="1"/>
          </p:cNvSpPr>
          <p:nvPr>
            <p:ph type="body" idx="4294967295"/>
          </p:nvPr>
        </p:nvSpPr>
        <p:spPr>
          <a:xfrm>
            <a:off x="6272825" y="2022050"/>
            <a:ext cx="5487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/>
          </a:bodyPr>
          <a:lstStyle/>
          <a:p>
            <a:pPr marL="228600" lvl="0" indent="-50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NATIONAL ADMIN</a:t>
            </a:r>
            <a:endParaRPr sz="40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Scope of data curation is limited to a set of countries.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Editing and enriching the metadata of organisations.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Giving final approval to new organisations, granting them official OpenOrgs IDs.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Managing user access and permissions within their nation.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Resolving any conflicts that occur.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Making decisions on suggested organisations to finalize their approval status.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53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31" name="Google Shape;63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54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54"/>
          <p:cNvSpPr txBox="1"/>
          <p:nvPr/>
        </p:nvSpPr>
        <p:spPr>
          <a:xfrm>
            <a:off x="910150" y="904150"/>
            <a:ext cx="6369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Why we need 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YOU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?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41" name="Google Shape;641;p54"/>
          <p:cNvSpPr txBox="1">
            <a:spLocks noGrp="1"/>
          </p:cNvSpPr>
          <p:nvPr>
            <p:ph type="body" idx="4294967295"/>
          </p:nvPr>
        </p:nvSpPr>
        <p:spPr>
          <a:xfrm>
            <a:off x="916325" y="2185500"/>
            <a:ext cx="9524700" cy="2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115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58"/>
              <a:buChar char="•"/>
            </a:pP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Knowledge of the country's </a:t>
            </a:r>
            <a:r>
              <a:rPr lang="en-GB" sz="218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research landscape</a:t>
            </a: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8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11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58"/>
              <a:buChar char="•"/>
            </a:pPr>
            <a:r>
              <a:rPr lang="en-GB" sz="218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Enhancing </a:t>
            </a: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OpenAIRE platforms.</a:t>
            </a:r>
            <a:endParaRPr sz="218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11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58"/>
              <a:buChar char="•"/>
            </a:pP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Maintain </a:t>
            </a:r>
            <a:r>
              <a:rPr lang="en-GB" sz="218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up-to-date and precise </a:t>
            </a: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information.</a:t>
            </a:r>
            <a:endParaRPr sz="218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11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58"/>
              <a:buChar char="•"/>
            </a:pP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Increase the </a:t>
            </a:r>
            <a:r>
              <a:rPr lang="en-GB" sz="218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visibility </a:t>
            </a: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 research outputs, projects, and datasets.</a:t>
            </a:r>
            <a:endParaRPr sz="218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11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58"/>
              <a:buChar char="•"/>
            </a:pP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Simplify adherence to open access regulations, promoting greater </a:t>
            </a:r>
            <a:r>
              <a:rPr lang="en-GB" sz="218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transparency </a:t>
            </a: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GB" sz="218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accessibility </a:t>
            </a:r>
            <a:r>
              <a:rPr lang="en-GB" sz="218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research.</a:t>
            </a:r>
            <a:endParaRPr sz="218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54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43" name="Google Shape;64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55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5"/>
          <p:cNvSpPr txBox="1"/>
          <p:nvPr/>
        </p:nvSpPr>
        <p:spPr>
          <a:xfrm>
            <a:off x="910150" y="904150"/>
            <a:ext cx="8324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Skills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of a Data Curator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53" name="Google Shape;653;p55"/>
          <p:cNvSpPr txBox="1">
            <a:spLocks noGrp="1"/>
          </p:cNvSpPr>
          <p:nvPr>
            <p:ph type="body" idx="4294967295"/>
          </p:nvPr>
        </p:nvSpPr>
        <p:spPr>
          <a:xfrm>
            <a:off x="1307025" y="1800200"/>
            <a:ext cx="7094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Specialized skills: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Expertise in research organisations within their chosen country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Knowledge of major research institutions and universities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Awareness of the research structure and organisation in their country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Familiarity with national or regional research information systems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General skills: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Attention to detail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Strong data management skills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Analytical abilities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Technical proficiency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Problem-solving skills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55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5" name="Google Shape;65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56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6"/>
          <p:cNvSpPr txBox="1"/>
          <p:nvPr/>
        </p:nvSpPr>
        <p:spPr>
          <a:xfrm>
            <a:off x="910150" y="904150"/>
            <a:ext cx="8324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Skills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of a Data Curator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65" name="Google Shape;665;p56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66" name="Google Shape;66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6"/>
          <p:cNvSpPr txBox="1">
            <a:spLocks noGrp="1"/>
          </p:cNvSpPr>
          <p:nvPr>
            <p:ph type="body" idx="4294967295"/>
          </p:nvPr>
        </p:nvSpPr>
        <p:spPr>
          <a:xfrm>
            <a:off x="1307025" y="1800200"/>
            <a:ext cx="7094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Specialized skills: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Expertise in research organisations within their chosen country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Knowledge of major research institutions and universities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Awareness of the research structure and organisation in their country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Familiarity with national or regional research information systems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General skills: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Attention to detail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Strong data management skills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Analytical abilities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Technical proficiency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5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69642"/>
              <a:buFont typeface="Open Sans"/>
              <a:buChar char="•"/>
            </a:pPr>
            <a:r>
              <a:rPr lang="en-GB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Problem-solving skills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0" name="Google Shape;670;p56"/>
          <p:cNvGrpSpPr/>
          <p:nvPr/>
        </p:nvGrpSpPr>
        <p:grpSpPr>
          <a:xfrm>
            <a:off x="8851006" y="2099751"/>
            <a:ext cx="2592735" cy="3467089"/>
            <a:chOff x="1126863" y="2013875"/>
            <a:chExt cx="1944600" cy="1569600"/>
          </a:xfrm>
        </p:grpSpPr>
        <p:sp>
          <p:nvSpPr>
            <p:cNvPr id="671" name="Google Shape;671;p5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E63A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6"/>
            <p:cNvSpPr txBox="1"/>
            <p:nvPr/>
          </p:nvSpPr>
          <p:spPr>
            <a:xfrm>
              <a:off x="1280874" y="2199238"/>
              <a:ext cx="163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sounds like you? </a:t>
              </a:r>
              <a:endParaRPr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Join our team </a:t>
              </a:r>
              <a:r>
                <a:rPr lang="en-GB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as a data curator!</a:t>
              </a:r>
              <a:endParaRPr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7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7"/>
          <p:cNvSpPr txBox="1"/>
          <p:nvPr/>
        </p:nvSpPr>
        <p:spPr>
          <a:xfrm>
            <a:off x="910150" y="904150"/>
            <a:ext cx="10299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to</a:t>
            </a:r>
            <a:r>
              <a:rPr lang="en-GB" sz="40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become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a Data Curator?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80" name="Google Shape;68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745" y="4056463"/>
            <a:ext cx="3992822" cy="118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025" y="1795025"/>
            <a:ext cx="3973153" cy="118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7025" y="3289249"/>
            <a:ext cx="3992822" cy="118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7025" y="4783481"/>
            <a:ext cx="4104281" cy="116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2745" y="2534081"/>
            <a:ext cx="3992825" cy="118024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7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86" name="Google Shape;686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5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8"/>
          <p:cNvSpPr txBox="1"/>
          <p:nvPr/>
        </p:nvSpPr>
        <p:spPr>
          <a:xfrm>
            <a:off x="1734900" y="605825"/>
            <a:ext cx="87222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Join us for an engaging </a:t>
            </a:r>
            <a:r>
              <a:rPr lang="en-GB" sz="5000">
                <a:solidFill>
                  <a:srgbClr val="434343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GB" sz="5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5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training session </a:t>
            </a:r>
            <a:r>
              <a:rPr lang="en-GB" sz="5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on OpenOrgs!</a:t>
            </a:r>
            <a:endParaRPr sz="1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96" name="Google Shape;696;p58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97" name="Google Shape;69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8"/>
          <p:cNvSpPr txBox="1">
            <a:spLocks noGrp="1"/>
          </p:cNvSpPr>
          <p:nvPr>
            <p:ph type="body" idx="4294967295"/>
          </p:nvPr>
        </p:nvSpPr>
        <p:spPr>
          <a:xfrm>
            <a:off x="1116025" y="3382625"/>
            <a:ext cx="73617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GB" sz="2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Date</a:t>
            </a:r>
            <a:r>
              <a:rPr lang="en-GB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15th April  </a:t>
            </a:r>
            <a:endParaRPr sz="2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GB" sz="2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  <a:r>
              <a:rPr lang="en-GB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14:30 - 16:30 CET </a:t>
            </a:r>
            <a:endParaRPr sz="2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GB" sz="21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You will learn how OpenOrgs simplifies research organization identification, ensuring data integrity and accessibility, and participate in hands-on activities for practical learning.</a:t>
            </a:r>
            <a:endParaRPr sz="2100">
              <a:solidFill>
                <a:srgbClr val="43434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701" name="Google Shape;701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34310" y="2841738"/>
            <a:ext cx="2525710" cy="2467617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8"/>
          <p:cNvSpPr txBox="1">
            <a:spLocks noGrp="1"/>
          </p:cNvSpPr>
          <p:nvPr>
            <p:ph type="body" idx="4294967295"/>
          </p:nvPr>
        </p:nvSpPr>
        <p:spPr>
          <a:xfrm>
            <a:off x="8776650" y="5309353"/>
            <a:ext cx="28692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712"/>
              <a:buNone/>
            </a:pPr>
            <a:r>
              <a:rPr lang="en-GB" sz="176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SCAN THE QR &amp; REGISTER!</a:t>
            </a:r>
            <a:endParaRPr sz="176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59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9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10" name="Google Shape;71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59"/>
          <p:cNvSpPr txBox="1"/>
          <p:nvPr/>
        </p:nvSpPr>
        <p:spPr>
          <a:xfrm>
            <a:off x="3969600" y="1596650"/>
            <a:ext cx="42528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92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Q&amp;A</a:t>
            </a:r>
            <a:r>
              <a:rPr lang="en-GB" sz="92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92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time!</a:t>
            </a:r>
            <a:endParaRPr sz="58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60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60"/>
          <p:cNvSpPr txBox="1"/>
          <p:nvPr/>
        </p:nvSpPr>
        <p:spPr>
          <a:xfrm>
            <a:off x="1613350" y="1230900"/>
            <a:ext cx="8965200" cy="1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</a:t>
            </a:r>
            <a:r>
              <a:rPr lang="en-GB" sz="8100">
                <a:solidFill>
                  <a:srgbClr val="E63A4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!</a:t>
            </a:r>
            <a:endParaRPr sz="47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21" name="Google Shape;721;p60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22" name="Google Shape;72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0"/>
          <p:cNvSpPr txBox="1"/>
          <p:nvPr/>
        </p:nvSpPr>
        <p:spPr>
          <a:xfrm>
            <a:off x="3573600" y="3475250"/>
            <a:ext cx="5044800" cy="1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22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get in touch:</a:t>
            </a:r>
            <a:r>
              <a:rPr lang="en-GB" sz="22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22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ikoncic</a:t>
            </a:r>
            <a:r>
              <a:rPr lang="en-GB" sz="1500">
                <a:solidFill>
                  <a:srgbClr val="E63A4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</a:t>
            </a:r>
            <a: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irb.hr</a:t>
            </a:r>
            <a:b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mzugaj</a:t>
            </a:r>
            <a:r>
              <a:rPr lang="en-GB" sz="1500">
                <a:solidFill>
                  <a:srgbClr val="E63A4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</a:t>
            </a:r>
            <a: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irb.hr</a:t>
            </a:r>
            <a:b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openorgs-admin</a:t>
            </a:r>
            <a:r>
              <a:rPr lang="en-GB" sz="1500">
                <a:solidFill>
                  <a:srgbClr val="E63A4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</a:t>
            </a:r>
            <a:r>
              <a:rPr lang="en-GB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openaire.eu</a:t>
            </a:r>
            <a:endParaRPr sz="100">
              <a:solidFill>
                <a:srgbClr val="E63A46"/>
              </a:solidFill>
              <a:highlight>
                <a:srgbClr val="E63A46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350" y="-65100"/>
            <a:ext cx="12307349" cy="69456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7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7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51" name="Google Shape;3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37"/>
          <p:cNvGrpSpPr/>
          <p:nvPr/>
        </p:nvGrpSpPr>
        <p:grpSpPr>
          <a:xfrm>
            <a:off x="1771271" y="1952604"/>
            <a:ext cx="3163267" cy="2269014"/>
            <a:chOff x="1660800" y="1171213"/>
            <a:chExt cx="1942800" cy="1569600"/>
          </a:xfrm>
        </p:grpSpPr>
        <p:sp>
          <p:nvSpPr>
            <p:cNvPr id="355" name="Google Shape;355;p37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EA58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37"/>
            <p:cNvSpPr txBox="1"/>
            <p:nvPr/>
          </p:nvSpPr>
          <p:spPr>
            <a:xfrm>
              <a:off x="1879865" y="1308149"/>
              <a:ext cx="1451700" cy="459900"/>
            </a:xfrm>
            <a:prstGeom prst="rect">
              <a:avLst/>
            </a:prstGeom>
            <a:solidFill>
              <a:srgbClr val="EA586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Diverse Sources</a:t>
              </a:r>
              <a:endPara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37"/>
            <p:cNvSpPr txBox="1"/>
            <p:nvPr/>
          </p:nvSpPr>
          <p:spPr>
            <a:xfrm>
              <a:off x="1879863" y="1594373"/>
              <a:ext cx="1451700" cy="512400"/>
            </a:xfrm>
            <a:prstGeom prst="rect">
              <a:avLst/>
            </a:prstGeom>
            <a:solidFill>
              <a:srgbClr val="EA586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Metadata about organisations can be found scattered through many different sources.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8" name="Google Shape;358;p37"/>
          <p:cNvGrpSpPr/>
          <p:nvPr/>
        </p:nvGrpSpPr>
        <p:grpSpPr>
          <a:xfrm>
            <a:off x="4929653" y="1952604"/>
            <a:ext cx="3163267" cy="2269014"/>
            <a:chOff x="3600600" y="1170963"/>
            <a:chExt cx="1942800" cy="1569600"/>
          </a:xfrm>
        </p:grpSpPr>
        <p:sp>
          <p:nvSpPr>
            <p:cNvPr id="359" name="Google Shape;359;p37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F29BA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37"/>
            <p:cNvSpPr txBox="1"/>
            <p:nvPr/>
          </p:nvSpPr>
          <p:spPr>
            <a:xfrm>
              <a:off x="3819008" y="1308149"/>
              <a:ext cx="1451700" cy="459900"/>
            </a:xfrm>
            <a:prstGeom prst="rect">
              <a:avLst/>
            </a:prstGeom>
            <a:solidFill>
              <a:srgbClr val="F29BA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Different Names</a:t>
              </a:r>
              <a:endPara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37"/>
            <p:cNvSpPr txBox="1"/>
            <p:nvPr/>
          </p:nvSpPr>
          <p:spPr>
            <a:xfrm>
              <a:off x="3797174" y="1594131"/>
              <a:ext cx="1451700" cy="512400"/>
            </a:xfrm>
            <a:prstGeom prst="rect">
              <a:avLst/>
            </a:prstGeom>
            <a:solidFill>
              <a:srgbClr val="F29BA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Organisations may present themselves under various identifiers, including legal names, acronyms, short names, and alternative designations.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2" name="Google Shape;362;p37"/>
          <p:cNvGrpSpPr/>
          <p:nvPr/>
        </p:nvGrpSpPr>
        <p:grpSpPr>
          <a:xfrm>
            <a:off x="8087115" y="1977006"/>
            <a:ext cx="3163267" cy="2244371"/>
            <a:chOff x="5539816" y="1171213"/>
            <a:chExt cx="1942800" cy="1569600"/>
          </a:xfrm>
        </p:grpSpPr>
        <p:sp>
          <p:nvSpPr>
            <p:cNvPr id="363" name="Google Shape;363;p37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F8C8C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37"/>
            <p:cNvSpPr txBox="1"/>
            <p:nvPr/>
          </p:nvSpPr>
          <p:spPr>
            <a:xfrm>
              <a:off x="5668799" y="1306987"/>
              <a:ext cx="1813800" cy="527700"/>
            </a:xfrm>
            <a:prstGeom prst="rect">
              <a:avLst/>
            </a:prstGeom>
            <a:solidFill>
              <a:srgbClr val="F8C8CB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Organisational Architecture</a:t>
              </a:r>
              <a:endPara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37"/>
            <p:cNvSpPr txBox="1"/>
            <p:nvPr/>
          </p:nvSpPr>
          <p:spPr>
            <a:xfrm>
              <a:off x="5691767" y="1584769"/>
              <a:ext cx="1451700" cy="512400"/>
            </a:xfrm>
            <a:prstGeom prst="rect">
              <a:avLst/>
            </a:prstGeom>
            <a:solidFill>
              <a:srgbClr val="F8C8CB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organisation's structure, with its faculties, departments, branches, and detachments, might not always be straightforward.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6" name="Google Shape;366;p37"/>
          <p:cNvGrpSpPr/>
          <p:nvPr/>
        </p:nvGrpSpPr>
        <p:grpSpPr>
          <a:xfrm>
            <a:off x="4785082" y="2913532"/>
            <a:ext cx="347155" cy="347155"/>
            <a:chOff x="3157188" y="909150"/>
            <a:chExt cx="470400" cy="470400"/>
          </a:xfrm>
        </p:grpSpPr>
        <p:sp>
          <p:nvSpPr>
            <p:cNvPr id="367" name="Google Shape;367;p3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E63A4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37"/>
          <p:cNvGrpSpPr/>
          <p:nvPr/>
        </p:nvGrpSpPr>
        <p:grpSpPr>
          <a:xfrm>
            <a:off x="7928553" y="2925607"/>
            <a:ext cx="347155" cy="347155"/>
            <a:chOff x="3157188" y="909150"/>
            <a:chExt cx="470400" cy="470400"/>
          </a:xfrm>
        </p:grpSpPr>
        <p:sp>
          <p:nvSpPr>
            <p:cNvPr id="370" name="Google Shape;370;p3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E63A4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7"/>
          <p:cNvGrpSpPr/>
          <p:nvPr/>
        </p:nvGrpSpPr>
        <p:grpSpPr>
          <a:xfrm>
            <a:off x="1770352" y="4116481"/>
            <a:ext cx="9480032" cy="1289608"/>
            <a:chOff x="1660795" y="2923136"/>
            <a:chExt cx="5822400" cy="1049400"/>
          </a:xfrm>
        </p:grpSpPr>
        <p:sp>
          <p:nvSpPr>
            <p:cNvPr id="373" name="Google Shape;373;p37"/>
            <p:cNvSpPr/>
            <p:nvPr/>
          </p:nvSpPr>
          <p:spPr>
            <a:xfrm rot="10800000">
              <a:off x="1660795" y="2923136"/>
              <a:ext cx="5822400" cy="10494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E63A4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 txBox="1"/>
            <p:nvPr/>
          </p:nvSpPr>
          <p:spPr>
            <a:xfrm>
              <a:off x="2583300" y="2978750"/>
              <a:ext cx="3977400" cy="349500"/>
            </a:xfrm>
            <a:prstGeom prst="rect">
              <a:avLst/>
            </a:prstGeom>
            <a:solidFill>
              <a:srgbClr val="E63A46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to Success</a:t>
              </a:r>
              <a:endPara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37"/>
            <p:cNvSpPr txBox="1"/>
            <p:nvPr/>
          </p:nvSpPr>
          <p:spPr>
            <a:xfrm>
              <a:off x="2583300" y="3328325"/>
              <a:ext cx="3977400" cy="389400"/>
            </a:xfrm>
            <a:prstGeom prst="rect">
              <a:avLst/>
            </a:prstGeom>
            <a:solidFill>
              <a:srgbClr val="E63A46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To ensure an efficient scholarly communication system, clarifying and disambiguating information is essential.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6" name="Google Shape;376;p37"/>
          <p:cNvSpPr txBox="1"/>
          <p:nvPr/>
        </p:nvSpPr>
        <p:spPr>
          <a:xfrm>
            <a:off x="1773876" y="914625"/>
            <a:ext cx="685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Information 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ambiguity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8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8"/>
          <p:cNvSpPr txBox="1"/>
          <p:nvPr/>
        </p:nvSpPr>
        <p:spPr>
          <a:xfrm>
            <a:off x="1386850" y="2105250"/>
            <a:ext cx="6369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This ambiguity affects the 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whole 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scholarly communication system.</a:t>
            </a:r>
            <a:endParaRPr sz="600">
              <a:solidFill>
                <a:schemeClr val="lt1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84" name="Google Shape;3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3450" y="0"/>
            <a:ext cx="4038550" cy="606282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8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86" name="Google Shape;38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9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9"/>
          <p:cNvSpPr txBox="1"/>
          <p:nvPr/>
        </p:nvSpPr>
        <p:spPr>
          <a:xfrm>
            <a:off x="1212975" y="896400"/>
            <a:ext cx="9625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Who needs 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unambiguous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 </a:t>
            </a: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information?</a:t>
            </a:r>
            <a:endParaRPr sz="6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1412104" y="3730414"/>
            <a:ext cx="1754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63A46"/>
                </a:solidFill>
                <a:latin typeface="Open Sans"/>
                <a:ea typeface="Open Sans"/>
                <a:cs typeface="Open Sans"/>
                <a:sym typeface="Open Sans"/>
              </a:rPr>
              <a:t>Researchers</a:t>
            </a:r>
            <a:endParaRPr sz="1800" b="1">
              <a:solidFill>
                <a:srgbClr val="E63A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1403123" y="4093320"/>
            <a:ext cx="17772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To facilitate the findability of digital objects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3818230" y="3730414"/>
            <a:ext cx="17817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63A46"/>
                </a:solidFill>
                <a:latin typeface="Open Sans"/>
                <a:ea typeface="Open Sans"/>
                <a:cs typeface="Open Sans"/>
                <a:sym typeface="Open Sans"/>
              </a:rPr>
              <a:t>RPOs</a:t>
            </a:r>
            <a:endParaRPr sz="1800" b="1">
              <a:solidFill>
                <a:srgbClr val="E63A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3822854" y="4093320"/>
            <a:ext cx="17772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To consistently showcase the overall scientific production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6354383" y="3730414"/>
            <a:ext cx="17817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63A46"/>
                </a:solidFill>
                <a:latin typeface="Open Sans"/>
                <a:ea typeface="Open Sans"/>
                <a:cs typeface="Open Sans"/>
                <a:sym typeface="Open Sans"/>
              </a:rPr>
              <a:t>RFOs</a:t>
            </a:r>
            <a:endParaRPr sz="1800" b="1">
              <a:solidFill>
                <a:srgbClr val="E63A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6359007" y="4093320"/>
            <a:ext cx="17772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To have consistent information on the impact of resources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8816616" y="3730414"/>
            <a:ext cx="17817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63A46"/>
                </a:solidFill>
                <a:latin typeface="Open Sans"/>
                <a:ea typeface="Open Sans"/>
                <a:cs typeface="Open Sans"/>
                <a:sym typeface="Open Sans"/>
              </a:rPr>
              <a:t>All stakeholders</a:t>
            </a:r>
            <a:endParaRPr sz="1800" b="1">
              <a:solidFill>
                <a:srgbClr val="E63A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8821240" y="4093320"/>
            <a:ext cx="17772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0" anchor="t" anchorCtr="0">
            <a:norm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To have functional and up-to-date services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1433850" y="2853925"/>
            <a:ext cx="171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highlight>
                  <a:srgbClr val="434343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Search &amp; Discovery</a:t>
            </a:r>
            <a:endParaRPr sz="2000">
              <a:solidFill>
                <a:schemeClr val="lt1"/>
              </a:solidFill>
              <a:highlight>
                <a:srgbClr val="434343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5" name="Google Shape;405;p39"/>
          <p:cNvSpPr txBox="1"/>
          <p:nvPr/>
        </p:nvSpPr>
        <p:spPr>
          <a:xfrm>
            <a:off x="3742000" y="2853925"/>
            <a:ext cx="1938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highlight>
                  <a:srgbClr val="434343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Aggregation &amp; showcase </a:t>
            </a:r>
            <a:endParaRPr sz="2000">
              <a:solidFill>
                <a:schemeClr val="lt1"/>
              </a:solidFill>
              <a:highlight>
                <a:srgbClr val="434343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6" name="Google Shape;406;p39"/>
          <p:cNvSpPr txBox="1"/>
          <p:nvPr/>
        </p:nvSpPr>
        <p:spPr>
          <a:xfrm>
            <a:off x="6278150" y="2853925"/>
            <a:ext cx="1938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highlight>
                  <a:srgbClr val="434343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Monitoring services</a:t>
            </a:r>
            <a:endParaRPr sz="2000">
              <a:solidFill>
                <a:schemeClr val="lt1"/>
              </a:solidFill>
              <a:highlight>
                <a:srgbClr val="434343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7" name="Google Shape;407;p39"/>
          <p:cNvSpPr txBox="1"/>
          <p:nvPr/>
        </p:nvSpPr>
        <p:spPr>
          <a:xfrm>
            <a:off x="8941475" y="2546125"/>
            <a:ext cx="153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highlight>
                  <a:srgbClr val="434343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Open Science services </a:t>
            </a:r>
            <a:endParaRPr sz="2000">
              <a:solidFill>
                <a:schemeClr val="lt1"/>
              </a:solidFill>
              <a:highlight>
                <a:srgbClr val="434343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8" name="Google Shape;408;p39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09" name="Google Shape;40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0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40"/>
          <p:cNvGrpSpPr/>
          <p:nvPr/>
        </p:nvGrpSpPr>
        <p:grpSpPr>
          <a:xfrm>
            <a:off x="5195876" y="2609202"/>
            <a:ext cx="5231599" cy="3083989"/>
            <a:chOff x="3338400" y="1195375"/>
            <a:chExt cx="5739549" cy="3432375"/>
          </a:xfrm>
        </p:grpSpPr>
        <p:pic>
          <p:nvPicPr>
            <p:cNvPr id="419" name="Google Shape;419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241" y="1195375"/>
              <a:ext cx="681212" cy="676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38400" y="2446532"/>
              <a:ext cx="1388617" cy="1347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3270" y="1590964"/>
              <a:ext cx="1088550" cy="1024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23237" y="3173604"/>
              <a:ext cx="1388617" cy="1454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4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11893" y="2396167"/>
              <a:ext cx="1266056" cy="12281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4" name="Google Shape;424;p40"/>
            <p:cNvCxnSpPr>
              <a:stCxn id="421" idx="1"/>
              <a:endCxn id="420" idx="0"/>
            </p:cNvCxnSpPr>
            <p:nvPr/>
          </p:nvCxnSpPr>
          <p:spPr>
            <a:xfrm flipH="1">
              <a:off x="4032670" y="2103228"/>
              <a:ext cx="1740600" cy="343200"/>
            </a:xfrm>
            <a:prstGeom prst="curvedConnector2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425" name="Google Shape;425;p40"/>
            <p:cNvSpPr txBox="1"/>
            <p:nvPr/>
          </p:nvSpPr>
          <p:spPr>
            <a:xfrm>
              <a:off x="4476840" y="1840054"/>
              <a:ext cx="10509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 i="0" u="none" strike="noStrike" cap="non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operates</a:t>
              </a:r>
              <a:endParaRPr sz="8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26" name="Google Shape;426;p40"/>
            <p:cNvCxnSpPr>
              <a:stCxn id="422" idx="1"/>
              <a:endCxn id="420" idx="3"/>
            </p:cNvCxnSpPr>
            <p:nvPr/>
          </p:nvCxnSpPr>
          <p:spPr>
            <a:xfrm rot="10800000">
              <a:off x="4727137" y="3120077"/>
              <a:ext cx="896100" cy="780600"/>
            </a:xfrm>
            <a:prstGeom prst="curvedConnector3">
              <a:avLst>
                <a:gd name="adj1" fmla="val 50007"/>
              </a:avLst>
            </a:prstGeom>
            <a:noFill/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427" name="Google Shape;427;p40"/>
            <p:cNvSpPr txBox="1"/>
            <p:nvPr/>
          </p:nvSpPr>
          <p:spPr>
            <a:xfrm>
              <a:off x="4201454" y="3900694"/>
              <a:ext cx="1433100" cy="36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 i="0" u="none" strike="noStrike" cap="non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Collected from</a:t>
              </a:r>
              <a:endParaRPr sz="8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 i="0" u="none" strike="noStrike" cap="non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Hosted by</a:t>
              </a:r>
              <a:endParaRPr sz="8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28" name="Google Shape;428;p40"/>
            <p:cNvCxnSpPr>
              <a:stCxn id="422" idx="3"/>
              <a:endCxn id="423" idx="2"/>
            </p:cNvCxnSpPr>
            <p:nvPr/>
          </p:nvCxnSpPr>
          <p:spPr>
            <a:xfrm rot="10800000" flipH="1">
              <a:off x="7011854" y="3624377"/>
              <a:ext cx="1433100" cy="276300"/>
            </a:xfrm>
            <a:prstGeom prst="curvedConnector2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429" name="Google Shape;429;p40"/>
            <p:cNvSpPr txBox="1"/>
            <p:nvPr/>
          </p:nvSpPr>
          <p:spPr>
            <a:xfrm>
              <a:off x="7159915" y="3980961"/>
              <a:ext cx="1346100" cy="2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 i="0" u="none" strike="noStrike" cap="non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Is produced by</a:t>
              </a:r>
              <a:endParaRPr sz="9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30" name="Google Shape;430;p40"/>
            <p:cNvCxnSpPr>
              <a:stCxn id="421" idx="3"/>
              <a:endCxn id="423" idx="0"/>
            </p:cNvCxnSpPr>
            <p:nvPr/>
          </p:nvCxnSpPr>
          <p:spPr>
            <a:xfrm>
              <a:off x="6861820" y="2103228"/>
              <a:ext cx="1583100" cy="292800"/>
            </a:xfrm>
            <a:prstGeom prst="curvedConnector2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431" name="Google Shape;431;p40"/>
            <p:cNvSpPr txBox="1"/>
            <p:nvPr/>
          </p:nvSpPr>
          <p:spPr>
            <a:xfrm>
              <a:off x="7001782" y="1778417"/>
              <a:ext cx="15042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 i="0" u="none" strike="noStrike" cap="non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Beneficiary of</a:t>
              </a:r>
              <a:endParaRPr sz="1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32" name="Google Shape;432;p40"/>
            <p:cNvCxnSpPr>
              <a:stCxn id="422" idx="0"/>
              <a:endCxn id="421" idx="2"/>
            </p:cNvCxnSpPr>
            <p:nvPr/>
          </p:nvCxnSpPr>
          <p:spPr>
            <a:xfrm rot="-5400000">
              <a:off x="6038846" y="2894304"/>
              <a:ext cx="558000" cy="600"/>
            </a:xfrm>
            <a:prstGeom prst="curvedConnector3">
              <a:avLst>
                <a:gd name="adj1" fmla="val 50010"/>
              </a:avLst>
            </a:prstGeom>
            <a:noFill/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433" name="Google Shape;433;p40"/>
            <p:cNvSpPr txBox="1"/>
            <p:nvPr/>
          </p:nvSpPr>
          <p:spPr>
            <a:xfrm>
              <a:off x="6646838" y="2664598"/>
              <a:ext cx="11208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 i="0" u="none" strike="noStrike" cap="non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Has author affiliated with</a:t>
              </a:r>
              <a:endParaRPr sz="1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4" name="Google Shape;434;p40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35" name="Google Shape;43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0"/>
          <p:cNvPicPr preferRelativeResize="0"/>
          <p:nvPr/>
        </p:nvPicPr>
        <p:blipFill rotWithShape="1">
          <a:blip r:embed="rId12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0"/>
          <p:cNvSpPr txBox="1"/>
          <p:nvPr/>
        </p:nvSpPr>
        <p:spPr>
          <a:xfrm>
            <a:off x="5139550" y="653650"/>
            <a:ext cx="5646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 statement</a:t>
            </a:r>
            <a:endParaRPr sz="4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import phase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6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1"/>
          <p:cNvPicPr preferRelativeResize="0"/>
          <p:nvPr/>
        </p:nvPicPr>
        <p:blipFill rotWithShape="1">
          <a:blip r:embed="rId3">
            <a:alphaModFix amt="33000"/>
          </a:blip>
          <a:srcRect l="22350" r="57831"/>
          <a:stretch/>
        </p:blipFill>
        <p:spPr>
          <a:xfrm>
            <a:off x="0" y="0"/>
            <a:ext cx="2416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1"/>
          <p:cNvSpPr txBox="1"/>
          <p:nvPr/>
        </p:nvSpPr>
        <p:spPr>
          <a:xfrm>
            <a:off x="5139550" y="2328963"/>
            <a:ext cx="627300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50" tIns="60750" rIns="60750" bIns="20250" anchor="t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Organisations (affiliations/mentions)</a:t>
            </a:r>
            <a:endParaRPr sz="21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-GB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Responsible body for the management of a data provider</a:t>
            </a:r>
            <a:endParaRPr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-GB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Project participant</a:t>
            </a:r>
            <a:endParaRPr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-GB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Extracted from the article full-text as paper affiliation</a:t>
            </a:r>
            <a:endParaRPr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Lack of common identifiers!</a:t>
            </a:r>
            <a:endParaRPr sz="21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1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48" name="Google Shape;44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1"/>
          <p:cNvPicPr preferRelativeResize="0"/>
          <p:nvPr/>
        </p:nvPicPr>
        <p:blipFill rotWithShape="1">
          <a:blip r:embed="rId7">
            <a:alphaModFix/>
          </a:blip>
          <a:srcRect r="9214"/>
          <a:stretch/>
        </p:blipFill>
        <p:spPr>
          <a:xfrm>
            <a:off x="884250" y="721438"/>
            <a:ext cx="3608026" cy="541512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1"/>
          <p:cNvSpPr txBox="1"/>
          <p:nvPr/>
        </p:nvSpPr>
        <p:spPr>
          <a:xfrm>
            <a:off x="5139550" y="653650"/>
            <a:ext cx="5646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 statement</a:t>
            </a:r>
            <a:endParaRPr sz="4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r>
              <a:rPr lang="en-GB" sz="4000">
                <a:solidFill>
                  <a:schemeClr val="lt1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import phase</a:t>
            </a:r>
            <a:r>
              <a:rPr lang="en-GB" sz="4000">
                <a:solidFill>
                  <a:srgbClr val="E63A46"/>
                </a:solidFill>
                <a:highlight>
                  <a:srgbClr val="E63A46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sz="600">
              <a:solidFill>
                <a:srgbClr val="E63A46"/>
              </a:solidFill>
              <a:highlight>
                <a:srgbClr val="E63A46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75" y="219700"/>
            <a:ext cx="11887203" cy="5792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2"/>
          <p:cNvSpPr txBox="1">
            <a:spLocks noGrp="1"/>
          </p:cNvSpPr>
          <p:nvPr>
            <p:ph type="ftr" idx="11"/>
          </p:nvPr>
        </p:nvSpPr>
        <p:spPr>
          <a:xfrm>
            <a:off x="2130875" y="6327800"/>
            <a:ext cx="7850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pen Sans Light"/>
                <a:ea typeface="Open Sans Light"/>
                <a:cs typeface="Open Sans Light"/>
                <a:sym typeface="Open Sans Light"/>
              </a:rPr>
              <a:t>OpenOrgs Webinar: Curating Research-Performing Organisation Affiliations | April 9th, 2024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60" name="Google Shape;46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862" y="6232750"/>
            <a:ext cx="1783287" cy="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25" y="6250266"/>
            <a:ext cx="1167365" cy="4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0584" y="6320351"/>
            <a:ext cx="414744" cy="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2024-04-10T07:46:11Z</dcterms:modified>
</cp:coreProperties>
</file>