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32" r:id="rId4"/>
  </p:sldMasterIdLst>
  <p:notesMasterIdLst>
    <p:notesMasterId r:id="rId23"/>
  </p:notesMasterIdLst>
  <p:handoutMasterIdLst>
    <p:handoutMasterId r:id="rId24"/>
  </p:handoutMasterIdLst>
  <p:sldIdLst>
    <p:sldId id="826" r:id="rId5"/>
    <p:sldId id="871" r:id="rId6"/>
    <p:sldId id="845" r:id="rId7"/>
    <p:sldId id="846" r:id="rId8"/>
    <p:sldId id="849" r:id="rId9"/>
    <p:sldId id="847" r:id="rId10"/>
    <p:sldId id="853" r:id="rId11"/>
    <p:sldId id="857" r:id="rId12"/>
    <p:sldId id="872" r:id="rId13"/>
    <p:sldId id="873" r:id="rId14"/>
    <p:sldId id="874" r:id="rId15"/>
    <p:sldId id="875" r:id="rId16"/>
    <p:sldId id="861" r:id="rId17"/>
    <p:sldId id="862" r:id="rId18"/>
    <p:sldId id="864" r:id="rId19"/>
    <p:sldId id="869" r:id="rId20"/>
    <p:sldId id="876" r:id="rId21"/>
    <p:sldId id="380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algun Gothic" panose="020B0503020000020004" pitchFamily="34" charset="-127"/>
      <p:regular r:id="rId31"/>
      <p:bold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B69"/>
    <a:srgbClr val="E65646"/>
    <a:srgbClr val="F9F9F9"/>
    <a:srgbClr val="F6F6E9"/>
    <a:srgbClr val="793812"/>
    <a:srgbClr val="793889"/>
    <a:srgbClr val="DC3289"/>
    <a:srgbClr val="DC661F"/>
    <a:srgbClr val="DC4AA4"/>
    <a:srgbClr val="7F4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95310" autoAdjust="0"/>
  </p:normalViewPr>
  <p:slideViewPr>
    <p:cSldViewPr snapToGrid="0">
      <p:cViewPr varScale="1">
        <p:scale>
          <a:sx n="109" d="100"/>
          <a:sy n="109" d="100"/>
        </p:scale>
        <p:origin x="2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7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5B77B-0A5D-4019-A902-4F3BC0F0E793}" type="datetimeFigureOut">
              <a:rPr lang="ko-KR" altLang="en-US" smtClean="0"/>
              <a:t>2023. 2. 7.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7174-8CFB-4286-8C92-9C288CD3282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94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A1D17-FFDC-4FDE-B165-48245DB79D0B}" type="datetimeFigureOut">
              <a:rPr lang="ko-KR" altLang="en-US" smtClean="0"/>
              <a:t>2023. 2. 7.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84621-04B6-41F7-9097-3656C061A869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3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16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84621-04B6-41F7-9097-3656C061A86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11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1104C-677B-6F43-85D7-55027E972F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5347635" cy="52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D135A81-65C3-1044-ADDD-43EF917C3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4136" y="2420009"/>
            <a:ext cx="7665929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bg2">
                    <a:lumMod val="75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D5BEB8A-43C3-3E48-81C9-CBB779AEE9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4136" y="4683769"/>
            <a:ext cx="7766137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2D0491A-DF8C-EF4F-B9C3-9FCD6BB7E6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6824" y="163864"/>
            <a:ext cx="3546206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8EDEE1-8AC4-F347-B6FF-158E4DE0431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3C9E1DF-CE37-7A49-A3B7-C4A4EF7A0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B2B41314-E0AF-BF4C-93F3-F23FEA86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4135" y="6353705"/>
            <a:ext cx="6125229" cy="49291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AE2ADF-8610-C24E-A43C-7742771DA7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97CC0C-8552-B046-B7F6-F930B5523D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364" y="6424137"/>
            <a:ext cx="324000" cy="269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7AED5-BAC3-4D4A-BD2F-8D627ED172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9" y="6353705"/>
            <a:ext cx="12102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1C1476C-5420-C544-8BB2-46359A959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03982">
            <a:off x="7539071" y="1603104"/>
            <a:ext cx="7611336" cy="6754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5" y="6356351"/>
            <a:ext cx="9020961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64B6E-1EEB-1F4B-91B0-9AFD7E47B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ABA32B5-6817-644A-9BD6-78C9A2237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6166A445-84FF-CC41-BF3B-B08E7F94BB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4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3952" y="6356350"/>
            <a:ext cx="9313599" cy="35841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B6A899-A694-484F-BA08-D0165E08C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00" y="-1"/>
            <a:ext cx="2667000" cy="216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01868-4CF2-2A4E-A70A-E59DE8EC7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80936C99-3244-684C-87F3-E80EC18A53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B18BF77-D3B5-9844-90F6-209F423B7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10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1D3C46D-D65E-0042-AC32-209BBDF47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9105" y="6356351"/>
            <a:ext cx="9080519" cy="34925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50DA4-C002-C740-8F93-83A8B00A1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3B99954-1A2F-1E41-BDB3-C15E7B8AEE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12">
            <a:extLst>
              <a:ext uri="{FF2B5EF4-FFF2-40B4-BE49-F238E27FC236}">
                <a16:creationId xmlns:a16="http://schemas.microsoft.com/office/drawing/2014/main" id="{B1B0FE79-03D3-8A47-9187-A56004845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67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39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Shape, icon, circle&#10;&#10;Description automatically generated">
            <a:extLst>
              <a:ext uri="{FF2B5EF4-FFF2-40B4-BE49-F238E27FC236}">
                <a16:creationId xmlns:a16="http://schemas.microsoft.com/office/drawing/2014/main" id="{7012A354-264B-014D-8188-C1881643E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2597150" cy="25636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FC67FCF-83E1-764D-A65C-605108FE6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2D020-A5FC-DC46-814F-77FD46E16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7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8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71062-E2CA-4746-A884-9D88C6355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0746618-4A55-5B48-9441-FA1AAB2A03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5555C-D4ED-EE45-8E79-DFFD49E7E6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" y="17929"/>
            <a:ext cx="471405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5BC14-637D-A944-ACA0-747EFB16C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61B8-0D09-B84F-B7C8-254DF8B3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79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9E8124-9BD7-4745-8A51-F4F3A0E8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6B8BE55-9CB9-194D-8FA8-0B118443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7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1325563"/>
          </a:xfrm>
        </p:spPr>
        <p:txBody>
          <a:bodyPr/>
          <a:lstStyle>
            <a:lvl1pPr algn="ctr"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E67E0-9926-4B46-BF2F-522C8ECE84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42498" y="6356351"/>
            <a:ext cx="9385508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F6A5107B-5A49-904B-8FCA-1FC2462E49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986CD-F0DA-FF43-8B04-1ECC2FDF4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DA9CC7A-5D7D-8C43-BD21-7B712B545C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6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0385-FB06-D247-BF1E-BDD07C82D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199" y="6356350"/>
            <a:ext cx="10510381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9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_light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3">
                    <a:lumMod val="7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6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26B505-CC0E-A247-B5EB-95E9D39260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1_no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6350" y="-10160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93700" y="6356350"/>
            <a:ext cx="77597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4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9F22E89-4B44-C946-981E-F7522714D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" y="-12358"/>
            <a:ext cx="12275201" cy="6912000"/>
          </a:xfrm>
          <a:prstGeom prst="rect">
            <a:avLst/>
          </a:prstGeom>
        </p:spPr>
      </p:pic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357183" y="6343993"/>
            <a:ext cx="9477633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F11581-11D1-C846-9475-A921FBF66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846" y="962689"/>
            <a:ext cx="652230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17694-014E-9346-AFD1-0AB023032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3621" y="2645461"/>
            <a:ext cx="7784757" cy="3163888"/>
          </a:xfrm>
        </p:spPr>
        <p:txBody>
          <a:bodyPr numCol="2">
            <a:normAutofit/>
          </a:bodyPr>
          <a:lstStyle>
            <a:lvl1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r>
              <a:rPr lang="en-GB" dirty="0" err="1"/>
              <a:t>Kjfkajfk</a:t>
            </a:r>
            <a:endParaRPr lang="en-GB" dirty="0"/>
          </a:p>
          <a:p>
            <a:pPr lvl="0"/>
            <a:r>
              <a:rPr lang="en-GB" dirty="0" err="1"/>
              <a:t>Fdkjfkdsljksl</a:t>
            </a:r>
            <a:endParaRPr lang="en-GB" dirty="0"/>
          </a:p>
          <a:p>
            <a:pPr lvl="0"/>
            <a:r>
              <a:rPr lang="en-GB" dirty="0" err="1"/>
              <a:t>Kjfkdjflkas</a:t>
            </a:r>
            <a:endParaRPr lang="en-GB" dirty="0"/>
          </a:p>
          <a:p>
            <a:pPr lvl="0"/>
            <a:r>
              <a:rPr lang="en-GB" dirty="0" err="1"/>
              <a:t>Jfkladfjlkasjf</a:t>
            </a:r>
            <a:endParaRPr lang="en-GB" dirty="0"/>
          </a:p>
          <a:p>
            <a:pPr lvl="0"/>
            <a:r>
              <a:rPr lang="en-GB" dirty="0" err="1"/>
              <a:t>Fjdkfjsldkj</a:t>
            </a:r>
            <a:endParaRPr lang="en-GB" dirty="0"/>
          </a:p>
          <a:p>
            <a:pPr lvl="0"/>
            <a:r>
              <a:rPr lang="en-GB" dirty="0" err="1"/>
              <a:t>Jkfjasdklfjalsk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슬라이드 번호 개체 틀 12">
            <a:extLst>
              <a:ext uri="{FF2B5EF4-FFF2-40B4-BE49-F238E27FC236}">
                <a16:creationId xmlns:a16="http://schemas.microsoft.com/office/drawing/2014/main" id="{1AEA3658-62EB-A24B-8B5C-38127754A5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B13439-71EF-5F4B-B473-842C9AAF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9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0" y="717886"/>
            <a:ext cx="2452914" cy="4905828"/>
          </a:xfrm>
          <a:custGeom>
            <a:avLst/>
            <a:gdLst>
              <a:gd name="connsiteX0" fmla="*/ 0 w 2452914"/>
              <a:gd name="connsiteY0" fmla="*/ 0 h 4905828"/>
              <a:gd name="connsiteX1" fmla="*/ 2452914 w 2452914"/>
              <a:gd name="connsiteY1" fmla="*/ 2452914 h 4905828"/>
              <a:gd name="connsiteX2" fmla="*/ 0 w 2452914"/>
              <a:gd name="connsiteY2" fmla="*/ 4905828 h 4905828"/>
              <a:gd name="connsiteX3" fmla="*/ 0 w 2452914"/>
              <a:gd name="connsiteY3" fmla="*/ 3679371 h 4905828"/>
              <a:gd name="connsiteX4" fmla="*/ 1226457 w 2452914"/>
              <a:gd name="connsiteY4" fmla="*/ 2452914 h 4905828"/>
              <a:gd name="connsiteX5" fmla="*/ 0 w 2452914"/>
              <a:gd name="connsiteY5" fmla="*/ 1226457 h 490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914" h="4905828">
                <a:moveTo>
                  <a:pt x="0" y="0"/>
                </a:moveTo>
                <a:cubicBezTo>
                  <a:pt x="1354707" y="0"/>
                  <a:pt x="2452914" y="1098207"/>
                  <a:pt x="2452914" y="2452914"/>
                </a:cubicBezTo>
                <a:cubicBezTo>
                  <a:pt x="2452914" y="3807621"/>
                  <a:pt x="1354707" y="4905828"/>
                  <a:pt x="0" y="4905828"/>
                </a:cubicBezTo>
                <a:lnTo>
                  <a:pt x="0" y="3679371"/>
                </a:lnTo>
                <a:cubicBezTo>
                  <a:pt x="677353" y="3679371"/>
                  <a:pt x="1226457" y="3130267"/>
                  <a:pt x="1226457" y="2452914"/>
                </a:cubicBezTo>
                <a:cubicBezTo>
                  <a:pt x="1226457" y="1775561"/>
                  <a:pt x="677353" y="1226457"/>
                  <a:pt x="0" y="122645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504" y="662957"/>
            <a:ext cx="8327136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9504" y="1952609"/>
            <a:ext cx="8327136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pic>
        <p:nvPicPr>
          <p:cNvPr id="28" name="Picture 27" descr="Shape, icon, circle&#10;&#10;Description automatically generated">
            <a:extLst>
              <a:ext uri="{FF2B5EF4-FFF2-40B4-BE49-F238E27FC236}">
                <a16:creationId xmlns:a16="http://schemas.microsoft.com/office/drawing/2014/main" id="{83D489A5-A88B-F84C-A113-CF1A6790A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1392" y="1952608"/>
            <a:ext cx="2448000" cy="2448000"/>
          </a:xfrm>
          <a:prstGeom prst="rect">
            <a:avLst/>
          </a:prstGeom>
        </p:spPr>
      </p:pic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1DE1C5-7126-1B4E-B550-7F12504C6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12B389F-F556-5545-9A82-F212B7FB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3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A4DD70E-AC35-4D40-B7A5-3C289AC68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40381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1"/>
            <a:ext cx="9155696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086" y="662957"/>
            <a:ext cx="9412554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04086" y="1952609"/>
            <a:ext cx="9412554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147AB-CAEB-8D40-885D-B9ACA1EB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2A2BA01-2ECF-434C-81FE-56372A9CCD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content_image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60944" y="6356350"/>
            <a:ext cx="9155696" cy="355161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F6BE1903-C184-2F4B-A4B7-1EA19E4AC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6"/>
            <a:ext cx="3023866" cy="3112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E02A2-B300-034F-AA05-A9C39893A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109403" cy="396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527613A-6C5C-684E-9BC0-3D7752F61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340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0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content_image_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81B8A3-DEED-0C46-8830-E9531C503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138182" y="6356351"/>
            <a:ext cx="9078457" cy="36000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71B642-A3A3-4245-9B05-EC4A9ED0C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7447" y="662957"/>
            <a:ext cx="10039193" cy="1289651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7A88DF-AAAD-7B48-9B0D-503B5C067F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77447" y="1952609"/>
            <a:ext cx="10039193" cy="4140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31" name="슬라이드 번호 개체 틀 12">
            <a:extLst>
              <a:ext uri="{FF2B5EF4-FFF2-40B4-BE49-F238E27FC236}">
                <a16:creationId xmlns:a16="http://schemas.microsoft.com/office/drawing/2014/main" id="{9829469D-F4E9-E74D-8582-E14A1F5F5C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E3AC6-1CB2-1F47-BDC6-199C1355D8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D04949A-08AD-AF4C-805A-949526AA4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306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itle_backgroun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9">
            <a:extLst>
              <a:ext uri="{FF2B5EF4-FFF2-40B4-BE49-F238E27FC236}">
                <a16:creationId xmlns:a16="http://schemas.microsoft.com/office/drawing/2014/main" id="{AF1EC07F-F38D-834C-B3FE-A93EA6BC1A63}"/>
              </a:ext>
            </a:extLst>
          </p:cNvPr>
          <p:cNvSpPr/>
          <p:nvPr userDrawn="1"/>
        </p:nvSpPr>
        <p:spPr bwMode="auto">
          <a:xfrm>
            <a:off x="5955" y="5529768"/>
            <a:ext cx="2880428" cy="1328232"/>
          </a:xfrm>
          <a:custGeom>
            <a:avLst/>
            <a:gdLst>
              <a:gd name="connsiteX0" fmla="*/ 1440214 w 2880428"/>
              <a:gd name="connsiteY0" fmla="*/ 0 h 1328232"/>
              <a:gd name="connsiteX1" fmla="*/ 2878917 w 2880428"/>
              <a:gd name="connsiteY1" fmla="*/ 1298307 h 1328232"/>
              <a:gd name="connsiteX2" fmla="*/ 2880428 w 2880428"/>
              <a:gd name="connsiteY2" fmla="*/ 1328232 h 1328232"/>
              <a:gd name="connsiteX3" fmla="*/ 0 w 2880428"/>
              <a:gd name="connsiteY3" fmla="*/ 1328232 h 1328232"/>
              <a:gd name="connsiteX4" fmla="*/ 1511 w 2880428"/>
              <a:gd name="connsiteY4" fmla="*/ 1298307 h 1328232"/>
              <a:gd name="connsiteX5" fmla="*/ 1440214 w 2880428"/>
              <a:gd name="connsiteY5" fmla="*/ 0 h 132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428" h="1328232">
                <a:moveTo>
                  <a:pt x="1440214" y="0"/>
                </a:moveTo>
                <a:cubicBezTo>
                  <a:pt x="2188993" y="0"/>
                  <a:pt x="2804858" y="569067"/>
                  <a:pt x="2878917" y="1298307"/>
                </a:cubicBezTo>
                <a:lnTo>
                  <a:pt x="2880428" y="1328232"/>
                </a:lnTo>
                <a:lnTo>
                  <a:pt x="0" y="1328232"/>
                </a:lnTo>
                <a:lnTo>
                  <a:pt x="1511" y="1298307"/>
                </a:lnTo>
                <a:cubicBezTo>
                  <a:pt x="75570" y="569067"/>
                  <a:pt x="691436" y="0"/>
                  <a:pt x="14402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3624093" y="1620252"/>
            <a:ext cx="4542762" cy="4539916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1" name="그림 개체 틀 8"/>
          <p:cNvSpPr>
            <a:spLocks noGrp="1"/>
          </p:cNvSpPr>
          <p:nvPr>
            <p:ph type="pic" sz="quarter" idx="14"/>
          </p:nvPr>
        </p:nvSpPr>
        <p:spPr>
          <a:xfrm>
            <a:off x="6136106" y="468096"/>
            <a:ext cx="2862432" cy="2860639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50C606-139F-F94B-A05B-BEE047832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9E2EB-F8A1-2144-9643-C0EC4AC955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8315CD-BB9F-7A47-BFCA-00E83F84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3120090"/>
            <a:ext cx="5547360" cy="2179942"/>
          </a:xfrm>
        </p:spPr>
        <p:txBody>
          <a:bodyPr/>
          <a:lstStyle>
            <a:lvl1pPr algn="ct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BF765-8629-CD4D-BA34-F529E28BA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001" y="-1049888"/>
            <a:ext cx="2900930" cy="2860639"/>
          </a:xfrm>
          <a:prstGeom prst="rect">
            <a:avLst/>
          </a:prstGeom>
        </p:spPr>
      </p:pic>
      <p:sp>
        <p:nvSpPr>
          <p:cNvPr id="17" name="슬라이드 번호 개체 틀 12">
            <a:extLst>
              <a:ext uri="{FF2B5EF4-FFF2-40B4-BE49-F238E27FC236}">
                <a16:creationId xmlns:a16="http://schemas.microsoft.com/office/drawing/2014/main" id="{2E70F0FD-E5E5-C04C-BA32-74A928D349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5967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E327FF-52A3-AC4D-9B97-394E22DA0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0492E25-124A-9A4F-B669-F2AF125F3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28" y="-24384"/>
            <a:ext cx="12403066" cy="6984000"/>
          </a:xfrm>
          <a:prstGeom prst="rect">
            <a:avLst/>
          </a:prstGeom>
        </p:spPr>
      </p:pic>
      <p:sp>
        <p:nvSpPr>
          <p:cNvPr id="25" name="자유형 32">
            <a:extLst>
              <a:ext uri="{FF2B5EF4-FFF2-40B4-BE49-F238E27FC236}">
                <a16:creationId xmlns:a16="http://schemas.microsoft.com/office/drawing/2014/main" id="{4E43130D-F603-6A4E-B430-8A72FABCADFB}"/>
              </a:ext>
            </a:extLst>
          </p:cNvPr>
          <p:cNvSpPr/>
          <p:nvPr userDrawn="1"/>
        </p:nvSpPr>
        <p:spPr bwMode="auto">
          <a:xfrm>
            <a:off x="3088443" y="1084306"/>
            <a:ext cx="9103557" cy="5172119"/>
          </a:xfrm>
          <a:custGeom>
            <a:avLst/>
            <a:gdLst>
              <a:gd name="connsiteX0" fmla="*/ 862037 w 9103557"/>
              <a:gd name="connsiteY0" fmla="*/ 0 h 5172119"/>
              <a:gd name="connsiteX1" fmla="*/ 9103557 w 9103557"/>
              <a:gd name="connsiteY1" fmla="*/ 0 h 5172119"/>
              <a:gd name="connsiteX2" fmla="*/ 9103557 w 9103557"/>
              <a:gd name="connsiteY2" fmla="*/ 5172119 h 5172119"/>
              <a:gd name="connsiteX3" fmla="*/ 862037 w 9103557"/>
              <a:gd name="connsiteY3" fmla="*/ 5172119 h 5172119"/>
              <a:gd name="connsiteX4" fmla="*/ 0 w 9103557"/>
              <a:gd name="connsiteY4" fmla="*/ 4310082 h 5172119"/>
              <a:gd name="connsiteX5" fmla="*/ 0 w 9103557"/>
              <a:gd name="connsiteY5" fmla="*/ 862037 h 5172119"/>
              <a:gd name="connsiteX6" fmla="*/ 862037 w 9103557"/>
              <a:gd name="connsiteY6" fmla="*/ 0 h 517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03557" h="5172119">
                <a:moveTo>
                  <a:pt x="862037" y="0"/>
                </a:moveTo>
                <a:lnTo>
                  <a:pt x="9103557" y="0"/>
                </a:lnTo>
                <a:lnTo>
                  <a:pt x="9103557" y="5172119"/>
                </a:lnTo>
                <a:lnTo>
                  <a:pt x="862037" y="5172119"/>
                </a:lnTo>
                <a:cubicBezTo>
                  <a:pt x="385947" y="5172119"/>
                  <a:pt x="0" y="4786172"/>
                  <a:pt x="0" y="4310082"/>
                </a:cubicBezTo>
                <a:lnTo>
                  <a:pt x="0" y="862037"/>
                </a:lnTo>
                <a:cubicBezTo>
                  <a:pt x="0" y="385947"/>
                  <a:pt x="385947" y="0"/>
                  <a:pt x="8620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cxnSp>
        <p:nvCxnSpPr>
          <p:cNvPr id="28" name="직선 연결선 8">
            <a:extLst>
              <a:ext uri="{FF2B5EF4-FFF2-40B4-BE49-F238E27FC236}">
                <a16:creationId xmlns:a16="http://schemas.microsoft.com/office/drawing/2014/main" id="{B57863DC-C940-F946-A621-061005A661FE}"/>
              </a:ext>
            </a:extLst>
          </p:cNvPr>
          <p:cNvCxnSpPr/>
          <p:nvPr userDrawn="1"/>
        </p:nvCxnSpPr>
        <p:spPr>
          <a:xfrm>
            <a:off x="6272029" y="1675027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그림 개체 틀 8"/>
          <p:cNvSpPr>
            <a:spLocks noGrp="1"/>
          </p:cNvSpPr>
          <p:nvPr>
            <p:ph type="pic" sz="quarter" idx="15"/>
          </p:nvPr>
        </p:nvSpPr>
        <p:spPr>
          <a:xfrm>
            <a:off x="3634951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6715580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15" name="그림 개체 틀 8"/>
          <p:cNvSpPr>
            <a:spLocks noGrp="1"/>
          </p:cNvSpPr>
          <p:nvPr>
            <p:ph type="pic" sz="quarter" idx="17"/>
          </p:nvPr>
        </p:nvSpPr>
        <p:spPr>
          <a:xfrm>
            <a:off x="9790354" y="1725963"/>
            <a:ext cx="2101769" cy="2100454"/>
          </a:xfrm>
          <a:prstGeom prst="ellipse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BBE797-7784-D741-9261-70803E6E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09" y="1103389"/>
            <a:ext cx="2490212" cy="2151875"/>
          </a:xfrm>
        </p:spPr>
        <p:txBody>
          <a:bodyPr anchor="b">
            <a:normAutofit/>
          </a:bodyPr>
          <a:lstStyle>
            <a:lvl1pPr>
              <a:defRPr sz="36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2615421-31E3-D445-854E-302773A7C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408" y="3429000"/>
            <a:ext cx="2507029" cy="25209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449DCE1B-8EE1-2F48-AECA-53FE116EF53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898000" y="-7215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E0115A98-F4A8-4B4E-A5B6-7C07494BB8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11140" y="6389904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2668AA3-3302-AB4D-B6B7-3B1ADCCA07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06A256F-9582-6A4C-9F3F-A281097D35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81984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AACB43EE-3078-8545-ABB4-B8E957648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3862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9B85BC0F-9A67-B544-A8D8-CC36B6997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5821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F837E1AA-8CC0-224E-AFB5-32B878228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64947" y="4008438"/>
            <a:ext cx="1341438" cy="4032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Text01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5C55AB3B-54F0-6545-9850-B087EF0308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884531" y="4593684"/>
            <a:ext cx="1985130" cy="118000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GR" dirty="0"/>
          </a:p>
        </p:txBody>
      </p:sp>
      <p:cxnSp>
        <p:nvCxnSpPr>
          <p:cNvPr id="46" name="직선 연결선 8">
            <a:extLst>
              <a:ext uri="{FF2B5EF4-FFF2-40B4-BE49-F238E27FC236}">
                <a16:creationId xmlns:a16="http://schemas.microsoft.com/office/drawing/2014/main" id="{AA3DF89C-F4DA-0542-B70B-9B3854A06476}"/>
              </a:ext>
            </a:extLst>
          </p:cNvPr>
          <p:cNvCxnSpPr/>
          <p:nvPr userDrawn="1"/>
        </p:nvCxnSpPr>
        <p:spPr>
          <a:xfrm>
            <a:off x="9338317" y="1656739"/>
            <a:ext cx="0" cy="3990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F388A5B-52E6-C042-AC92-B3C586FF61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EAEF30-F2BA-3249-A538-3F9FDE7FAF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92268-3EE3-164E-98A0-006F6F941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97656" y="6356350"/>
            <a:ext cx="9088181" cy="35841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7A9A3D65-F279-8E44-9C94-E2755D04E7DF}"/>
              </a:ext>
            </a:extLst>
          </p:cNvPr>
          <p:cNvSpPr/>
          <p:nvPr userDrawn="1"/>
        </p:nvSpPr>
        <p:spPr bwMode="auto">
          <a:xfrm>
            <a:off x="7196688" y="1322641"/>
            <a:ext cx="4089150" cy="4089150"/>
          </a:xfrm>
          <a:custGeom>
            <a:avLst/>
            <a:gdLst>
              <a:gd name="connsiteX0" fmla="*/ 407621 w 4089150"/>
              <a:gd name="connsiteY0" fmla="*/ 823284 h 4089150"/>
              <a:gd name="connsiteX1" fmla="*/ 583453 w 4089150"/>
              <a:gd name="connsiteY1" fmla="*/ 948293 h 4089150"/>
              <a:gd name="connsiteX2" fmla="*/ 1153894 w 4089150"/>
              <a:gd name="connsiteY2" fmla="*/ 2157888 h 4089150"/>
              <a:gd name="connsiteX3" fmla="*/ 667861 w 4089150"/>
              <a:gd name="connsiteY3" fmla="*/ 3292586 h 4089150"/>
              <a:gd name="connsiteX4" fmla="*/ 526474 w 4089150"/>
              <a:gd name="connsiteY4" fmla="*/ 3410683 h 4089150"/>
              <a:gd name="connsiteX5" fmla="*/ 466882 w 4089150"/>
              <a:gd name="connsiteY5" fmla="*/ 3345115 h 4089150"/>
              <a:gd name="connsiteX6" fmla="*/ 0 w 4089150"/>
              <a:gd name="connsiteY6" fmla="*/ 2044575 h 4089150"/>
              <a:gd name="connsiteX7" fmla="*/ 349181 w 4089150"/>
              <a:gd name="connsiteY7" fmla="*/ 901434 h 4089150"/>
              <a:gd name="connsiteX8" fmla="*/ 2044575 w 4089150"/>
              <a:gd name="connsiteY8" fmla="*/ 0 h 4089150"/>
              <a:gd name="connsiteX9" fmla="*/ 4089150 w 4089150"/>
              <a:gd name="connsiteY9" fmla="*/ 2044575 h 4089150"/>
              <a:gd name="connsiteX10" fmla="*/ 2044575 w 4089150"/>
              <a:gd name="connsiteY10" fmla="*/ 4089150 h 4089150"/>
              <a:gd name="connsiteX11" fmla="*/ 1956836 w 4089150"/>
              <a:gd name="connsiteY11" fmla="*/ 4084720 h 4089150"/>
              <a:gd name="connsiteX12" fmla="*/ 1956836 w 4089150"/>
              <a:gd name="connsiteY12" fmla="*/ 3698599 h 4089150"/>
              <a:gd name="connsiteX13" fmla="*/ 1988728 w 4089150"/>
              <a:gd name="connsiteY13" fmla="*/ 3700209 h 4089150"/>
              <a:gd name="connsiteX14" fmla="*/ 3646078 w 4089150"/>
              <a:gd name="connsiteY14" fmla="*/ 2042859 h 4089150"/>
              <a:gd name="connsiteX15" fmla="*/ 1988728 w 4089150"/>
              <a:gd name="connsiteY15" fmla="*/ 385509 h 4089150"/>
              <a:gd name="connsiteX16" fmla="*/ 1956836 w 4089150"/>
              <a:gd name="connsiteY16" fmla="*/ 387120 h 4089150"/>
              <a:gd name="connsiteX17" fmla="*/ 1956836 w 4089150"/>
              <a:gd name="connsiteY17" fmla="*/ 4431 h 4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9150" h="4089150">
                <a:moveTo>
                  <a:pt x="407621" y="823284"/>
                </a:moveTo>
                <a:lnTo>
                  <a:pt x="583453" y="948293"/>
                </a:lnTo>
                <a:cubicBezTo>
                  <a:pt x="931836" y="1235804"/>
                  <a:pt x="1153894" y="1670914"/>
                  <a:pt x="1153894" y="2157888"/>
                </a:cubicBezTo>
                <a:cubicBezTo>
                  <a:pt x="1153894" y="2604281"/>
                  <a:pt x="967304" y="3007094"/>
                  <a:pt x="667861" y="3292586"/>
                </a:cubicBezTo>
                <a:lnTo>
                  <a:pt x="526474" y="3410683"/>
                </a:lnTo>
                <a:lnTo>
                  <a:pt x="466882" y="3345115"/>
                </a:lnTo>
                <a:cubicBezTo>
                  <a:pt x="175211" y="2991692"/>
                  <a:pt x="0" y="2538595"/>
                  <a:pt x="0" y="2044575"/>
                </a:cubicBezTo>
                <a:cubicBezTo>
                  <a:pt x="0" y="1621130"/>
                  <a:pt x="128727" y="1227750"/>
                  <a:pt x="349181" y="901434"/>
                </a:cubicBezTo>
                <a:close/>
                <a:moveTo>
                  <a:pt x="2044575" y="0"/>
                </a:moveTo>
                <a:cubicBezTo>
                  <a:pt x="3173763" y="0"/>
                  <a:pt x="4089150" y="915387"/>
                  <a:pt x="4089150" y="2044575"/>
                </a:cubicBezTo>
                <a:cubicBezTo>
                  <a:pt x="4089150" y="3173763"/>
                  <a:pt x="3173763" y="4089150"/>
                  <a:pt x="2044575" y="4089150"/>
                </a:cubicBezTo>
                <a:lnTo>
                  <a:pt x="1956836" y="4084720"/>
                </a:lnTo>
                <a:lnTo>
                  <a:pt x="1956836" y="3698599"/>
                </a:lnTo>
                <a:lnTo>
                  <a:pt x="1988728" y="3700209"/>
                </a:lnTo>
                <a:cubicBezTo>
                  <a:pt x="2904057" y="3700209"/>
                  <a:pt x="3646078" y="2958188"/>
                  <a:pt x="3646078" y="2042859"/>
                </a:cubicBezTo>
                <a:cubicBezTo>
                  <a:pt x="3646078" y="1127530"/>
                  <a:pt x="2904057" y="385509"/>
                  <a:pt x="1988728" y="385509"/>
                </a:cubicBezTo>
                <a:lnTo>
                  <a:pt x="1956836" y="387120"/>
                </a:lnTo>
                <a:lnTo>
                  <a:pt x="1956836" y="443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슬라이드 번호 개체 틀 12">
            <a:extLst>
              <a:ext uri="{FF2B5EF4-FFF2-40B4-BE49-F238E27FC236}">
                <a16:creationId xmlns:a16="http://schemas.microsoft.com/office/drawing/2014/main" id="{6B112C95-A11D-AD4D-A7B2-9E6804B858B0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45" name="타원 14">
            <a:extLst>
              <a:ext uri="{FF2B5EF4-FFF2-40B4-BE49-F238E27FC236}">
                <a16:creationId xmlns:a16="http://schemas.microsoft.com/office/drawing/2014/main" id="{E9DBAEA5-86D3-1C48-A23F-DFEC2033F2D5}"/>
              </a:ext>
            </a:extLst>
          </p:cNvPr>
          <p:cNvSpPr/>
          <p:nvPr userDrawn="1"/>
        </p:nvSpPr>
        <p:spPr bwMode="auto">
          <a:xfrm>
            <a:off x="5215489" y="1912983"/>
            <a:ext cx="3135094" cy="31350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1DF56E54-7992-824D-82AE-B2C8728E3F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621" y="1163638"/>
            <a:ext cx="3584146" cy="4403726"/>
          </a:xfrm>
          <a:custGeom>
            <a:avLst/>
            <a:gdLst>
              <a:gd name="connsiteX0" fmla="*/ 1715517 w 3584146"/>
              <a:gd name="connsiteY0" fmla="*/ 0 h 4403726"/>
              <a:gd name="connsiteX1" fmla="*/ 1894904 w 3584146"/>
              <a:gd name="connsiteY1" fmla="*/ 9058 h 4403726"/>
              <a:gd name="connsiteX2" fmla="*/ 1894904 w 3584146"/>
              <a:gd name="connsiteY2" fmla="*/ 546124 h 4403726"/>
              <a:gd name="connsiteX3" fmla="*/ 1926796 w 3584146"/>
              <a:gd name="connsiteY3" fmla="*/ 544513 h 4403726"/>
              <a:gd name="connsiteX4" fmla="*/ 3584146 w 3584146"/>
              <a:gd name="connsiteY4" fmla="*/ 2201863 h 4403726"/>
              <a:gd name="connsiteX5" fmla="*/ 1926796 w 3584146"/>
              <a:gd name="connsiteY5" fmla="*/ 3859213 h 4403726"/>
              <a:gd name="connsiteX6" fmla="*/ 1894904 w 3584146"/>
              <a:gd name="connsiteY6" fmla="*/ 3857603 h 4403726"/>
              <a:gd name="connsiteX7" fmla="*/ 1894904 w 3584146"/>
              <a:gd name="connsiteY7" fmla="*/ 4394668 h 4403726"/>
              <a:gd name="connsiteX8" fmla="*/ 1715517 w 3584146"/>
              <a:gd name="connsiteY8" fmla="*/ 4403726 h 4403726"/>
              <a:gd name="connsiteX9" fmla="*/ 158565 w 3584146"/>
              <a:gd name="connsiteY9" fmla="*/ 3758815 h 4403726"/>
              <a:gd name="connsiteX10" fmla="*/ 152801 w 3584146"/>
              <a:gd name="connsiteY10" fmla="*/ 3752474 h 4403726"/>
              <a:gd name="connsiteX11" fmla="*/ 271601 w 3584146"/>
              <a:gd name="connsiteY11" fmla="*/ 3695245 h 4403726"/>
              <a:gd name="connsiteX12" fmla="*/ 1091962 w 3584146"/>
              <a:gd name="connsiteY12" fmla="*/ 2316892 h 4403726"/>
              <a:gd name="connsiteX13" fmla="*/ 134575 w 3584146"/>
              <a:gd name="connsiteY13" fmla="*/ 872531 h 4403726"/>
              <a:gd name="connsiteX14" fmla="*/ 0 w 3584146"/>
              <a:gd name="connsiteY14" fmla="*/ 823276 h 4403726"/>
              <a:gd name="connsiteX15" fmla="*/ 16453 w 3584146"/>
              <a:gd name="connsiteY15" fmla="*/ 801274 h 4403726"/>
              <a:gd name="connsiteX16" fmla="*/ 1715517 w 3584146"/>
              <a:gd name="connsiteY16" fmla="*/ 0 h 440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84146" h="4403726">
                <a:moveTo>
                  <a:pt x="1715517" y="0"/>
                </a:moveTo>
                <a:lnTo>
                  <a:pt x="1894904" y="9058"/>
                </a:lnTo>
                <a:lnTo>
                  <a:pt x="1894904" y="546124"/>
                </a:lnTo>
                <a:lnTo>
                  <a:pt x="1926796" y="544513"/>
                </a:lnTo>
                <a:cubicBezTo>
                  <a:pt x="2842125" y="544513"/>
                  <a:pt x="3584146" y="1286534"/>
                  <a:pt x="3584146" y="2201863"/>
                </a:cubicBezTo>
                <a:cubicBezTo>
                  <a:pt x="3584146" y="3117192"/>
                  <a:pt x="2842125" y="3859213"/>
                  <a:pt x="1926796" y="3859213"/>
                </a:cubicBezTo>
                <a:lnTo>
                  <a:pt x="1894904" y="3857603"/>
                </a:lnTo>
                <a:lnTo>
                  <a:pt x="1894904" y="4394668"/>
                </a:lnTo>
                <a:lnTo>
                  <a:pt x="1715517" y="4403726"/>
                </a:lnTo>
                <a:cubicBezTo>
                  <a:pt x="1107490" y="4403726"/>
                  <a:pt x="557024" y="4157274"/>
                  <a:pt x="158565" y="3758815"/>
                </a:cubicBezTo>
                <a:lnTo>
                  <a:pt x="152801" y="3752474"/>
                </a:lnTo>
                <a:lnTo>
                  <a:pt x="271601" y="3695245"/>
                </a:lnTo>
                <a:cubicBezTo>
                  <a:pt x="760245" y="3429797"/>
                  <a:pt x="1091962" y="2912083"/>
                  <a:pt x="1091962" y="2316892"/>
                </a:cubicBezTo>
                <a:cubicBezTo>
                  <a:pt x="1091962" y="1667593"/>
                  <a:pt x="697191" y="1110498"/>
                  <a:pt x="134575" y="872531"/>
                </a:cubicBezTo>
                <a:lnTo>
                  <a:pt x="0" y="823276"/>
                </a:lnTo>
                <a:lnTo>
                  <a:pt x="16453" y="801274"/>
                </a:lnTo>
                <a:cubicBezTo>
                  <a:pt x="420307" y="311916"/>
                  <a:pt x="1031486" y="0"/>
                  <a:pt x="17155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EAD2713-7763-5644-AEE3-845EC7679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61" y="2728078"/>
            <a:ext cx="1674911" cy="1651648"/>
          </a:xfrm>
          <a:prstGeom prst="rect">
            <a:avLst/>
          </a:prstGeom>
        </p:spPr>
      </p:pic>
      <p:sp>
        <p:nvSpPr>
          <p:cNvPr id="60" name="Title 59">
            <a:extLst>
              <a:ext uri="{FF2B5EF4-FFF2-40B4-BE49-F238E27FC236}">
                <a16:creationId xmlns:a16="http://schemas.microsoft.com/office/drawing/2014/main" id="{27BD7337-7BE8-074C-B6EC-BB8824CA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29" y="1163638"/>
            <a:ext cx="4002024" cy="1325563"/>
          </a:xfrm>
        </p:spPr>
        <p:txBody>
          <a:bodyPr>
            <a:noAutofit/>
          </a:bodyPr>
          <a:lstStyle>
            <a:lvl1pPr>
              <a:defRPr sz="3600" b="1" cap="all" spc="150"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C5C34163-695A-0B41-96A3-10D3EE42A0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9" y="2728078"/>
            <a:ext cx="4038646" cy="3392306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9717D-A960-6944-8C34-130377D4BB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545E5B2-F713-3D48-9167-594DC052A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4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사용자 지정 레이아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4061870" y="1635284"/>
            <a:ext cx="4133850" cy="4133850"/>
          </a:xfrm>
          <a:prstGeom prst="donu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3AEA3A-F3DB-FF43-84C6-D897D7A5F7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348554" y="6391076"/>
            <a:ext cx="9838038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9" name="슬라이드 번호 개체 틀 12">
            <a:extLst>
              <a:ext uri="{FF2B5EF4-FFF2-40B4-BE49-F238E27FC236}">
                <a16:creationId xmlns:a16="http://schemas.microsoft.com/office/drawing/2014/main" id="{36307A0B-66EC-F54F-942E-0CFFAA931457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>
                <a:latin typeface="+mj-lt"/>
              </a:rPr>
              <a:pPr/>
              <a:t>‹N›</a:t>
            </a:fld>
            <a:endParaRPr lang="ko-KR" altLang="en-US">
              <a:latin typeface="+mj-lt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90C908-5F14-8144-90C4-7F7FE8E1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2" y="6359888"/>
            <a:ext cx="1011724" cy="36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684EB7-EB81-E647-83BB-9C8CC5E74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6349" y="2946278"/>
            <a:ext cx="6724892" cy="1325563"/>
          </a:xfrm>
        </p:spPr>
        <p:txBody>
          <a:bodyPr>
            <a:normAutofit/>
          </a:bodyPr>
          <a:lstStyle>
            <a:lvl1pPr algn="dist">
              <a:defRPr sz="6000" b="0" cap="all" spc="14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en-GR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77BF99B-DA91-8E4A-8FF3-F98F16E251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6342" y="159447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D28B912E-6151-574A-A77C-55D8C441D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70155" y="101274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912BF6-4784-AC49-ABBB-7DE80C0CD7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70392" y="157756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7859749-DC45-BC4B-A531-CBEAC069C69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4205" y="99583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3925DEB-ABA5-0843-A553-7AFDFE8981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8554" y="4579061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9696FBB3-67FD-0043-B01A-09CDB8CD01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72367" y="3997333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33618924-F76D-A940-B757-1BECE5861D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1055" y="4548153"/>
            <a:ext cx="2581275" cy="151694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34A8BBC-2ACF-F748-9ED7-B7B1E68563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4868" y="3966425"/>
            <a:ext cx="2592387" cy="431800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6A8B4AA-4E68-2E49-9537-959D3441E9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13185" y="968326"/>
            <a:ext cx="3916275" cy="641331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</a:t>
            </a:r>
            <a:endParaRPr lang="en-GR" dirty="0"/>
          </a:p>
        </p:txBody>
      </p:sp>
      <p:grpSp>
        <p:nvGrpSpPr>
          <p:cNvPr id="21" name="그룹 33">
            <a:extLst>
              <a:ext uri="{FF2B5EF4-FFF2-40B4-BE49-F238E27FC236}">
                <a16:creationId xmlns:a16="http://schemas.microsoft.com/office/drawing/2014/main" id="{DE1A5746-06EA-2043-A052-E0DB8072794A}"/>
              </a:ext>
            </a:extLst>
          </p:cNvPr>
          <p:cNvGrpSpPr/>
          <p:nvPr userDrawn="1"/>
        </p:nvGrpSpPr>
        <p:grpSpPr>
          <a:xfrm>
            <a:off x="3600451" y="2075771"/>
            <a:ext cx="1104899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2" name="타원 24">
              <a:extLst>
                <a:ext uri="{FF2B5EF4-FFF2-40B4-BE49-F238E27FC236}">
                  <a16:creationId xmlns:a16="http://schemas.microsoft.com/office/drawing/2014/main" id="{49CA3906-C47C-8E42-991D-36A4F553B710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3" name="꺾인 연결선 26">
              <a:extLst>
                <a:ext uri="{FF2B5EF4-FFF2-40B4-BE49-F238E27FC236}">
                  <a16:creationId xmlns:a16="http://schemas.microsoft.com/office/drawing/2014/main" id="{36F9E062-B41B-3B48-B539-F36D047C439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34">
            <a:extLst>
              <a:ext uri="{FF2B5EF4-FFF2-40B4-BE49-F238E27FC236}">
                <a16:creationId xmlns:a16="http://schemas.microsoft.com/office/drawing/2014/main" id="{46F19EC3-B947-8048-8092-CA7B36605C2C}"/>
              </a:ext>
            </a:extLst>
          </p:cNvPr>
          <p:cNvGrpSpPr/>
          <p:nvPr userDrawn="1"/>
        </p:nvGrpSpPr>
        <p:grpSpPr>
          <a:xfrm flipV="1">
            <a:off x="3567113" y="5431661"/>
            <a:ext cx="1104899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5" name="타원 35">
              <a:extLst>
                <a:ext uri="{FF2B5EF4-FFF2-40B4-BE49-F238E27FC236}">
                  <a16:creationId xmlns:a16="http://schemas.microsoft.com/office/drawing/2014/main" id="{4A84268E-44A1-8743-900B-6E3A4E62BD5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6" name="꺾인 연결선 36">
              <a:extLst>
                <a:ext uri="{FF2B5EF4-FFF2-40B4-BE49-F238E27FC236}">
                  <a16:creationId xmlns:a16="http://schemas.microsoft.com/office/drawing/2014/main" id="{0DCF5A1B-1F55-7E4F-90FD-350316806A75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48">
            <a:extLst>
              <a:ext uri="{FF2B5EF4-FFF2-40B4-BE49-F238E27FC236}">
                <a16:creationId xmlns:a16="http://schemas.microsoft.com/office/drawing/2014/main" id="{1784FFA7-A026-C64C-897B-1A08B44886FA}"/>
              </a:ext>
            </a:extLst>
          </p:cNvPr>
          <p:cNvGrpSpPr/>
          <p:nvPr userDrawn="1"/>
        </p:nvGrpSpPr>
        <p:grpSpPr>
          <a:xfrm flipH="1">
            <a:off x="7539168" y="2075770"/>
            <a:ext cx="1120238" cy="64440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28" name="타원 49">
              <a:extLst>
                <a:ext uri="{FF2B5EF4-FFF2-40B4-BE49-F238E27FC236}">
                  <a16:creationId xmlns:a16="http://schemas.microsoft.com/office/drawing/2014/main" id="{31BC3776-E9BA-9446-A61F-89C0C79CFD27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29" name="꺾인 연결선 50">
              <a:extLst>
                <a:ext uri="{FF2B5EF4-FFF2-40B4-BE49-F238E27FC236}">
                  <a16:creationId xmlns:a16="http://schemas.microsoft.com/office/drawing/2014/main" id="{B9DBAC5C-51CA-BC43-A676-52135782ED53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51">
            <a:extLst>
              <a:ext uri="{FF2B5EF4-FFF2-40B4-BE49-F238E27FC236}">
                <a16:creationId xmlns:a16="http://schemas.microsoft.com/office/drawing/2014/main" id="{CF837B76-81AE-E04D-9248-9FFCE6DA7AA8}"/>
              </a:ext>
            </a:extLst>
          </p:cNvPr>
          <p:cNvGrpSpPr/>
          <p:nvPr userDrawn="1"/>
        </p:nvGrpSpPr>
        <p:grpSpPr>
          <a:xfrm flipH="1" flipV="1">
            <a:off x="7505830" y="5431659"/>
            <a:ext cx="1120238" cy="623973"/>
            <a:chOff x="3600451" y="2075771"/>
            <a:chExt cx="1104899" cy="644403"/>
          </a:xfrm>
          <a:solidFill>
            <a:schemeClr val="accent5"/>
          </a:solidFill>
        </p:grpSpPr>
        <p:sp>
          <p:nvSpPr>
            <p:cNvPr id="31" name="타원 52">
              <a:extLst>
                <a:ext uri="{FF2B5EF4-FFF2-40B4-BE49-F238E27FC236}">
                  <a16:creationId xmlns:a16="http://schemas.microsoft.com/office/drawing/2014/main" id="{AB531374-0572-1E49-87CA-9E9DC81535B3}"/>
                </a:ext>
              </a:extLst>
            </p:cNvPr>
            <p:cNvSpPr/>
            <p:nvPr/>
          </p:nvSpPr>
          <p:spPr bwMode="auto">
            <a:xfrm>
              <a:off x="4572000" y="2586824"/>
              <a:ext cx="133350" cy="133350"/>
            </a:xfrm>
            <a:prstGeom prst="ellipse">
              <a:avLst/>
            </a:prstGeom>
            <a:grpFill/>
            <a:ln w="38100">
              <a:solidFill>
                <a:schemeClr val="accent5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2" name="꺾인 연결선 53">
              <a:extLst>
                <a:ext uri="{FF2B5EF4-FFF2-40B4-BE49-F238E27FC236}">
                  <a16:creationId xmlns:a16="http://schemas.microsoft.com/office/drawing/2014/main" id="{6D0B6CFC-B97D-D44B-ACDF-A62366E35D5D}"/>
                </a:ext>
              </a:extLst>
            </p:cNvPr>
            <p:cNvCxnSpPr/>
            <p:nvPr/>
          </p:nvCxnSpPr>
          <p:spPr>
            <a:xfrm rot="16200000" flipV="1">
              <a:off x="3873901" y="1802321"/>
              <a:ext cx="491324" cy="1038224"/>
            </a:xfrm>
            <a:prstGeom prst="bentConnector2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1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_graded_background">
    <p:bg>
      <p:bgPr>
        <a:gradFill>
          <a:gsLst>
            <a:gs pos="0">
              <a:schemeClr val="accent2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8742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26385" y="181869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40538" y="6356350"/>
            <a:ext cx="93577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673A0C-1FC0-E54B-9883-592EE9645F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CB902C8-0AEE-4447-98C7-55002BC78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_sub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16CF0D-67F9-445E-8029-EA12D6378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9998"/>
            <a:ext cx="10515600" cy="88035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/>
              <a:t>INSERT TITLE HERE</a:t>
            </a:r>
            <a:endParaRPr lang="ko-KR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3F2E-EAEB-804D-8D32-885FB47EE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97656" y="6344775"/>
            <a:ext cx="8929993" cy="369988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36" name="슬라이드 번호 개체 틀 12">
            <a:extLst>
              <a:ext uri="{FF2B5EF4-FFF2-40B4-BE49-F238E27FC236}">
                <a16:creationId xmlns:a16="http://schemas.microsoft.com/office/drawing/2014/main" id="{E137174F-6BE3-944D-992B-9DD15242C044}"/>
              </a:ext>
            </a:extLst>
          </p:cNvPr>
          <p:cNvSpPr txBox="1">
            <a:spLocks/>
          </p:cNvSpPr>
          <p:nvPr userDrawn="1"/>
        </p:nvSpPr>
        <p:spPr>
          <a:xfrm>
            <a:off x="5898000" y="-7215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3AE8DB3-D959-DF49-AE2F-2597C8D6C0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8594" y="1693051"/>
            <a:ext cx="9294812" cy="3705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5C790-B095-2544-B383-AB219D04E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8" y="6354763"/>
            <a:ext cx="1008548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636961-1713-CF47-9DCB-8E8EF8467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7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backgrou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3235324E-290D-B544-8FCE-CFD1CB186F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386946 w 12192000"/>
              <a:gd name="connsiteY0" fmla="*/ 5128856 h 6858000"/>
              <a:gd name="connsiteX1" fmla="*/ 1386946 w 12192000"/>
              <a:gd name="connsiteY1" fmla="*/ 5136056 h 6858000"/>
              <a:gd name="connsiteX2" fmla="*/ 10754268 w 12192000"/>
              <a:gd name="connsiteY2" fmla="*/ 5136056 h 6858000"/>
              <a:gd name="connsiteX3" fmla="*/ 10754268 w 12192000"/>
              <a:gd name="connsiteY3" fmla="*/ 5128856 h 6858000"/>
              <a:gd name="connsiteX4" fmla="*/ 9405552 w 12192000"/>
              <a:gd name="connsiteY4" fmla="*/ 0 h 6858000"/>
              <a:gd name="connsiteX5" fmla="*/ 11189456 w 12192000"/>
              <a:gd name="connsiteY5" fmla="*/ 0 h 6858000"/>
              <a:gd name="connsiteX6" fmla="*/ 11171395 w 12192000"/>
              <a:gd name="connsiteY6" fmla="*/ 37492 h 6858000"/>
              <a:gd name="connsiteX7" fmla="*/ 10297504 w 12192000"/>
              <a:gd name="connsiteY7" fmla="*/ 557611 h 6858000"/>
              <a:gd name="connsiteX8" fmla="*/ 9423613 w 12192000"/>
              <a:gd name="connsiteY8" fmla="*/ 37492 h 6858000"/>
              <a:gd name="connsiteX9" fmla="*/ 0 w 12192000"/>
              <a:gd name="connsiteY9" fmla="*/ 0 h 6858000"/>
              <a:gd name="connsiteX10" fmla="*/ 8359366 w 12192000"/>
              <a:gd name="connsiteY10" fmla="*/ 0 h 6858000"/>
              <a:gd name="connsiteX11" fmla="*/ 8399180 w 12192000"/>
              <a:gd name="connsiteY11" fmla="*/ 154845 h 6858000"/>
              <a:gd name="connsiteX12" fmla="*/ 10297503 w 12192000"/>
              <a:gd name="connsiteY12" fmla="*/ 1551453 h 6858000"/>
              <a:gd name="connsiteX13" fmla="*/ 12128986 w 12192000"/>
              <a:gd name="connsiteY13" fmla="*/ 337465 h 6858000"/>
              <a:gd name="connsiteX14" fmla="*/ 12192000 w 12192000"/>
              <a:gd name="connsiteY14" fmla="*/ 165297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1386946" y="5128856"/>
                </a:moveTo>
                <a:lnTo>
                  <a:pt x="1386946" y="5136056"/>
                </a:lnTo>
                <a:lnTo>
                  <a:pt x="10754268" y="5136056"/>
                </a:lnTo>
                <a:lnTo>
                  <a:pt x="10754268" y="5128856"/>
                </a:lnTo>
                <a:close/>
                <a:moveTo>
                  <a:pt x="9405552" y="0"/>
                </a:moveTo>
                <a:lnTo>
                  <a:pt x="11189456" y="0"/>
                </a:lnTo>
                <a:lnTo>
                  <a:pt x="11171395" y="37492"/>
                </a:lnTo>
                <a:cubicBezTo>
                  <a:pt x="11003099" y="347298"/>
                  <a:pt x="10674862" y="557611"/>
                  <a:pt x="10297504" y="557611"/>
                </a:cubicBezTo>
                <a:cubicBezTo>
                  <a:pt x="9920146" y="557611"/>
                  <a:pt x="9591909" y="347298"/>
                  <a:pt x="9423613" y="37492"/>
                </a:cubicBezTo>
                <a:close/>
                <a:moveTo>
                  <a:pt x="0" y="0"/>
                </a:moveTo>
                <a:lnTo>
                  <a:pt x="8359366" y="0"/>
                </a:lnTo>
                <a:lnTo>
                  <a:pt x="8399180" y="154845"/>
                </a:lnTo>
                <a:cubicBezTo>
                  <a:pt x="8650844" y="963969"/>
                  <a:pt x="9405567" y="1551453"/>
                  <a:pt x="10297503" y="1551453"/>
                </a:cubicBezTo>
                <a:cubicBezTo>
                  <a:pt x="11120829" y="1551453"/>
                  <a:pt x="11827239" y="1050875"/>
                  <a:pt x="12128986" y="337465"/>
                </a:cubicBezTo>
                <a:lnTo>
                  <a:pt x="12192000" y="16529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6"/>
          </p:nvPr>
        </p:nvSpPr>
        <p:spPr>
          <a:xfrm>
            <a:off x="1717588" y="6356350"/>
            <a:ext cx="9045147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NI4OS Regional Meeting | 28-29 September 2022 | Budapest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B1526702-60FD-CF45-ABFF-486EBF4FA2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898000" y="4977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F8E4-4EF9-604A-866E-4FC3440BC1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76412" y="1356175"/>
            <a:ext cx="4572000" cy="7572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975AF-627D-7D40-83D4-97DC79E3C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21213" y="5218176"/>
            <a:ext cx="6142037" cy="1036827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D03759-02A3-AA4A-8D89-00A52B3DDD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000250"/>
            <a:ext cx="12192000" cy="2302455"/>
          </a:xfrm>
        </p:spPr>
        <p:txBody>
          <a:bodyPr>
            <a:noAutofit/>
          </a:bodyPr>
          <a:lstStyle>
            <a:lvl1pPr marL="0" indent="0" algn="dist">
              <a:buNone/>
              <a:defRPr sz="20000" cap="all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903B44-125F-2045-A124-93EBA4F2D3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5413" y="4420299"/>
            <a:ext cx="9348787" cy="623887"/>
          </a:xfrm>
        </p:spPr>
        <p:txBody>
          <a:bodyPr>
            <a:noAutofit/>
          </a:bodyPr>
          <a:lstStyle>
            <a:lvl1pPr marL="0" indent="0" algn="dist">
              <a:buNone/>
              <a:defRPr sz="5000" cap="all" spc="14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6" name="자유형 14">
            <a:extLst>
              <a:ext uri="{FF2B5EF4-FFF2-40B4-BE49-F238E27FC236}">
                <a16:creationId xmlns:a16="http://schemas.microsoft.com/office/drawing/2014/main" id="{2A195701-7C2E-5F4A-B431-B44F5BBBB2F2}"/>
              </a:ext>
            </a:extLst>
          </p:cNvPr>
          <p:cNvSpPr/>
          <p:nvPr userDrawn="1"/>
        </p:nvSpPr>
        <p:spPr bwMode="auto">
          <a:xfrm>
            <a:off x="8353096" y="-24384"/>
            <a:ext cx="3838904" cy="1575837"/>
          </a:xfrm>
          <a:custGeom>
            <a:avLst/>
            <a:gdLst>
              <a:gd name="connsiteX0" fmla="*/ 0 w 3838904"/>
              <a:gd name="connsiteY0" fmla="*/ 0 h 1575837"/>
              <a:gd name="connsiteX1" fmla="*/ 1040709 w 3838904"/>
              <a:gd name="connsiteY1" fmla="*/ 0 h 1575837"/>
              <a:gd name="connsiteX2" fmla="*/ 1070517 w 3838904"/>
              <a:gd name="connsiteY2" fmla="*/ 61876 h 1575837"/>
              <a:gd name="connsiteX3" fmla="*/ 1944408 w 3838904"/>
              <a:gd name="connsiteY3" fmla="*/ 581995 h 1575837"/>
              <a:gd name="connsiteX4" fmla="*/ 2818299 w 3838904"/>
              <a:gd name="connsiteY4" fmla="*/ 61876 h 1575837"/>
              <a:gd name="connsiteX5" fmla="*/ 2848107 w 3838904"/>
              <a:gd name="connsiteY5" fmla="*/ 0 h 1575837"/>
              <a:gd name="connsiteX6" fmla="*/ 3838904 w 3838904"/>
              <a:gd name="connsiteY6" fmla="*/ 0 h 1575837"/>
              <a:gd name="connsiteX7" fmla="*/ 3838904 w 3838904"/>
              <a:gd name="connsiteY7" fmla="*/ 189681 h 1575837"/>
              <a:gd name="connsiteX8" fmla="*/ 3775890 w 3838904"/>
              <a:gd name="connsiteY8" fmla="*/ 361849 h 1575837"/>
              <a:gd name="connsiteX9" fmla="*/ 1944407 w 3838904"/>
              <a:gd name="connsiteY9" fmla="*/ 1575837 h 1575837"/>
              <a:gd name="connsiteX10" fmla="*/ 46084 w 3838904"/>
              <a:gd name="connsiteY10" fmla="*/ 179229 h 15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8904" h="1575837">
                <a:moveTo>
                  <a:pt x="0" y="0"/>
                </a:moveTo>
                <a:lnTo>
                  <a:pt x="1040709" y="0"/>
                </a:lnTo>
                <a:lnTo>
                  <a:pt x="1070517" y="61876"/>
                </a:lnTo>
                <a:cubicBezTo>
                  <a:pt x="1238813" y="371682"/>
                  <a:pt x="1567050" y="581995"/>
                  <a:pt x="1944408" y="581995"/>
                </a:cubicBezTo>
                <a:cubicBezTo>
                  <a:pt x="2321766" y="581995"/>
                  <a:pt x="2650003" y="371682"/>
                  <a:pt x="2818299" y="61876"/>
                </a:cubicBezTo>
                <a:lnTo>
                  <a:pt x="2848107" y="0"/>
                </a:lnTo>
                <a:lnTo>
                  <a:pt x="3838904" y="0"/>
                </a:lnTo>
                <a:lnTo>
                  <a:pt x="3838904" y="189681"/>
                </a:lnTo>
                <a:lnTo>
                  <a:pt x="3775890" y="361849"/>
                </a:lnTo>
                <a:cubicBezTo>
                  <a:pt x="3474143" y="1075259"/>
                  <a:pt x="2767733" y="1575837"/>
                  <a:pt x="1944407" y="1575837"/>
                </a:cubicBezTo>
                <a:cubicBezTo>
                  <a:pt x="1052471" y="1575837"/>
                  <a:pt x="297748" y="988353"/>
                  <a:pt x="46084" y="179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5A67070-5139-F246-8EAB-5E41A1336354}"/>
              </a:ext>
            </a:extLst>
          </p:cNvPr>
          <p:cNvSpPr/>
          <p:nvPr userDrawn="1"/>
        </p:nvSpPr>
        <p:spPr>
          <a:xfrm>
            <a:off x="1386946" y="5128856"/>
            <a:ext cx="9367322" cy="7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4A99D0-C01A-4546-898F-D4E0F614E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5660111"/>
            <a:ext cx="1181615" cy="420452"/>
          </a:xfrm>
          <a:prstGeom prst="rect">
            <a:avLst/>
          </a:prstGeom>
        </p:spPr>
      </p:pic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1CDCF9D-3176-F944-A471-C41C391AFC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4000" y="6302374"/>
            <a:ext cx="1180800" cy="4212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62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with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94964" y="6356351"/>
            <a:ext cx="7962963" cy="332268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1255271" y="6356350"/>
            <a:ext cx="647700" cy="365125"/>
          </a:xfrm>
        </p:spPr>
        <p:txBody>
          <a:bodyPr/>
          <a:lstStyle/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  <p:sp>
        <p:nvSpPr>
          <p:cNvPr id="10" name="그림 개체 틀 9"/>
          <p:cNvSpPr>
            <a:spLocks noGrp="1"/>
          </p:cNvSpPr>
          <p:nvPr>
            <p:ph type="pic" sz="quarter" idx="16"/>
          </p:nvPr>
        </p:nvSpPr>
        <p:spPr>
          <a:xfrm>
            <a:off x="289029" y="0"/>
            <a:ext cx="7483372" cy="6858000"/>
          </a:xfrm>
          <a:custGeom>
            <a:avLst/>
            <a:gdLst>
              <a:gd name="connsiteX0" fmla="*/ 3741687 w 7483372"/>
              <a:gd name="connsiteY0" fmla="*/ 1173163 h 6858000"/>
              <a:gd name="connsiteX1" fmla="*/ 1485849 w 7483372"/>
              <a:gd name="connsiteY1" fmla="*/ 3429001 h 6858000"/>
              <a:gd name="connsiteX2" fmla="*/ 3741687 w 7483372"/>
              <a:gd name="connsiteY2" fmla="*/ 5684839 h 6858000"/>
              <a:gd name="connsiteX3" fmla="*/ 5997525 w 7483372"/>
              <a:gd name="connsiteY3" fmla="*/ 3429001 h 6858000"/>
              <a:gd name="connsiteX4" fmla="*/ 3741687 w 7483372"/>
              <a:gd name="connsiteY4" fmla="*/ 1173163 h 6858000"/>
              <a:gd name="connsiteX5" fmla="*/ 2199390 w 7483372"/>
              <a:gd name="connsiteY5" fmla="*/ 0 h 6858000"/>
              <a:gd name="connsiteX6" fmla="*/ 5283982 w 7483372"/>
              <a:gd name="connsiteY6" fmla="*/ 0 h 6858000"/>
              <a:gd name="connsiteX7" fmla="*/ 5363862 w 7483372"/>
              <a:gd name="connsiteY7" fmla="*/ 36113 h 6858000"/>
              <a:gd name="connsiteX8" fmla="*/ 7483372 w 7483372"/>
              <a:gd name="connsiteY8" fmla="*/ 3408828 h 6858000"/>
              <a:gd name="connsiteX9" fmla="*/ 5198119 w 7483372"/>
              <a:gd name="connsiteY9" fmla="*/ 6856474 h 6858000"/>
              <a:gd name="connsiteX10" fmla="*/ 5194249 w 7483372"/>
              <a:gd name="connsiteY10" fmla="*/ 6858000 h 6858000"/>
              <a:gd name="connsiteX11" fmla="*/ 2289124 w 7483372"/>
              <a:gd name="connsiteY11" fmla="*/ 6858000 h 6858000"/>
              <a:gd name="connsiteX12" fmla="*/ 2285253 w 7483372"/>
              <a:gd name="connsiteY12" fmla="*/ 6856474 h 6858000"/>
              <a:gd name="connsiteX13" fmla="*/ 0 w 7483372"/>
              <a:gd name="connsiteY13" fmla="*/ 3408828 h 6858000"/>
              <a:gd name="connsiteX14" fmla="*/ 2119511 w 7483372"/>
              <a:gd name="connsiteY14" fmla="*/ 36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83372" h="6858000">
                <a:moveTo>
                  <a:pt x="3741687" y="1173163"/>
                </a:moveTo>
                <a:cubicBezTo>
                  <a:pt x="2495822" y="1173163"/>
                  <a:pt x="1485849" y="2183136"/>
                  <a:pt x="1485849" y="3429001"/>
                </a:cubicBezTo>
                <a:cubicBezTo>
                  <a:pt x="1485849" y="4674866"/>
                  <a:pt x="2495822" y="5684839"/>
                  <a:pt x="3741687" y="5684839"/>
                </a:cubicBezTo>
                <a:cubicBezTo>
                  <a:pt x="4987552" y="5684839"/>
                  <a:pt x="5997525" y="4674866"/>
                  <a:pt x="5997525" y="3429001"/>
                </a:cubicBezTo>
                <a:cubicBezTo>
                  <a:pt x="5997525" y="2183136"/>
                  <a:pt x="4987552" y="1173163"/>
                  <a:pt x="3741687" y="1173163"/>
                </a:cubicBezTo>
                <a:close/>
                <a:moveTo>
                  <a:pt x="2199390" y="0"/>
                </a:moveTo>
                <a:lnTo>
                  <a:pt x="5283982" y="0"/>
                </a:lnTo>
                <a:lnTo>
                  <a:pt x="5363862" y="36113"/>
                </a:lnTo>
                <a:cubicBezTo>
                  <a:pt x="6617956" y="640397"/>
                  <a:pt x="7483372" y="1923549"/>
                  <a:pt x="7483372" y="3408828"/>
                </a:cubicBezTo>
                <a:cubicBezTo>
                  <a:pt x="7483372" y="4958685"/>
                  <a:pt x="6541067" y="6288455"/>
                  <a:pt x="5198119" y="6856474"/>
                </a:cubicBezTo>
                <a:lnTo>
                  <a:pt x="5194249" y="6858000"/>
                </a:lnTo>
                <a:lnTo>
                  <a:pt x="2289124" y="6858000"/>
                </a:lnTo>
                <a:lnTo>
                  <a:pt x="2285253" y="6856474"/>
                </a:lnTo>
                <a:cubicBezTo>
                  <a:pt x="942306" y="6288455"/>
                  <a:pt x="0" y="4958685"/>
                  <a:pt x="0" y="3408828"/>
                </a:cubicBezTo>
                <a:cubicBezTo>
                  <a:pt x="0" y="1923549"/>
                  <a:pt x="865416" y="640397"/>
                  <a:pt x="2119511" y="361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0" name="그림 개체 틀 19"/>
          <p:cNvSpPr>
            <a:spLocks noGrp="1"/>
          </p:cNvSpPr>
          <p:nvPr>
            <p:ph type="pic" sz="quarter" idx="17"/>
          </p:nvPr>
        </p:nvSpPr>
        <p:spPr>
          <a:xfrm>
            <a:off x="4790661" y="1"/>
            <a:ext cx="4024728" cy="3368607"/>
          </a:xfrm>
          <a:custGeom>
            <a:avLst/>
            <a:gdLst>
              <a:gd name="connsiteX0" fmla="*/ 528775 w 4024728"/>
              <a:gd name="connsiteY0" fmla="*/ 0 h 3368607"/>
              <a:gd name="connsiteX1" fmla="*/ 3495954 w 4024728"/>
              <a:gd name="connsiteY1" fmla="*/ 0 h 3368607"/>
              <a:gd name="connsiteX2" fmla="*/ 3565202 w 4024728"/>
              <a:gd name="connsiteY2" fmla="*/ 76193 h 3368607"/>
              <a:gd name="connsiteX3" fmla="*/ 4024728 w 4024728"/>
              <a:gd name="connsiteY3" fmla="*/ 1356243 h 3368607"/>
              <a:gd name="connsiteX4" fmla="*/ 2012364 w 4024728"/>
              <a:gd name="connsiteY4" fmla="*/ 3368607 h 3368607"/>
              <a:gd name="connsiteX5" fmla="*/ 0 w 4024728"/>
              <a:gd name="connsiteY5" fmla="*/ 1356243 h 3368607"/>
              <a:gd name="connsiteX6" fmla="*/ 459526 w 4024728"/>
              <a:gd name="connsiteY6" fmla="*/ 76193 h 33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728" h="3368607">
                <a:moveTo>
                  <a:pt x="528775" y="0"/>
                </a:moveTo>
                <a:lnTo>
                  <a:pt x="3495954" y="0"/>
                </a:lnTo>
                <a:lnTo>
                  <a:pt x="3565202" y="76193"/>
                </a:lnTo>
                <a:cubicBezTo>
                  <a:pt x="3852277" y="424048"/>
                  <a:pt x="4024728" y="870006"/>
                  <a:pt x="4024728" y="1356243"/>
                </a:cubicBezTo>
                <a:cubicBezTo>
                  <a:pt x="4024728" y="2467641"/>
                  <a:pt x="3123762" y="3368607"/>
                  <a:pt x="2012364" y="3368607"/>
                </a:cubicBezTo>
                <a:cubicBezTo>
                  <a:pt x="900966" y="3368607"/>
                  <a:pt x="0" y="2467641"/>
                  <a:pt x="0" y="1356243"/>
                </a:cubicBezTo>
                <a:cubicBezTo>
                  <a:pt x="0" y="870006"/>
                  <a:pt x="172451" y="424048"/>
                  <a:pt x="459526" y="76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2362-4125-4340-9966-541A34DE20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8100" y="3749742"/>
            <a:ext cx="9220200" cy="2006600"/>
          </a:xfrm>
        </p:spPr>
        <p:txBody>
          <a:bodyPr anchor="ctr">
            <a:normAutofit/>
          </a:bodyPr>
          <a:lstStyle>
            <a:lvl1pPr marL="0" indent="0" algn="r">
              <a:buNone/>
              <a:defRPr sz="8000" b="1" cap="all" spc="200" baseline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FF3C51-D339-F949-A857-ABE5617185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1100" y="3038475"/>
            <a:ext cx="5537200" cy="520700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accent1">
                    <a:lumMod val="10000"/>
                    <a:lumOff val="9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9132107-9BEC-2C42-9E15-081F25E274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1100" y="2063115"/>
            <a:ext cx="5537200" cy="5207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accent5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9133-341C-E047-91B5-EACB37D02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963" y="264418"/>
            <a:ext cx="388801" cy="324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AE770A-E79A-AE44-A90F-463389D7F8AD}"/>
              </a:ext>
            </a:extLst>
          </p:cNvPr>
          <p:cNvSpPr txBox="1">
            <a:spLocks/>
          </p:cNvSpPr>
          <p:nvPr userDrawn="1"/>
        </p:nvSpPr>
        <p:spPr>
          <a:xfrm>
            <a:off x="10321714" y="264418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bg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bg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252491-6812-394B-8CAD-8676F9FF76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592" y="6387072"/>
            <a:ext cx="324000" cy="324000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C3170E-1971-D64F-8793-917EDC7D1C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B03104E-C377-E744-B319-CB9D49C2E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269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_ligh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A9E8FCBD-39E9-554A-A815-3378176BBE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67E905-9829-3A48-B64E-3F05C83C5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9612" y="1756131"/>
            <a:ext cx="10060662" cy="2006600"/>
          </a:xfrm>
        </p:spPr>
        <p:txBody>
          <a:bodyPr>
            <a:noAutofit/>
          </a:bodyPr>
          <a:lstStyle>
            <a:lvl1pPr marL="0" indent="0">
              <a:buNone/>
              <a:defRPr sz="8000" b="1" cap="none" baseline="0">
                <a:solidFill>
                  <a:schemeClr val="tx1">
                    <a:lumMod val="50000"/>
                  </a:schemeClr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020A61-98B8-4D42-B44D-28436F5782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612" y="3896503"/>
            <a:ext cx="10060662" cy="988647"/>
          </a:xfrm>
        </p:spPr>
        <p:txBody>
          <a:bodyPr/>
          <a:lstStyle>
            <a:lvl1pPr marL="0" indent="0">
              <a:buNone/>
              <a:defRPr b="1" i="0">
                <a:solidFill>
                  <a:srgbClr val="5A6770"/>
                </a:solidFill>
                <a:latin typeface="+mn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EB0AF54-F642-CC4C-A853-9CACB1646C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1058" y="163864"/>
            <a:ext cx="3041972" cy="825691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solidFill>
                  <a:schemeClr val="bg2">
                    <a:lumMod val="75000"/>
                  </a:schemeClr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D6FC93-08E4-3643-8D34-1D4297EB1D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790" y="6407007"/>
            <a:ext cx="324000" cy="2699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1C04362-43E0-8443-9DD7-E8C7838A0A0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610364" y="6411653"/>
            <a:ext cx="1476586" cy="24622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US" sz="1600" b="1" i="0" spc="0" baseline="0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@</a:t>
            </a:r>
            <a:r>
              <a:rPr lang="en-US" sz="1600" b="1" i="0" spc="0" baseline="0" err="1">
                <a:solidFill>
                  <a:schemeClr val="tx1"/>
                </a:solidFill>
                <a:latin typeface="+mj-lt"/>
                <a:ea typeface="Open Sans" charset="0"/>
                <a:cs typeface="Open Sans" charset="0"/>
              </a:rPr>
              <a:t>openaire_eu</a:t>
            </a:r>
            <a:endParaRPr lang="en-US" sz="1600" b="1" i="0" spc="0" baseline="0">
              <a:solidFill>
                <a:schemeClr val="tx1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DA24E07-433B-D04F-80AA-B81E631A6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74300" y="6372763"/>
            <a:ext cx="324000" cy="324000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81541" y="6353705"/>
            <a:ext cx="8237823" cy="365125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38368-FC53-5E4A-85B3-DF6EF98FE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84" y="6398284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B81584-D253-8D4F-A6CD-AECC8861A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70" y="157747"/>
            <a:ext cx="2628438" cy="9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599DE-688E-C340-80EA-2C72C20FD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0386" y="6385637"/>
            <a:ext cx="8277614" cy="319043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8" name="슬라이드 번호 개체 틀 12">
            <a:extLst>
              <a:ext uri="{FF2B5EF4-FFF2-40B4-BE49-F238E27FC236}">
                <a16:creationId xmlns:a16="http://schemas.microsoft.com/office/drawing/2014/main" id="{C0B06DF9-166D-7643-905F-6076BAE9B350}"/>
              </a:ext>
            </a:extLst>
          </p:cNvPr>
          <p:cNvSpPr txBox="1">
            <a:spLocks/>
          </p:cNvSpPr>
          <p:nvPr userDrawn="1"/>
        </p:nvSpPr>
        <p:spPr>
          <a:xfrm>
            <a:off x="5699218" y="-8563"/>
            <a:ext cx="396000" cy="7848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13864CD-731D-F943-9E95-90FED3CD7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9E3DB1-62E7-7C40-A3F4-6D3CDDF6D2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1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58E6E-99B9-B040-BCE1-143B8DF53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7" y="6354763"/>
            <a:ext cx="1210258" cy="432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4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BC5C-E000-7546-8990-B800148C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755"/>
            <a:ext cx="105156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F263F-6A16-1448-8708-950C0FBEE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0386" y="6356351"/>
            <a:ext cx="9037412" cy="348330"/>
          </a:xfrm>
        </p:spPr>
        <p:txBody>
          <a:bodyPr/>
          <a:lstStyle/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슬라이드 번호 개체 틀 12">
            <a:extLst>
              <a:ext uri="{FF2B5EF4-FFF2-40B4-BE49-F238E27FC236}">
                <a16:creationId xmlns:a16="http://schemas.microsoft.com/office/drawing/2014/main" id="{EADD11F6-2370-274D-85C5-B9665DF43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99218" y="-8563"/>
            <a:ext cx="396000" cy="784800"/>
          </a:xfr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fld id="{BB5D696C-7C4B-4748-AD7A-B30C297BC295}" type="slidenum">
              <a:rPr lang="ko-KR" altLang="en-US" smtClean="0"/>
              <a:pPr/>
              <a:t>‹N›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FB10B7-04A4-DA42-BA45-CA0CEC132D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988" y="6431721"/>
            <a:ext cx="409695" cy="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51385-FD57-D64F-AE9A-96400192F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962" y="2821238"/>
            <a:ext cx="4804038" cy="403676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FFFCC3-BAD7-A640-B895-36A0AE916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90" y="6316329"/>
            <a:ext cx="1181615" cy="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838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altLang="ko-KR"/>
              <a:t>SDSN Global Climate Hub Science &amp; Technology Observatory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9232" y="6356350"/>
            <a:ext cx="504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696C-7C4B-4748-AD7A-B30C297BC295}" type="slidenum">
              <a:rPr lang="ko-KR" altLang="en-US" smtClean="0"/>
              <a:t>‹N›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6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72" r:id="rId2"/>
    <p:sldLayoutId id="2147483993" r:id="rId3"/>
    <p:sldLayoutId id="2147483989" r:id="rId4"/>
    <p:sldLayoutId id="2147483985" r:id="rId5"/>
    <p:sldLayoutId id="2147483982" r:id="rId6"/>
    <p:sldLayoutId id="2147483990" r:id="rId7"/>
    <p:sldLayoutId id="2147483986" r:id="rId8"/>
    <p:sldLayoutId id="2147483992" r:id="rId9"/>
    <p:sldLayoutId id="2147483934" r:id="rId10"/>
    <p:sldLayoutId id="2147483987" r:id="rId11"/>
    <p:sldLayoutId id="2147483988" r:id="rId12"/>
    <p:sldLayoutId id="2147483935" r:id="rId13"/>
    <p:sldLayoutId id="2147483983" r:id="rId14"/>
    <p:sldLayoutId id="2147483991" r:id="rId15"/>
    <p:sldLayoutId id="2147483936" r:id="rId16"/>
    <p:sldLayoutId id="2147483937" r:id="rId17"/>
    <p:sldLayoutId id="2147483938" r:id="rId18"/>
    <p:sldLayoutId id="2147483939" r:id="rId19"/>
    <p:sldLayoutId id="2147483944" r:id="rId20"/>
    <p:sldLayoutId id="2147483973" r:id="rId21"/>
    <p:sldLayoutId id="2147483974" r:id="rId22"/>
    <p:sldLayoutId id="2147483979" r:id="rId23"/>
    <p:sldLayoutId id="2147483980" r:id="rId24"/>
    <p:sldLayoutId id="2147483981" r:id="rId25"/>
    <p:sldLayoutId id="2147483975" r:id="rId26"/>
    <p:sldLayoutId id="2147483976" r:id="rId27"/>
    <p:sldLayoutId id="2147483977" r:id="rId28"/>
    <p:sldLayoutId id="2147483978" r:id="rId29"/>
    <p:sldLayoutId id="2147483984" r:id="rId30"/>
    <p:sldLayoutId id="2147483996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microsoft.com/office/2007/relationships/hdphoto" Target="../media/hdphoto8.wdp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hyperlink" Target="https://opencitations.net/query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github.com/opencitations/ramose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itations.net/accesstoken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figshare.com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hyperlink" Target="https://opencitations.net/downloa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itations" TargetMode="External"/><Relationship Id="rId13" Type="http://schemas.openxmlformats.org/officeDocument/2006/relationships/image" Target="../media/image38.png"/><Relationship Id="rId3" Type="http://schemas.openxmlformats.org/officeDocument/2006/relationships/hyperlink" Target="https://doi.org/10.1162/qss_a_00023" TargetMode="External"/><Relationship Id="rId7" Type="http://schemas.openxmlformats.org/officeDocument/2006/relationships/hyperlink" Target="http://www.sparontologies.net/" TargetMode="External"/><Relationship Id="rId12" Type="http://schemas.openxmlformats.org/officeDocument/2006/relationships/hyperlink" Target="http://opencitations.net/search" TargetMode="External"/><Relationship Id="rId2" Type="http://schemas.openxmlformats.org/officeDocument/2006/relationships/hyperlink" Target="http://opencitations.net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oi.org/10.6084/m9.figshare.3443876" TargetMode="External"/><Relationship Id="rId11" Type="http://schemas.openxmlformats.org/officeDocument/2006/relationships/hyperlink" Target="http://opencitations.net/download" TargetMode="External"/><Relationship Id="rId5" Type="http://schemas.openxmlformats.org/officeDocument/2006/relationships/hyperlink" Target="https://i4oa.org/" TargetMode="External"/><Relationship Id="rId10" Type="http://schemas.openxmlformats.org/officeDocument/2006/relationships/hyperlink" Target="https://w3id.org/oc/sparql" TargetMode="External"/><Relationship Id="rId4" Type="http://schemas.openxmlformats.org/officeDocument/2006/relationships/hyperlink" Target="https://i4oc.org/" TargetMode="External"/><Relationship Id="rId9" Type="http://schemas.openxmlformats.org/officeDocument/2006/relationships/hyperlink" Target="https://w3id.org/oc/index/coci/api/v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gshare.com/articles/journal_contribution/Open_Citation_Identifier_Definition/7127816" TargetMode="External"/><Relationship Id="rId2" Type="http://schemas.openxmlformats.org/officeDocument/2006/relationships/hyperlink" Target="https://doi.org/10.6084/m9.figshare.3443876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Placeholder 45" descr="A picture containing person, vegetable&#10;&#10;Description automatically generated">
            <a:extLst>
              <a:ext uri="{FF2B5EF4-FFF2-40B4-BE49-F238E27FC236}">
                <a16:creationId xmlns:a16="http://schemas.microsoft.com/office/drawing/2014/main" id="{817EC034-0444-6EDE-21F5-ED6B2A2DBF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4FC652E6-74BB-9B4B-A26C-A0BF1789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ko-KR" altLang="en-US" dirty="0"/>
          </a:p>
        </p:txBody>
      </p:sp>
      <p:pic>
        <p:nvPicPr>
          <p:cNvPr id="52" name="Picture Placeholder 51" descr="Map&#10;&#10;Description automatically generated">
            <a:extLst>
              <a:ext uri="{FF2B5EF4-FFF2-40B4-BE49-F238E27FC236}">
                <a16:creationId xmlns:a16="http://schemas.microsoft.com/office/drawing/2014/main" id="{696FCBB3-A1A9-0CFD-35FD-D3290876388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2D4BF-21C1-8140-A00D-FF4D1EC921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46816" y="5100089"/>
            <a:ext cx="2995204" cy="1042662"/>
          </a:xfrm>
          <a:noFill/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Ivan </a:t>
            </a:r>
            <a:r>
              <a:rPr lang="it-IT" sz="2400" dirty="0" err="1">
                <a:solidFill>
                  <a:schemeClr val="bg1"/>
                </a:solidFill>
              </a:rPr>
              <a:t>Heibi</a:t>
            </a:r>
            <a:endParaRPr lang="en-GR" sz="2400">
              <a:solidFill>
                <a:schemeClr val="bg1"/>
              </a:solidFill>
            </a:endParaRPr>
          </a:p>
          <a:p>
            <a:r>
              <a:rPr lang="en-US" sz="1800" dirty="0"/>
              <a:t>University of Bologna</a:t>
            </a:r>
            <a:endParaRPr lang="en-GR" sz="18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1C18B-DF39-7C5A-2336-58F613D5C61D}"/>
              </a:ext>
            </a:extLst>
          </p:cNvPr>
          <p:cNvSpPr txBox="1"/>
          <p:nvPr/>
        </p:nvSpPr>
        <p:spPr>
          <a:xfrm>
            <a:off x="7512907" y="2548440"/>
            <a:ext cx="4529113" cy="2338041"/>
          </a:xfrm>
          <a:prstGeom prst="rect">
            <a:avLst/>
          </a:prstGeom>
          <a:noFill/>
        </p:spPr>
        <p:txBody>
          <a:bodyPr wrap="square" lIns="90000" rtlCol="0" anchor="b">
            <a:normAutofit fontScale="70000" lnSpcReduction="20000"/>
          </a:bodyPr>
          <a:lstStyle/>
          <a:p>
            <a:pPr algn="r">
              <a:lnSpc>
                <a:spcPct val="100000"/>
              </a:lnSpc>
            </a:pPr>
            <a:r>
              <a:rPr lang="en-GB" sz="5400" b="1" dirty="0" err="1">
                <a:solidFill>
                  <a:schemeClr val="bg1"/>
                </a:solidFill>
              </a:rPr>
              <a:t>OpenCitations</a:t>
            </a:r>
            <a:r>
              <a:rPr lang="en-GB" sz="5400" b="1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00000"/>
              </a:lnSpc>
            </a:pPr>
            <a:r>
              <a:rPr lang="en-GB" sz="5400" dirty="0">
                <a:solidFill>
                  <a:schemeClr val="bg1"/>
                </a:solidFill>
              </a:rPr>
              <a:t>an infrastructure for open bibliographical metadata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C4E200-C192-287F-8C45-23D721685EFB}"/>
              </a:ext>
            </a:extLst>
          </p:cNvPr>
          <p:cNvCxnSpPr>
            <a:cxnSpLocks/>
          </p:cNvCxnSpPr>
          <p:nvPr/>
        </p:nvCxnSpPr>
        <p:spPr>
          <a:xfrm>
            <a:off x="8097817" y="4963564"/>
            <a:ext cx="39442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5725E7A-6367-FF17-1ABD-08B762021C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452" y="938113"/>
            <a:ext cx="3794937" cy="18601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B620AF1-E163-2DEB-2FDB-7BA110155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438" y="6142751"/>
            <a:ext cx="799793" cy="5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72E372C-0D5B-2BF2-97E7-CF15F13E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080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B7D74DA-33A9-EAED-338A-15BC7E72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2C4EE3E-03C1-42F2-8185-DB554998C058}"/>
              </a:ext>
            </a:extLst>
          </p:cNvPr>
          <p:cNvSpPr/>
          <p:nvPr/>
        </p:nvSpPr>
        <p:spPr>
          <a:xfrm>
            <a:off x="259404" y="3316224"/>
            <a:ext cx="7799508" cy="2455521"/>
          </a:xfrm>
          <a:prstGeom prst="rect">
            <a:avLst/>
          </a:prstGeom>
          <a:solidFill>
            <a:srgbClr val="DC661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4AA4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6B010D-4379-F657-287E-48650FDC06D9}"/>
              </a:ext>
            </a:extLst>
          </p:cNvPr>
          <p:cNvSpPr txBox="1"/>
          <p:nvPr/>
        </p:nvSpPr>
        <p:spPr>
          <a:xfrm>
            <a:off x="891933" y="3584773"/>
            <a:ext cx="2901188" cy="1682512"/>
          </a:xfrm>
          <a:prstGeom prst="rect">
            <a:avLst/>
          </a:prstGeom>
          <a:solidFill>
            <a:srgbClr val="F6F6E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79381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717,654,703</a:t>
            </a:r>
          </a:p>
          <a:p>
            <a:pPr algn="ctr"/>
            <a:r>
              <a:rPr lang="en-US" sz="3500" b="1" dirty="0">
                <a:solidFill>
                  <a:srgbClr val="793812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CITATIONS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F1A9B7-631E-0A71-F811-A69698AED444}"/>
              </a:ext>
            </a:extLst>
          </p:cNvPr>
          <p:cNvSpPr txBox="1"/>
          <p:nvPr/>
        </p:nvSpPr>
        <p:spPr>
          <a:xfrm>
            <a:off x="4184882" y="3580652"/>
            <a:ext cx="3435118" cy="2221121"/>
          </a:xfrm>
          <a:prstGeom prst="rect">
            <a:avLst/>
          </a:prstGeom>
          <a:solidFill>
            <a:srgbClr val="F6F6E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793812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29,005,551</a:t>
            </a:r>
          </a:p>
          <a:p>
            <a:pPr algn="ctr"/>
            <a:r>
              <a:rPr lang="en-US" sz="3500" b="1" dirty="0">
                <a:solidFill>
                  <a:srgbClr val="793812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BIBLIOGRAPHIC</a:t>
            </a:r>
            <a:br>
              <a:rPr lang="en-US" sz="3500" b="1" dirty="0">
                <a:solidFill>
                  <a:srgbClr val="793812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</a:br>
            <a:r>
              <a:rPr lang="en-US" sz="3500" b="1" dirty="0">
                <a:solidFill>
                  <a:srgbClr val="793812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RESOURCES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70DA2E-528D-986D-4A76-47CF00AF56BC}"/>
              </a:ext>
            </a:extLst>
          </p:cNvPr>
          <p:cNvSpPr txBox="1"/>
          <p:nvPr/>
        </p:nvSpPr>
        <p:spPr>
          <a:xfrm>
            <a:off x="7501172" y="106050"/>
            <a:ext cx="384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opencitations.net</a:t>
            </a:r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/index/</a:t>
            </a:r>
            <a:r>
              <a:rPr lang="en-US" b="1" dirty="0" err="1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poci</a:t>
            </a:r>
            <a:endParaRPr lang="en-US" b="1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40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469ECCF-5ABF-BDAD-4AEC-6FFC6648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80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B7D74DA-33A9-EAED-338A-15BC7E72E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2C4EE3E-03C1-42F2-8185-DB554998C058}"/>
              </a:ext>
            </a:extLst>
          </p:cNvPr>
          <p:cNvSpPr/>
          <p:nvPr/>
        </p:nvSpPr>
        <p:spPr>
          <a:xfrm>
            <a:off x="259404" y="2798618"/>
            <a:ext cx="8995432" cy="3131127"/>
          </a:xfrm>
          <a:prstGeom prst="rect">
            <a:avLst/>
          </a:prstGeom>
          <a:solidFill>
            <a:srgbClr val="2E3B6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4AA4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6B010D-4379-F657-287E-48650FDC06D9}"/>
              </a:ext>
            </a:extLst>
          </p:cNvPr>
          <p:cNvSpPr txBox="1"/>
          <p:nvPr/>
        </p:nvSpPr>
        <p:spPr>
          <a:xfrm>
            <a:off x="3905314" y="2966785"/>
            <a:ext cx="24438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5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277,750,235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b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AUTHORS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F1A9B7-631E-0A71-F811-A69698AED444}"/>
              </a:ext>
            </a:extLst>
          </p:cNvPr>
          <p:cNvSpPr txBox="1"/>
          <p:nvPr/>
        </p:nvSpPr>
        <p:spPr>
          <a:xfrm>
            <a:off x="951960" y="2966785"/>
            <a:ext cx="2693950" cy="19518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5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87,321,593</a:t>
            </a:r>
          </a:p>
          <a:p>
            <a:pPr algn="ctr"/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BIBLIOGRAPHIC</a:t>
            </a:r>
            <a:b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</a:br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RESOURCES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0C3C213-879D-5F9D-40DD-F161B4470278}"/>
              </a:ext>
            </a:extLst>
          </p:cNvPr>
          <p:cNvSpPr txBox="1"/>
          <p:nvPr/>
        </p:nvSpPr>
        <p:spPr>
          <a:xfrm>
            <a:off x="3905314" y="4455233"/>
            <a:ext cx="24438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5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2,359,301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b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EDITORS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3D3E0C-7C4B-0B53-40A1-38694E9B7981}"/>
              </a:ext>
            </a:extLst>
          </p:cNvPr>
          <p:cNvSpPr txBox="1"/>
          <p:nvPr/>
        </p:nvSpPr>
        <p:spPr>
          <a:xfrm>
            <a:off x="6608533" y="2966784"/>
            <a:ext cx="24438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5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710,226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b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VENUES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EF8AE14-4335-A488-6835-A2E1CA47D5CC}"/>
              </a:ext>
            </a:extLst>
          </p:cNvPr>
          <p:cNvSpPr txBox="1"/>
          <p:nvPr/>
        </p:nvSpPr>
        <p:spPr>
          <a:xfrm>
            <a:off x="6595803" y="4455233"/>
            <a:ext cx="245654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35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17,268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b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000" b="1" dirty="0">
                <a:solidFill>
                  <a:srgbClr val="2E3B6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PUBLISHERS</a:t>
            </a:r>
            <a:r>
              <a:rPr lang="en-US" sz="4000" b="1" dirty="0">
                <a:solidFill>
                  <a:srgbClr val="2E3B6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4762836-CE1B-02A3-FC5D-81D9F29112DE}"/>
              </a:ext>
            </a:extLst>
          </p:cNvPr>
          <p:cNvSpPr txBox="1"/>
          <p:nvPr/>
        </p:nvSpPr>
        <p:spPr>
          <a:xfrm>
            <a:off x="7216841" y="144056"/>
            <a:ext cx="3164290" cy="37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opencitations.net</a:t>
            </a:r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/meta</a:t>
            </a:r>
          </a:p>
        </p:txBody>
      </p:sp>
    </p:spTree>
    <p:extLst>
      <p:ext uri="{BB962C8B-B14F-4D97-AF65-F5344CB8AC3E}">
        <p14:creationId xmlns:p14="http://schemas.microsoft.com/office/powerpoint/2010/main" val="76330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Indexed</a:t>
            </a:r>
            <a:r>
              <a:rPr lang="it-IT" b="0" dirty="0"/>
              <a:t> </a:t>
            </a:r>
            <a:r>
              <a:rPr lang="it-IT" b="0" dirty="0" err="1"/>
              <a:t>resources</a:t>
            </a:r>
            <a:r>
              <a:rPr lang="it-IT" b="0" dirty="0"/>
              <a:t> in </a:t>
            </a:r>
            <a:r>
              <a:rPr lang="it-IT" b="0" dirty="0" err="1"/>
              <a:t>OpenCitations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440948-CD9B-A929-BFD1-75C07AA7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09B81C-E1D2-7201-7896-1EC4945F0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-2" b="-1"/>
          <a:stretch/>
        </p:blipFill>
        <p:spPr>
          <a:xfrm>
            <a:off x="1596711" y="1947675"/>
            <a:ext cx="8254800" cy="3921817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0862F34-7186-59D3-57F6-82B871E01BF5}"/>
              </a:ext>
            </a:extLst>
          </p:cNvPr>
          <p:cNvSpPr/>
          <p:nvPr/>
        </p:nvSpPr>
        <p:spPr>
          <a:xfrm>
            <a:off x="2432200" y="2219185"/>
            <a:ext cx="6990080" cy="3017520"/>
          </a:xfrm>
          <a:prstGeom prst="rect">
            <a:avLst/>
          </a:prstGeom>
          <a:solidFill>
            <a:schemeClr val="tx1">
              <a:lumMod val="20000"/>
              <a:lumOff val="80000"/>
              <a:alpha val="4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312D53-17F4-B459-5813-1392DC147BF0}"/>
              </a:ext>
            </a:extLst>
          </p:cNvPr>
          <p:cNvSpPr/>
          <p:nvPr/>
        </p:nvSpPr>
        <p:spPr>
          <a:xfrm>
            <a:off x="9422280" y="2219185"/>
            <a:ext cx="1559560" cy="3017520"/>
          </a:xfrm>
          <a:prstGeom prst="rect">
            <a:avLst/>
          </a:prstGeom>
          <a:solidFill>
            <a:schemeClr val="tx2">
              <a:alpha val="4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1B0793A-D042-DD7A-4ECA-C00B7EC80E11}"/>
              </a:ext>
            </a:extLst>
          </p:cNvPr>
          <p:cNvSpPr txBox="1"/>
          <p:nvPr/>
        </p:nvSpPr>
        <p:spPr>
          <a:xfrm>
            <a:off x="4588480" y="2830293"/>
            <a:ext cx="275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COCI &amp; CROCI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22A48F-AC36-1D2B-FC50-8801AEC5B5DE}"/>
              </a:ext>
            </a:extLst>
          </p:cNvPr>
          <p:cNvSpPr txBox="1"/>
          <p:nvPr/>
        </p:nvSpPr>
        <p:spPr>
          <a:xfrm>
            <a:off x="9705826" y="2734002"/>
            <a:ext cx="12760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+ </a:t>
            </a:r>
            <a:br>
              <a:rPr lang="en-US" sz="3000" dirty="0"/>
            </a:br>
            <a:r>
              <a:rPr lang="en-US" sz="3000" dirty="0"/>
              <a:t>DOCI;</a:t>
            </a:r>
            <a:br>
              <a:rPr lang="en-US" sz="3000" dirty="0"/>
            </a:br>
            <a:r>
              <a:rPr lang="en-US" sz="3000" dirty="0"/>
              <a:t>POCI;</a:t>
            </a:r>
            <a:br>
              <a:rPr lang="en-US" sz="3000" dirty="0"/>
            </a:br>
            <a:r>
              <a:rPr lang="en-US" sz="3000" dirty="0"/>
              <a:t>META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DE2950-399C-7AC8-357B-18360CF2877F}"/>
              </a:ext>
            </a:extLst>
          </p:cNvPr>
          <p:cNvSpPr txBox="1"/>
          <p:nvPr/>
        </p:nvSpPr>
        <p:spPr>
          <a:xfrm>
            <a:off x="7376790" y="2219185"/>
            <a:ext cx="213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7030A0"/>
                </a:solidFill>
                <a:effectLst/>
                <a:latin typeface="Helvetica Neue" panose="02000503000000020004" pitchFamily="2" charset="0"/>
              </a:rPr>
              <a:t>2,647,672,913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36B0DBC-8D7C-B01C-DFB3-0E14AA09E2BD}"/>
              </a:ext>
            </a:extLst>
          </p:cNvPr>
          <p:cNvSpPr/>
          <p:nvPr/>
        </p:nvSpPr>
        <p:spPr>
          <a:xfrm>
            <a:off x="9513913" y="2306567"/>
            <a:ext cx="317478" cy="31245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>
            <a:normAutofit/>
          </a:bodyPr>
          <a:lstStyle/>
          <a:p>
            <a:r>
              <a:rPr lang="en-GB" dirty="0"/>
              <a:t>Querying Data  </a:t>
            </a:r>
            <a:br>
              <a:rPr lang="en-GB" dirty="0"/>
            </a:br>
            <a:r>
              <a:rPr lang="en-GB" sz="2400" dirty="0">
                <a:solidFill>
                  <a:srgbClr val="DCDBE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https://opencitations.net/querying</a:t>
            </a:r>
            <a:r>
              <a:rPr lang="en-GB" sz="2400" dirty="0"/>
              <a:t> </a:t>
            </a:r>
            <a:r>
              <a:rPr lang="en-GB" sz="2200" b="0" dirty="0">
                <a:solidFill>
                  <a:srgbClr val="DCDBE0"/>
                </a:solidFill>
              </a:rPr>
              <a:t> </a:t>
            </a:r>
            <a:endParaRPr lang="en-GB" sz="2200" dirty="0">
              <a:solidFill>
                <a:srgbClr val="DCDBE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10D2EC9-77B3-9561-9240-39456D4A2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98" y="6223961"/>
            <a:ext cx="8718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SPARQL endpoints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OpenCitations</a:t>
            </a:r>
            <a:r>
              <a:rPr lang="it-IT" dirty="0"/>
              <a:t> </a:t>
            </a:r>
            <a:r>
              <a:rPr lang="it-IT" dirty="0" err="1"/>
              <a:t>mantains</a:t>
            </a:r>
            <a:r>
              <a:rPr lang="it-IT" dirty="0"/>
              <a:t> a SPARQL endpoint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datasets.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a SPARQL endpoint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accessed</a:t>
            </a:r>
            <a:r>
              <a:rPr lang="it-IT" dirty="0"/>
              <a:t> with a browser, </a:t>
            </a:r>
            <a:r>
              <a:rPr lang="it-IT" dirty="0" err="1"/>
              <a:t>it</a:t>
            </a:r>
            <a:r>
              <a:rPr lang="it-IT" dirty="0"/>
              <a:t> shows an editor GUI </a:t>
            </a:r>
            <a:r>
              <a:rPr lang="it-IT" dirty="0" err="1"/>
              <a:t>generated</a:t>
            </a:r>
            <a:r>
              <a:rPr lang="it-IT" dirty="0"/>
              <a:t> with YASGUI</a:t>
            </a:r>
          </a:p>
          <a:p>
            <a:pPr marL="0" indent="0">
              <a:buNone/>
            </a:pPr>
            <a:endParaRPr lang="it-IT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C158F7-7D8D-6FD7-3BDC-9347BB801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8" y="3204283"/>
            <a:ext cx="7319682" cy="297268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C84FC8-4289-CD4B-DD39-7B609B29585F}"/>
              </a:ext>
            </a:extLst>
          </p:cNvPr>
          <p:cNvSpPr txBox="1">
            <a:spLocks/>
          </p:cNvSpPr>
          <p:nvPr/>
        </p:nvSpPr>
        <p:spPr>
          <a:xfrm>
            <a:off x="932330" y="3816565"/>
            <a:ext cx="2738718" cy="164294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Requires</a:t>
            </a:r>
            <a:r>
              <a:rPr lang="it-IT" sz="2200" dirty="0"/>
              <a:t> technical background on semantic web </a:t>
            </a:r>
            <a:r>
              <a:rPr lang="it-IT" sz="2200" dirty="0" err="1"/>
              <a:t>technologies</a:t>
            </a:r>
            <a:r>
              <a:rPr lang="it-IT" sz="2200" dirty="0"/>
              <a:t> and SPARQL </a:t>
            </a:r>
            <a:r>
              <a:rPr lang="it-IT" sz="2200" dirty="0" err="1"/>
              <a:t>language</a:t>
            </a:r>
            <a:endParaRPr lang="it-IT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440948-CD9B-A929-BFD1-75C07AA7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6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REST </a:t>
            </a:r>
            <a:r>
              <a:rPr lang="it-IT" b="0" dirty="0" err="1"/>
              <a:t>APIs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2320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Data in </a:t>
            </a:r>
            <a:r>
              <a:rPr lang="it-IT" sz="2200" dirty="0" err="1"/>
              <a:t>any</a:t>
            </a:r>
            <a:r>
              <a:rPr lang="it-IT" sz="2200" dirty="0"/>
              <a:t> of the </a:t>
            </a:r>
            <a:r>
              <a:rPr lang="it-IT" sz="2200" dirty="0" err="1"/>
              <a:t>OpenCitations</a:t>
            </a:r>
            <a:r>
              <a:rPr lang="it-IT" sz="2200" dirty="0"/>
              <a:t> datasets can be </a:t>
            </a:r>
            <a:r>
              <a:rPr lang="it-IT" sz="2200" dirty="0" err="1"/>
              <a:t>retrieved</a:t>
            </a:r>
            <a:r>
              <a:rPr lang="it-IT" sz="2200" dirty="0"/>
              <a:t> by </a:t>
            </a:r>
            <a:r>
              <a:rPr lang="it-IT" sz="2200" dirty="0" err="1"/>
              <a:t>using</a:t>
            </a:r>
            <a:r>
              <a:rPr lang="it-IT" sz="2200" dirty="0"/>
              <a:t> an HTTP REST API. </a:t>
            </a: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solution</a:t>
            </a:r>
            <a:r>
              <a:rPr lang="it-IT" sz="2200" dirty="0"/>
              <a:t> </a:t>
            </a:r>
            <a:r>
              <a:rPr lang="it-IT" sz="2200" dirty="0" err="1"/>
              <a:t>represents</a:t>
            </a:r>
            <a:r>
              <a:rPr lang="it-IT" sz="2200" dirty="0"/>
              <a:t> a </a:t>
            </a:r>
            <a:r>
              <a:rPr lang="it-IT" sz="2200" dirty="0" err="1"/>
              <a:t>convenient</a:t>
            </a:r>
            <a:r>
              <a:rPr lang="it-IT" sz="2200" dirty="0"/>
              <a:t> access to the data </a:t>
            </a:r>
            <a:r>
              <a:rPr lang="it-IT" sz="2200" dirty="0" err="1"/>
              <a:t>included</a:t>
            </a:r>
            <a:r>
              <a:rPr lang="it-IT" sz="2200" dirty="0"/>
              <a:t> in the </a:t>
            </a:r>
            <a:r>
              <a:rPr lang="it-IT" sz="2200" dirty="0" err="1"/>
              <a:t>OpenCitations</a:t>
            </a:r>
            <a:r>
              <a:rPr lang="it-IT" sz="2200" dirty="0"/>
              <a:t> datasets for Web developers and users </a:t>
            </a:r>
            <a:r>
              <a:rPr lang="it-IT" sz="2200" dirty="0" err="1"/>
              <a:t>who</a:t>
            </a:r>
            <a:r>
              <a:rPr lang="it-IT" sz="2200" dirty="0"/>
              <a:t> are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necessarily</a:t>
            </a:r>
            <a:r>
              <a:rPr lang="it-IT" sz="2200" dirty="0"/>
              <a:t> </a:t>
            </a:r>
            <a:r>
              <a:rPr lang="it-IT" sz="2200" dirty="0" err="1"/>
              <a:t>experts</a:t>
            </a:r>
            <a:r>
              <a:rPr lang="it-IT" sz="2200" dirty="0"/>
              <a:t> in Semantic Web </a:t>
            </a:r>
            <a:r>
              <a:rPr lang="it-IT" sz="2200" dirty="0" err="1"/>
              <a:t>technologies</a:t>
            </a:r>
            <a:r>
              <a:rPr lang="it-IT" sz="22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3B72F9CA-43C6-4260-3F80-66057207334A}"/>
              </a:ext>
            </a:extLst>
          </p:cNvPr>
          <p:cNvSpPr txBox="1">
            <a:spLocks/>
          </p:cNvSpPr>
          <p:nvPr/>
        </p:nvSpPr>
        <p:spPr>
          <a:xfrm>
            <a:off x="2390385" y="4146431"/>
            <a:ext cx="2964127" cy="175430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Implemented</a:t>
            </a:r>
            <a:r>
              <a:rPr lang="it-IT" sz="2200" dirty="0"/>
              <a:t> by </a:t>
            </a:r>
            <a:r>
              <a:rPr lang="it-IT" sz="2200" dirty="0" err="1"/>
              <a:t>means</a:t>
            </a:r>
            <a:r>
              <a:rPr lang="it-IT" sz="2200" dirty="0"/>
              <a:t> of RAMOSE, the </a:t>
            </a:r>
            <a:r>
              <a:rPr lang="it-IT" sz="2200" dirty="0" err="1"/>
              <a:t>Restful</a:t>
            </a:r>
            <a:r>
              <a:rPr lang="it-IT" sz="2200" dirty="0"/>
              <a:t> API Manager Over SPARQL Endpoints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/>
              <a:t>(</a:t>
            </a:r>
            <a:r>
              <a:rPr lang="it-IT" sz="2200" dirty="0">
                <a:hlinkClick r:id="rId2"/>
              </a:rPr>
              <a:t>https://github.com/opencitations/ramose</a:t>
            </a:r>
            <a:r>
              <a:rPr lang="it-IT" sz="2200" dirty="0"/>
              <a:t>)</a:t>
            </a:r>
            <a:endParaRPr lang="en-GB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4F9EAC-DDD2-2BD9-6103-ED648C9D3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3" y="1825625"/>
            <a:ext cx="5059800" cy="42868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B203722-3D42-5B0A-BCA8-F79A3D83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OpenCitations</a:t>
            </a:r>
            <a:r>
              <a:rPr lang="it-IT" b="0" dirty="0"/>
              <a:t> access token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8387" cy="1468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 err="1"/>
              <a:t>Before</a:t>
            </a:r>
            <a:r>
              <a:rPr lang="it-IT" sz="2200" b="1" dirty="0"/>
              <a:t> </a:t>
            </a:r>
            <a:r>
              <a:rPr lang="it-IT" sz="2200" b="1" dirty="0" err="1"/>
              <a:t>accessing</a:t>
            </a:r>
            <a:r>
              <a:rPr lang="it-IT" sz="2200" b="1" dirty="0"/>
              <a:t> </a:t>
            </a:r>
            <a:r>
              <a:rPr lang="it-IT" sz="2200" b="1" dirty="0" err="1"/>
              <a:t>our</a:t>
            </a:r>
            <a:r>
              <a:rPr lang="it-IT" sz="2200" b="1" dirty="0"/>
              <a:t> services, </a:t>
            </a:r>
            <a:r>
              <a:rPr lang="it-IT" sz="2200" b="1" dirty="0" err="1"/>
              <a:t>we</a:t>
            </a:r>
            <a:r>
              <a:rPr lang="it-IT" sz="2200" b="1" dirty="0"/>
              <a:t> </a:t>
            </a:r>
            <a:r>
              <a:rPr lang="it-IT" sz="2200" b="1" dirty="0" err="1"/>
              <a:t>encourage</a:t>
            </a:r>
            <a:r>
              <a:rPr lang="it-IT" sz="2200" b="1" dirty="0"/>
              <a:t> </a:t>
            </a:r>
            <a:r>
              <a:rPr lang="it-IT" sz="2200" b="1" dirty="0" err="1"/>
              <a:t>getting</a:t>
            </a:r>
            <a:r>
              <a:rPr lang="it-IT" sz="2200" b="1" dirty="0"/>
              <a:t> the </a:t>
            </a:r>
            <a:r>
              <a:rPr lang="it-IT" sz="2200" b="1" dirty="0" err="1"/>
              <a:t>OpenCitations</a:t>
            </a:r>
            <a:r>
              <a:rPr lang="it-IT" sz="2200" b="1" dirty="0"/>
              <a:t> Access Token.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B3C5C1-8D3F-54FC-B0B0-4C00B39AB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94" y="3005753"/>
            <a:ext cx="4546600" cy="26162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0EF50E-7E06-1D69-F23F-B0963FAE24C4}"/>
              </a:ext>
            </a:extLst>
          </p:cNvPr>
          <p:cNvSpPr txBox="1">
            <a:spLocks/>
          </p:cNvSpPr>
          <p:nvPr/>
        </p:nvSpPr>
        <p:spPr>
          <a:xfrm>
            <a:off x="878541" y="2425166"/>
            <a:ext cx="5641788" cy="2327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An </a:t>
            </a:r>
            <a:r>
              <a:rPr lang="it-IT" sz="2200" dirty="0" err="1"/>
              <a:t>opaque</a:t>
            </a:r>
            <a:r>
              <a:rPr lang="it-IT" sz="2200" dirty="0"/>
              <a:t> </a:t>
            </a:r>
            <a:r>
              <a:rPr lang="it-IT" sz="2200" dirty="0" err="1"/>
              <a:t>string</a:t>
            </a:r>
            <a:r>
              <a:rPr lang="it-IT" sz="2200" dirty="0"/>
              <a:t> </a:t>
            </a:r>
            <a:r>
              <a:rPr lang="it-IT" sz="2200" dirty="0" err="1"/>
              <a:t>that</a:t>
            </a:r>
            <a:r>
              <a:rPr lang="it-IT" sz="2200" dirty="0"/>
              <a:t> </a:t>
            </a:r>
            <a:r>
              <a:rPr lang="it-IT" sz="2200" dirty="0" err="1"/>
              <a:t>anonymously</a:t>
            </a:r>
            <a:r>
              <a:rPr lang="it-IT" sz="2200" dirty="0"/>
              <a:t> </a:t>
            </a:r>
            <a:r>
              <a:rPr lang="it-IT" sz="2200" dirty="0" err="1"/>
              <a:t>identifies</a:t>
            </a:r>
            <a:r>
              <a:rPr lang="it-IT" sz="2200" dirty="0"/>
              <a:t> a </a:t>
            </a:r>
            <a:r>
              <a:rPr lang="it-IT" sz="2200" dirty="0" err="1"/>
              <a:t>unique</a:t>
            </a:r>
            <a:r>
              <a:rPr lang="it-IT" sz="2200" dirty="0"/>
              <a:t> user of the </a:t>
            </a:r>
            <a:r>
              <a:rPr lang="it-IT" sz="2200" dirty="0" err="1"/>
              <a:t>OpenCitations</a:t>
            </a:r>
            <a:r>
              <a:rPr lang="it-IT" sz="2200" dirty="0"/>
              <a:t>’ </a:t>
            </a:r>
            <a:r>
              <a:rPr lang="it-IT" sz="2200" dirty="0" err="1"/>
              <a:t>APIs</a:t>
            </a:r>
            <a:r>
              <a:rPr lang="it-IT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usage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compulsory</a:t>
            </a:r>
            <a:r>
              <a:rPr lang="it-IT" sz="2200" dirty="0"/>
              <a:t>; </a:t>
            </a:r>
            <a:r>
              <a:rPr lang="it-IT" sz="2200" dirty="0" err="1"/>
              <a:t>however</a:t>
            </a:r>
            <a:r>
              <a:rPr lang="it-IT" sz="2200" dirty="0"/>
              <a:t>,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will</a:t>
            </a:r>
            <a:r>
              <a:rPr lang="it-IT" sz="2200" dirty="0"/>
              <a:t> help </a:t>
            </a:r>
            <a:r>
              <a:rPr lang="it-IT" sz="2200" dirty="0" err="1"/>
              <a:t>OpenCitations</a:t>
            </a:r>
            <a:r>
              <a:rPr lang="it-IT" sz="2200" dirty="0"/>
              <a:t> </a:t>
            </a:r>
            <a:r>
              <a:rPr lang="it-IT" sz="2200" dirty="0" err="1"/>
              <a:t>incredibly</a:t>
            </a:r>
            <a:r>
              <a:rPr lang="it-IT" sz="2200" dirty="0"/>
              <a:t>, by </a:t>
            </a:r>
            <a:r>
              <a:rPr lang="it-IT" sz="2200" dirty="0" err="1"/>
              <a:t>enabling</a:t>
            </a:r>
            <a:r>
              <a:rPr lang="it-IT" sz="2200" dirty="0"/>
              <a:t> </a:t>
            </a:r>
            <a:r>
              <a:rPr lang="it-IT" sz="2200" dirty="0" err="1"/>
              <a:t>us</a:t>
            </a:r>
            <a:r>
              <a:rPr lang="it-IT" sz="2200" dirty="0"/>
              <a:t> to monitor the </a:t>
            </a:r>
            <a:r>
              <a:rPr lang="it-IT" sz="2200" dirty="0" err="1"/>
              <a:t>number</a:t>
            </a:r>
            <a:r>
              <a:rPr lang="it-IT" sz="2200" dirty="0"/>
              <a:t> of the </a:t>
            </a:r>
            <a:r>
              <a:rPr lang="it-IT" sz="2200" dirty="0" err="1"/>
              <a:t>unique</a:t>
            </a:r>
            <a:r>
              <a:rPr lang="it-IT" sz="2200" dirty="0"/>
              <a:t> users </a:t>
            </a:r>
            <a:r>
              <a:rPr lang="it-IT" sz="2200" dirty="0" err="1"/>
              <a:t>accessing</a:t>
            </a:r>
            <a:r>
              <a:rPr lang="it-IT" sz="2200" dirty="0"/>
              <a:t> </a:t>
            </a:r>
            <a:r>
              <a:rPr lang="it-IT" sz="2200" dirty="0" err="1"/>
              <a:t>our</a:t>
            </a:r>
            <a:r>
              <a:rPr lang="it-IT" sz="2200" dirty="0"/>
              <a:t> data and services.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379DF4-4325-DCC9-C52E-4E1EC1DB390F}"/>
              </a:ext>
            </a:extLst>
          </p:cNvPr>
          <p:cNvSpPr txBox="1"/>
          <p:nvPr/>
        </p:nvSpPr>
        <p:spPr>
          <a:xfrm>
            <a:off x="6811600" y="2717500"/>
            <a:ext cx="377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https://opencitations.net/accesstoken</a:t>
            </a:r>
            <a:r>
              <a:rPr lang="en-US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9F697C-95BD-DD3B-BA88-89E12178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9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Dumps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Data </a:t>
            </a:r>
            <a:r>
              <a:rPr lang="it-IT" dirty="0" err="1"/>
              <a:t>dumps</a:t>
            </a:r>
            <a:r>
              <a:rPr lang="it-IT" dirty="0"/>
              <a:t> of the </a:t>
            </a:r>
            <a:r>
              <a:rPr lang="it-IT" dirty="0" err="1"/>
              <a:t>OpenCitations</a:t>
            </a:r>
            <a:r>
              <a:rPr lang="it-IT" dirty="0"/>
              <a:t> Indexes – COCI, CROCI, DOCI, POCI, and META. </a:t>
            </a:r>
            <a:r>
              <a:rPr lang="it-IT" dirty="0" err="1"/>
              <a:t>Dumps</a:t>
            </a:r>
            <a:r>
              <a:rPr lang="it-IT" dirty="0"/>
              <a:t> are </a:t>
            </a:r>
            <a:r>
              <a:rPr lang="it-IT" dirty="0" err="1"/>
              <a:t>available</a:t>
            </a:r>
            <a:r>
              <a:rPr lang="it-IT" dirty="0"/>
              <a:t> on </a:t>
            </a:r>
            <a:r>
              <a:rPr lang="it-IT" dirty="0" err="1"/>
              <a:t>Figshare</a:t>
            </a:r>
            <a:r>
              <a:rPr lang="it-IT" dirty="0"/>
              <a:t> (</a:t>
            </a:r>
            <a:r>
              <a:rPr lang="it-IT" dirty="0">
                <a:hlinkClick r:id="rId2"/>
              </a:rPr>
              <a:t>https://figshare.com/</a:t>
            </a:r>
            <a:r>
              <a:rPr lang="it-IT" dirty="0"/>
              <a:t>) in CSV, </a:t>
            </a:r>
            <a:r>
              <a:rPr lang="it-IT" dirty="0" err="1"/>
              <a:t>N-Triples</a:t>
            </a:r>
            <a:r>
              <a:rPr lang="it-IT" dirty="0"/>
              <a:t> and </a:t>
            </a:r>
            <a:r>
              <a:rPr lang="it-IT" dirty="0" err="1"/>
              <a:t>Scholix</a:t>
            </a:r>
            <a:r>
              <a:rPr lang="it-IT" dirty="0"/>
              <a:t> formats.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AC84FC8-4289-CD4B-DD39-7B609B29585F}"/>
              </a:ext>
            </a:extLst>
          </p:cNvPr>
          <p:cNvSpPr txBox="1">
            <a:spLocks/>
          </p:cNvSpPr>
          <p:nvPr/>
        </p:nvSpPr>
        <p:spPr>
          <a:xfrm>
            <a:off x="932329" y="3685937"/>
            <a:ext cx="3285107" cy="1707157"/>
          </a:xfrm>
          <a:prstGeom prst="rect">
            <a:avLst/>
          </a:prstGeom>
          <a:ln w="19050">
            <a:solidFill>
              <a:srgbClr val="2E3B69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dirty="0" err="1"/>
              <a:t>This</a:t>
            </a:r>
            <a:r>
              <a:rPr lang="it-IT" sz="2200" dirty="0"/>
              <a:t> option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highly</a:t>
            </a:r>
            <a:r>
              <a:rPr lang="it-IT" sz="2200" dirty="0"/>
              <a:t> </a:t>
            </a:r>
            <a:r>
              <a:rPr lang="it-IT" sz="2200" dirty="0" err="1"/>
              <a:t>recommended</a:t>
            </a:r>
            <a:r>
              <a:rPr lang="it-IT" sz="2200" dirty="0"/>
              <a:t> for massive and large data </a:t>
            </a:r>
            <a:r>
              <a:rPr lang="it-IT" sz="2200" dirty="0" err="1"/>
              <a:t>analysis</a:t>
            </a:r>
            <a:r>
              <a:rPr lang="it-IT" sz="2200" dirty="0"/>
              <a:t> on the </a:t>
            </a:r>
            <a:r>
              <a:rPr lang="it-IT" sz="2200" dirty="0" err="1"/>
              <a:t>resources</a:t>
            </a:r>
            <a:r>
              <a:rPr lang="it-IT" sz="2200" dirty="0"/>
              <a:t> of </a:t>
            </a:r>
            <a:r>
              <a:rPr lang="it-IT" sz="2200" dirty="0" err="1"/>
              <a:t>OpenCitations</a:t>
            </a:r>
            <a:endParaRPr lang="it-IT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440948-CD9B-A929-BFD1-75C07AA7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79825E-176F-5CE8-0B64-5A2DF58306FE}"/>
              </a:ext>
            </a:extLst>
          </p:cNvPr>
          <p:cNvSpPr txBox="1"/>
          <p:nvPr/>
        </p:nvSpPr>
        <p:spPr>
          <a:xfrm>
            <a:off x="4875403" y="3429000"/>
            <a:ext cx="3713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https://opencitations.net/download</a:t>
            </a:r>
            <a:r>
              <a:rPr lang="en-US" dirty="0"/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787EE79-2B0B-F0EF-356E-E0347A837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03" y="3796448"/>
            <a:ext cx="6733974" cy="15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A picture containing dark, outdoor object, star, night sky&#10;&#10;Description automatically generated">
            <a:extLst>
              <a:ext uri="{FF2B5EF4-FFF2-40B4-BE49-F238E27FC236}">
                <a16:creationId xmlns:a16="http://schemas.microsoft.com/office/drawing/2014/main" id="{4F6C2488-2724-7542-B490-E39AF3A6011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F8693-D599-E547-A508-A9BAB58D3D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51C35-8AC0-B44B-AB31-5BE94A1E180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7F865C2-785A-1B4F-AD05-14999B2761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 rot="5400000">
            <a:off x="6854418" y="2372403"/>
            <a:ext cx="7103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5000" b="1">
                <a:solidFill>
                  <a:schemeClr val="accent3"/>
                </a:solidFill>
                <a:latin typeface="+mj-lt"/>
              </a:rPr>
              <a:t>THANKS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252335" y="4445299"/>
            <a:ext cx="232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Twitter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@</a:t>
            </a:r>
            <a:r>
              <a:rPr lang="en-US" altLang="ko-KR" dirty="0" err="1">
                <a:solidFill>
                  <a:schemeClr val="accent3"/>
                </a:solidFill>
              </a:rPr>
              <a:t>ivanhb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-1" y="3921891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-2" y="4846118"/>
            <a:ext cx="123328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52335" y="3529117"/>
            <a:ext cx="3475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</a:rPr>
              <a:t>Email</a:t>
            </a:r>
          </a:p>
          <a:p>
            <a:r>
              <a:rPr lang="en-US" altLang="ko-KR" dirty="0">
                <a:solidFill>
                  <a:schemeClr val="accent3"/>
                </a:solidFill>
              </a:rPr>
              <a:t>Ivan.heibi2@unibo.it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E6D941-60D3-16D5-5B88-47C5A148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5" y="252382"/>
            <a:ext cx="2182085" cy="1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1C5AA8-A17D-AB8E-405E-E3BDCB35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59BF-9C02-135C-B9F6-745D743BF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3247" cy="4351338"/>
          </a:xfrm>
        </p:spPr>
        <p:txBody>
          <a:bodyPr>
            <a:normAutofit/>
          </a:bodyPr>
          <a:lstStyle/>
          <a:p>
            <a:r>
              <a:rPr lang="en-GB" dirty="0" err="1"/>
              <a:t>OpenCitations</a:t>
            </a:r>
            <a:r>
              <a:rPr lang="en-GB" dirty="0"/>
              <a:t> </a:t>
            </a:r>
          </a:p>
          <a:p>
            <a:pPr lvl="1"/>
            <a:r>
              <a:rPr lang="en-US" b="0" dirty="0"/>
              <a:t>Overview</a:t>
            </a:r>
            <a:endParaRPr lang="en-GB" dirty="0"/>
          </a:p>
          <a:p>
            <a:pPr lvl="1"/>
            <a:r>
              <a:rPr lang="it-IT" b="0" dirty="0" err="1"/>
              <a:t>Citations</a:t>
            </a:r>
            <a:endParaRPr lang="en-GB" dirty="0"/>
          </a:p>
          <a:p>
            <a:pPr lvl="1"/>
            <a:r>
              <a:rPr lang="en-GB" dirty="0" err="1"/>
              <a:t>OpenCitations</a:t>
            </a:r>
            <a:r>
              <a:rPr lang="en-GB" dirty="0"/>
              <a:t> Indexes</a:t>
            </a:r>
          </a:p>
          <a:p>
            <a:pPr lvl="1"/>
            <a:r>
              <a:rPr lang="en-GB" dirty="0"/>
              <a:t>Integration with Nexus services</a:t>
            </a:r>
          </a:p>
          <a:p>
            <a:pPr lvl="1"/>
            <a:endParaRPr lang="en-GB" dirty="0"/>
          </a:p>
          <a:p>
            <a:r>
              <a:rPr lang="en-GB" dirty="0"/>
              <a:t>Recent releases</a:t>
            </a:r>
            <a:endParaRPr lang="en-GB" sz="2000" dirty="0"/>
          </a:p>
          <a:p>
            <a:pPr lvl="1"/>
            <a:r>
              <a:rPr lang="en-GB" dirty="0"/>
              <a:t>DOCI and POCI</a:t>
            </a:r>
          </a:p>
          <a:p>
            <a:pPr lvl="1"/>
            <a:r>
              <a:rPr lang="en-GB" dirty="0"/>
              <a:t>META</a:t>
            </a:r>
          </a:p>
          <a:p>
            <a:pPr lvl="1"/>
            <a:r>
              <a:rPr lang="it-IT" b="0" dirty="0" err="1"/>
              <a:t>Indexed</a:t>
            </a:r>
            <a:r>
              <a:rPr lang="it-IT" b="0" dirty="0"/>
              <a:t> </a:t>
            </a:r>
            <a:r>
              <a:rPr lang="it-IT" b="0" dirty="0" err="1"/>
              <a:t>resources</a:t>
            </a:r>
            <a:r>
              <a:rPr lang="it-IT" b="0" dirty="0"/>
              <a:t> in OC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BBC0-1BA4-31F1-0F2D-0676BD1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A534-A34E-87C8-D1BB-D441094D36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120F1D5-3702-912E-9452-A96932A2B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85" y="6239700"/>
            <a:ext cx="867165" cy="6183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21A14C-08D4-3CA8-B09B-2FB9EAA0D854}"/>
              </a:ext>
            </a:extLst>
          </p:cNvPr>
          <p:cNvSpPr txBox="1">
            <a:spLocks/>
          </p:cNvSpPr>
          <p:nvPr/>
        </p:nvSpPr>
        <p:spPr>
          <a:xfrm>
            <a:off x="6900865" y="1690688"/>
            <a:ext cx="48653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Querying and usage</a:t>
            </a:r>
          </a:p>
          <a:p>
            <a:pPr lvl="1"/>
            <a:r>
              <a:rPr lang="en-GB" dirty="0"/>
              <a:t>SPARQL endpoints</a:t>
            </a:r>
          </a:p>
          <a:p>
            <a:pPr lvl="1"/>
            <a:r>
              <a:rPr lang="en-GB" dirty="0"/>
              <a:t>REST APIs</a:t>
            </a:r>
          </a:p>
          <a:p>
            <a:pPr lvl="1"/>
            <a:r>
              <a:rPr lang="en-GB" dirty="0" err="1"/>
              <a:t>OpenCitations</a:t>
            </a:r>
            <a:r>
              <a:rPr lang="en-GB" dirty="0"/>
              <a:t> access token</a:t>
            </a:r>
          </a:p>
          <a:p>
            <a:pPr lvl="1"/>
            <a:r>
              <a:rPr lang="en-GB" dirty="0"/>
              <a:t>Dumps</a:t>
            </a:r>
          </a:p>
        </p:txBody>
      </p:sp>
    </p:spTree>
    <p:extLst>
      <p:ext uri="{BB962C8B-B14F-4D97-AF65-F5344CB8AC3E}">
        <p14:creationId xmlns:p14="http://schemas.microsoft.com/office/powerpoint/2010/main" val="119161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/>
          <a:lstStyle/>
          <a:p>
            <a:r>
              <a:rPr lang="en-GB" dirty="0" err="1"/>
              <a:t>OpenCitations</a:t>
            </a:r>
            <a:br>
              <a:rPr lang="en-GB" dirty="0"/>
            </a:br>
            <a:r>
              <a:rPr lang="en-GB" sz="2400" dirty="0">
                <a:solidFill>
                  <a:srgbClr val="DCDBE0"/>
                </a:solidFill>
              </a:rPr>
              <a:t>https://</a:t>
            </a:r>
            <a:r>
              <a:rPr lang="en-GB" sz="2400" dirty="0" err="1">
                <a:solidFill>
                  <a:srgbClr val="DCDBE0"/>
                </a:solidFill>
              </a:rPr>
              <a:t>opencitations.net</a:t>
            </a:r>
            <a:r>
              <a:rPr lang="en-GB" sz="2400" dirty="0">
                <a:solidFill>
                  <a:srgbClr val="DCDBE0"/>
                </a:solidFill>
              </a:rPr>
              <a:t>/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 dirty="0">
                <a:solidFill>
                  <a:srgbClr val="F9F9F9"/>
                </a:solidFill>
              </a:rPr>
              <a:t>Tech-Clinic internal webinar | 8 February 2023 | </a:t>
            </a:r>
            <a:r>
              <a:rPr lang="en-GB" altLang="ko-KR" dirty="0" err="1">
                <a:solidFill>
                  <a:srgbClr val="F9F9F9"/>
                </a:solidFill>
              </a:rPr>
              <a:t>OpenCitations</a:t>
            </a:r>
            <a:endParaRPr lang="en-GB" altLang="ko-KR" dirty="0">
              <a:solidFill>
                <a:srgbClr val="F9F9F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6347FE-DC51-DB84-D8BC-F8E970F13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345" y="6223917"/>
            <a:ext cx="876300" cy="6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2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1C5AA8-A17D-AB8E-405E-E3BDCB35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59BF-9C02-135C-B9F6-745D743B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0" dirty="0" err="1"/>
              <a:t>OpenCitations</a:t>
            </a:r>
            <a:r>
              <a:rPr lang="it-IT" b="0" dirty="0"/>
              <a:t> (</a:t>
            </a:r>
            <a:r>
              <a:rPr lang="it-IT" b="0" u="sng" dirty="0">
                <a:hlinkClick r:id="rId2"/>
              </a:rPr>
              <a:t>http://opencitations.net</a:t>
            </a:r>
            <a:r>
              <a:rPr lang="it-IT" b="0" dirty="0"/>
              <a:t>) </a:t>
            </a:r>
            <a:r>
              <a:rPr lang="it-IT" b="0" dirty="0" err="1"/>
              <a:t>is</a:t>
            </a:r>
            <a:r>
              <a:rPr lang="it-IT" b="0" dirty="0"/>
              <a:t> an </a:t>
            </a:r>
            <a:r>
              <a:rPr lang="it-IT" b="0" u="sng" dirty="0">
                <a:hlinkClick r:id="rId3"/>
              </a:rPr>
              <a:t>independent infrastructure organization</a:t>
            </a:r>
            <a:r>
              <a:rPr lang="it-IT" b="0" dirty="0"/>
              <a:t> ​</a:t>
            </a:r>
            <a:endParaRPr lang="it-IT" dirty="0"/>
          </a:p>
          <a:p>
            <a:pPr fontAlgn="base"/>
            <a:r>
              <a:rPr lang="it-IT" b="0" dirty="0" err="1"/>
              <a:t>dedicated</a:t>
            </a:r>
            <a:r>
              <a:rPr lang="it-IT" b="0" dirty="0"/>
              <a:t> to open </a:t>
            </a:r>
            <a:r>
              <a:rPr lang="it-IT" b="0" dirty="0" err="1"/>
              <a:t>scholarship</a:t>
            </a:r>
            <a:r>
              <a:rPr lang="it-IT" b="0" dirty="0"/>
              <a:t> and the </a:t>
            </a:r>
            <a:r>
              <a:rPr lang="it-IT" b="0" dirty="0" err="1"/>
              <a:t>publication</a:t>
            </a:r>
            <a:r>
              <a:rPr lang="it-IT" b="0" dirty="0"/>
              <a:t> of open </a:t>
            </a:r>
            <a:r>
              <a:rPr lang="it-IT" b="0" dirty="0" err="1"/>
              <a:t>bibliographic</a:t>
            </a:r>
            <a:r>
              <a:rPr lang="it-IT" b="0" dirty="0"/>
              <a:t> and </a:t>
            </a:r>
            <a:r>
              <a:rPr lang="it-IT" b="0" dirty="0" err="1"/>
              <a:t>citation</a:t>
            </a:r>
            <a:r>
              <a:rPr lang="it-IT" b="0" dirty="0"/>
              <a:t> data by the use of Semantic Web </a:t>
            </a:r>
            <a:r>
              <a:rPr lang="it-IT" b="0" dirty="0" err="1"/>
              <a:t>technologies</a:t>
            </a:r>
            <a:r>
              <a:rPr lang="it-IT" b="0" dirty="0"/>
              <a:t>​</a:t>
            </a:r>
          </a:p>
          <a:p>
            <a:pPr fontAlgn="base"/>
            <a:r>
              <a:rPr lang="it-IT" b="0" dirty="0" err="1"/>
              <a:t>engaged</a:t>
            </a:r>
            <a:r>
              <a:rPr lang="it-IT" b="0" dirty="0"/>
              <a:t> in advocacy for open </a:t>
            </a:r>
            <a:r>
              <a:rPr lang="it-IT" b="0" dirty="0" err="1"/>
              <a:t>citations</a:t>
            </a:r>
            <a:r>
              <a:rPr lang="it-IT" b="0" dirty="0"/>
              <a:t> and open </a:t>
            </a:r>
            <a:r>
              <a:rPr lang="it-IT" b="0" dirty="0" err="1"/>
              <a:t>bibliographic</a:t>
            </a:r>
            <a:r>
              <a:rPr lang="it-IT" b="0" dirty="0"/>
              <a:t> metadata​, </a:t>
            </a:r>
            <a:r>
              <a:rPr lang="it-IT" b="0" dirty="0" err="1"/>
              <a:t>particularly</a:t>
            </a:r>
            <a:r>
              <a:rPr lang="it-IT" b="0" dirty="0"/>
              <a:t> via </a:t>
            </a:r>
            <a:r>
              <a:rPr lang="it-IT" dirty="0"/>
              <a:t>I4OC</a:t>
            </a:r>
            <a:r>
              <a:rPr lang="it-IT" b="0" dirty="0"/>
              <a:t> (</a:t>
            </a:r>
            <a:r>
              <a:rPr lang="it-IT" b="0" u="sng" dirty="0">
                <a:hlinkClick r:id="rId4"/>
              </a:rPr>
              <a:t>https://i4oc.org</a:t>
            </a:r>
            <a:r>
              <a:rPr lang="it-IT" b="0" dirty="0"/>
              <a:t>) and </a:t>
            </a:r>
            <a:r>
              <a:rPr lang="it-IT" dirty="0"/>
              <a:t>I4OA</a:t>
            </a:r>
            <a:r>
              <a:rPr lang="it-IT" b="0" dirty="0"/>
              <a:t> (</a:t>
            </a:r>
            <a:r>
              <a:rPr lang="it-IT" b="0" u="sng" dirty="0">
                <a:hlinkClick r:id="rId5"/>
              </a:rPr>
              <a:t>https://i4oa.org</a:t>
            </a:r>
            <a:r>
              <a:rPr lang="it-IT" b="0" dirty="0"/>
              <a:t>)</a:t>
            </a:r>
          </a:p>
          <a:p>
            <a:pPr fontAlgn="base"/>
            <a:endParaRPr lang="it-IT" b="0" dirty="0"/>
          </a:p>
          <a:p>
            <a:pPr marL="0" indent="0">
              <a:buNone/>
            </a:pPr>
            <a:r>
              <a:rPr lang="it-IT" b="0" dirty="0" err="1"/>
              <a:t>It</a:t>
            </a:r>
            <a:r>
              <a:rPr lang="it-IT" b="0" dirty="0"/>
              <a:t> </a:t>
            </a:r>
            <a:r>
              <a:rPr lang="it-IT" b="0" dirty="0" err="1"/>
              <a:t>provides</a:t>
            </a:r>
            <a:r>
              <a:rPr lang="it-IT" b="0" dirty="0"/>
              <a:t>:​</a:t>
            </a:r>
            <a:endParaRPr lang="it-IT" dirty="0"/>
          </a:p>
          <a:p>
            <a:pPr fontAlgn="base"/>
            <a:r>
              <a:rPr lang="it-IT" b="0" dirty="0"/>
              <a:t>a data model: the </a:t>
            </a:r>
            <a:r>
              <a:rPr lang="it-IT" b="0" u="sng" dirty="0">
                <a:hlinkClick r:id="rId6"/>
              </a:rPr>
              <a:t>OpenCitations Data Model</a:t>
            </a:r>
            <a:r>
              <a:rPr lang="it-IT" b="0" dirty="0"/>
              <a:t> (</a:t>
            </a:r>
            <a:r>
              <a:rPr lang="it-IT" b="0" dirty="0" err="1"/>
              <a:t>based</a:t>
            </a:r>
            <a:r>
              <a:rPr lang="it-IT" b="0" dirty="0"/>
              <a:t> on the </a:t>
            </a:r>
            <a:r>
              <a:rPr lang="it-IT" b="0" u="sng" dirty="0">
                <a:hlinkClick r:id="rId7"/>
              </a:rPr>
              <a:t>SPAR Ontologies</a:t>
            </a:r>
            <a:r>
              <a:rPr lang="it-IT" b="0" dirty="0"/>
              <a:t>)​</a:t>
            </a:r>
          </a:p>
          <a:p>
            <a:pPr fontAlgn="base"/>
            <a:r>
              <a:rPr lang="it-IT" b="0" dirty="0" err="1"/>
              <a:t>bibliographic</a:t>
            </a:r>
            <a:r>
              <a:rPr lang="it-IT" b="0" dirty="0"/>
              <a:t> and </a:t>
            </a:r>
            <a:r>
              <a:rPr lang="it-IT" b="0" dirty="0" err="1"/>
              <a:t>citation</a:t>
            </a:r>
            <a:r>
              <a:rPr lang="it-IT" b="0" dirty="0"/>
              <a:t> data (CC0)</a:t>
            </a:r>
          </a:p>
          <a:p>
            <a:pPr fontAlgn="base"/>
            <a:r>
              <a:rPr lang="it-IT" b="0" dirty="0"/>
              <a:t>software: in </a:t>
            </a:r>
            <a:r>
              <a:rPr lang="it-IT" b="0" dirty="0" err="1"/>
              <a:t>our</a:t>
            </a:r>
            <a:r>
              <a:rPr lang="it-IT" b="0" dirty="0"/>
              <a:t> </a:t>
            </a:r>
            <a:r>
              <a:rPr lang="it-IT" b="0" u="sng" dirty="0">
                <a:hlinkClick r:id="rId8"/>
              </a:rPr>
              <a:t>GitHub repository</a:t>
            </a:r>
            <a:r>
              <a:rPr lang="it-IT" b="0" dirty="0"/>
              <a:t>, </a:t>
            </a:r>
            <a:r>
              <a:rPr lang="it-IT" b="0" dirty="0" err="1"/>
              <a:t>released</a:t>
            </a:r>
            <a:r>
              <a:rPr lang="it-IT" b="0" dirty="0"/>
              <a:t> with open source </a:t>
            </a:r>
            <a:r>
              <a:rPr lang="it-IT" b="0" dirty="0" err="1"/>
              <a:t>licenses</a:t>
            </a:r>
            <a:r>
              <a:rPr lang="it-IT" b="0" dirty="0"/>
              <a:t>​</a:t>
            </a:r>
          </a:p>
          <a:p>
            <a:r>
              <a:rPr lang="it-IT" b="0" dirty="0"/>
              <a:t>online services: </a:t>
            </a:r>
            <a:r>
              <a:rPr lang="it-IT" b="0" u="sng" dirty="0">
                <a:hlinkClick r:id="rId9"/>
              </a:rPr>
              <a:t>REST APIs</a:t>
            </a:r>
            <a:r>
              <a:rPr lang="it-IT" b="0" dirty="0"/>
              <a:t>, </a:t>
            </a:r>
            <a:r>
              <a:rPr lang="it-IT" b="0" u="sng" dirty="0">
                <a:hlinkClick r:id="rId10"/>
              </a:rPr>
              <a:t>SPARQL endpoints</a:t>
            </a:r>
            <a:r>
              <a:rPr lang="it-IT" b="0" dirty="0"/>
              <a:t>, </a:t>
            </a:r>
            <a:r>
              <a:rPr lang="it-IT" b="0" u="sng" dirty="0">
                <a:hlinkClick r:id="rId11"/>
              </a:rPr>
              <a:t>dumps</a:t>
            </a:r>
            <a:r>
              <a:rPr lang="it-IT" b="0" dirty="0"/>
              <a:t> and </a:t>
            </a:r>
            <a:r>
              <a:rPr lang="it-IT" b="0" u="sng" dirty="0">
                <a:hlinkClick r:id="rId12"/>
              </a:rPr>
              <a:t>interfaces</a:t>
            </a:r>
            <a:r>
              <a:rPr lang="it-IT" b="0" dirty="0"/>
              <a:t>​</a:t>
            </a:r>
            <a:endParaRPr lang="en-GB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CBBC0-1BA4-31F1-0F2D-0676BD1C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6A534-A34E-87C8-D1BB-D441094D36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6A2DB35-C809-032D-8A93-7F9E90DB34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err="1"/>
              <a:t>Citations</a:t>
            </a:r>
            <a:r>
              <a:rPr lang="it-IT" b="0"/>
              <a:t> in </a:t>
            </a:r>
            <a:r>
              <a:rPr lang="it-IT" b="0" err="1"/>
              <a:t>OpenCitations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it-IT" sz="2000" dirty="0" err="1"/>
              <a:t>Citation</a:t>
            </a:r>
            <a:r>
              <a:rPr lang="it-IT" sz="2000" dirty="0"/>
              <a:t> data </a:t>
            </a:r>
            <a:r>
              <a:rPr lang="it-IT" sz="2000" dirty="0" err="1"/>
              <a:t>should</a:t>
            </a:r>
            <a:r>
              <a:rPr lang="it-IT" sz="2000" dirty="0"/>
              <a:t> be </a:t>
            </a:r>
            <a:r>
              <a:rPr lang="it-IT" sz="2000" dirty="0" err="1"/>
              <a:t>structured</a:t>
            </a:r>
            <a:r>
              <a:rPr lang="it-IT" sz="2000" dirty="0"/>
              <a:t>, </a:t>
            </a:r>
            <a:r>
              <a:rPr lang="it-IT" sz="2000" dirty="0" err="1"/>
              <a:t>separable</a:t>
            </a:r>
            <a:r>
              <a:rPr lang="it-IT" sz="2000" dirty="0"/>
              <a:t>, and open. </a:t>
            </a:r>
            <a:r>
              <a:rPr lang="it-IT" sz="2000" b="0" dirty="0"/>
              <a:t>In </a:t>
            </a:r>
            <a:r>
              <a:rPr lang="it-IT" sz="2000" b="0" dirty="0" err="1"/>
              <a:t>OpenCitations</a:t>
            </a:r>
            <a:r>
              <a:rPr lang="it-IT" sz="2000" b="0" dirty="0"/>
              <a:t> </a:t>
            </a:r>
            <a:r>
              <a:rPr lang="it-IT" sz="2000" b="0" dirty="0" err="1"/>
              <a:t>citations</a:t>
            </a:r>
            <a:r>
              <a:rPr lang="it-IT" sz="2000" b="0" dirty="0"/>
              <a:t> are </a:t>
            </a:r>
            <a:r>
              <a:rPr lang="it-IT" sz="2000" b="0" dirty="0" err="1"/>
              <a:t>hosted</a:t>
            </a:r>
            <a:r>
              <a:rPr lang="it-IT" sz="2000" b="0" dirty="0"/>
              <a:t> </a:t>
            </a:r>
            <a:r>
              <a:rPr lang="it-IT" sz="2000" b="0" dirty="0" err="1"/>
              <a:t>as</a:t>
            </a:r>
            <a:r>
              <a:rPr lang="it-IT" sz="2000" b="0" dirty="0"/>
              <a:t> </a:t>
            </a:r>
            <a:r>
              <a:rPr lang="it-IT" sz="2000" b="0" dirty="0" err="1"/>
              <a:t>Linked</a:t>
            </a:r>
            <a:r>
              <a:rPr lang="it-IT" sz="2000" b="0" dirty="0"/>
              <a:t> Open Data, </a:t>
            </a:r>
            <a:r>
              <a:rPr lang="it-IT" sz="2000" b="0" dirty="0" err="1"/>
              <a:t>defined</a:t>
            </a:r>
            <a:r>
              <a:rPr lang="it-IT" sz="2000" b="0" dirty="0"/>
              <a:t> </a:t>
            </a:r>
            <a:r>
              <a:rPr lang="it-IT" sz="2000" b="0" dirty="0" err="1"/>
              <a:t>using</a:t>
            </a:r>
            <a:r>
              <a:rPr lang="it-IT" sz="2000" b="0" dirty="0"/>
              <a:t> the </a:t>
            </a:r>
            <a:r>
              <a:rPr lang="it-IT" sz="2000" b="0" u="sng" dirty="0">
                <a:hlinkClick r:id="rId2"/>
              </a:rPr>
              <a:t>OpenCitations Data Model</a:t>
            </a:r>
            <a:r>
              <a:rPr lang="it-IT" sz="2000" b="0" dirty="0"/>
              <a:t> (OCDM) </a:t>
            </a:r>
            <a:r>
              <a:rPr lang="it-IT" sz="2000" b="0" dirty="0" err="1"/>
              <a:t>as</a:t>
            </a:r>
            <a:r>
              <a:rPr lang="it-IT" sz="2000" b="0" dirty="0"/>
              <a:t> first-data </a:t>
            </a:r>
            <a:r>
              <a:rPr lang="it-IT" sz="2000" b="0" dirty="0" err="1"/>
              <a:t>entities</a:t>
            </a:r>
            <a:endParaRPr lang="it-IT" sz="2000" dirty="0"/>
          </a:p>
          <a:p>
            <a:pPr fontAlgn="base"/>
            <a:endParaRPr lang="it-IT" sz="2000" dirty="0"/>
          </a:p>
          <a:p>
            <a:pPr marL="0" indent="0" fontAlgn="base">
              <a:buNone/>
            </a:pPr>
            <a:endParaRPr lang="it-IT" sz="2000" b="1" dirty="0"/>
          </a:p>
          <a:p>
            <a:pPr marL="0" indent="0" fontAlgn="base">
              <a:buNone/>
            </a:pPr>
            <a:endParaRPr lang="it-IT" sz="2000" b="1" dirty="0"/>
          </a:p>
          <a:p>
            <a:pPr marL="0" indent="0" fontAlgn="base">
              <a:spcBef>
                <a:spcPts val="100"/>
              </a:spcBef>
              <a:buNone/>
            </a:pPr>
            <a:endParaRPr lang="it-IT" sz="2000" b="1" dirty="0"/>
          </a:p>
          <a:p>
            <a:pPr marL="0" indent="0" fontAlgn="base">
              <a:spcBef>
                <a:spcPts val="100"/>
              </a:spcBef>
              <a:buNone/>
            </a:pPr>
            <a:r>
              <a:rPr lang="it-IT" sz="2000" b="1" dirty="0" err="1"/>
              <a:t>Advantages</a:t>
            </a:r>
            <a:r>
              <a:rPr lang="it-IT" sz="2000" dirty="0"/>
              <a:t>:</a:t>
            </a:r>
          </a:p>
          <a:p>
            <a:pPr fontAlgn="base">
              <a:spcBef>
                <a:spcPts val="100"/>
              </a:spcBef>
            </a:pPr>
            <a:r>
              <a:rPr lang="it-IT" sz="2000" dirty="0" err="1"/>
              <a:t>all</a:t>
            </a:r>
            <a:r>
              <a:rPr lang="it-IT" sz="2000" dirty="0"/>
              <a:t> the information </a:t>
            </a:r>
            <a:r>
              <a:rPr lang="it-IT" sz="2000" dirty="0" err="1"/>
              <a:t>regarding</a:t>
            </a:r>
            <a:r>
              <a:rPr lang="it-IT" sz="2000" dirty="0"/>
              <a:t>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citation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available</a:t>
            </a:r>
            <a:r>
              <a:rPr lang="it-IT" sz="2000" dirty="0"/>
              <a:t> in one place.</a:t>
            </a:r>
          </a:p>
          <a:p>
            <a:pPr fontAlgn="base">
              <a:spcBef>
                <a:spcPts val="100"/>
              </a:spcBef>
            </a:pPr>
            <a:r>
              <a:rPr lang="it-IT" sz="2000" dirty="0" err="1"/>
              <a:t>citations</a:t>
            </a:r>
            <a:r>
              <a:rPr lang="it-IT" sz="2000" dirty="0"/>
              <a:t> </a:t>
            </a:r>
            <a:r>
              <a:rPr lang="it-IT" sz="2000" dirty="0" err="1"/>
              <a:t>become</a:t>
            </a:r>
            <a:r>
              <a:rPr lang="it-IT" sz="2000" dirty="0"/>
              <a:t> </a:t>
            </a:r>
            <a:r>
              <a:rPr lang="it-IT" sz="2000" dirty="0" err="1"/>
              <a:t>easier</a:t>
            </a:r>
            <a:r>
              <a:rPr lang="it-IT" sz="2000" dirty="0"/>
              <a:t> to </a:t>
            </a:r>
            <a:r>
              <a:rPr lang="it-IT" sz="2000" dirty="0" err="1"/>
              <a:t>describe</a:t>
            </a:r>
            <a:r>
              <a:rPr lang="it-IT" sz="2000" dirty="0"/>
              <a:t>, </a:t>
            </a:r>
            <a:r>
              <a:rPr lang="it-IT" sz="2000" dirty="0" err="1"/>
              <a:t>distinguish</a:t>
            </a:r>
            <a:r>
              <a:rPr lang="it-IT" sz="2000" dirty="0"/>
              <a:t>, </a:t>
            </a:r>
            <a:r>
              <a:rPr lang="it-IT" sz="2000" dirty="0" err="1"/>
              <a:t>count</a:t>
            </a:r>
            <a:r>
              <a:rPr lang="it-IT" sz="2000" dirty="0"/>
              <a:t> and </a:t>
            </a:r>
            <a:r>
              <a:rPr lang="it-IT" sz="2000" dirty="0" err="1"/>
              <a:t>process</a:t>
            </a:r>
            <a:r>
              <a:rPr lang="it-IT" sz="2000" dirty="0"/>
              <a:t>.</a:t>
            </a:r>
            <a:endParaRPr lang="it-IT" sz="10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it-IT" sz="2000" dirty="0" err="1"/>
              <a:t>Citations</a:t>
            </a:r>
            <a:r>
              <a:rPr lang="it-IT" sz="2000" dirty="0"/>
              <a:t> are </a:t>
            </a:r>
            <a:r>
              <a:rPr lang="it-IT" sz="2000" dirty="0" err="1"/>
              <a:t>identified</a:t>
            </a:r>
            <a:r>
              <a:rPr lang="it-IT" sz="2000" dirty="0"/>
              <a:t> with the </a:t>
            </a:r>
            <a:r>
              <a:rPr lang="it-IT" sz="2000" b="1" dirty="0">
                <a:hlinkClick r:id="rId3"/>
              </a:rPr>
              <a:t>Open Citation Identifier (OCI)</a:t>
            </a:r>
            <a:r>
              <a:rPr lang="it-IT" sz="2000" dirty="0"/>
              <a:t>, a </a:t>
            </a:r>
            <a:r>
              <a:rPr lang="it-IT" sz="2000" dirty="0" err="1"/>
              <a:t>globally</a:t>
            </a:r>
            <a:r>
              <a:rPr lang="it-IT" sz="2000" dirty="0"/>
              <a:t> </a:t>
            </a:r>
            <a:r>
              <a:rPr lang="it-IT" sz="2000" dirty="0" err="1"/>
              <a:t>unique</a:t>
            </a:r>
            <a:r>
              <a:rPr lang="it-IT" sz="2000" dirty="0"/>
              <a:t> </a:t>
            </a:r>
            <a:r>
              <a:rPr lang="it-IT" sz="2000" dirty="0" err="1"/>
              <a:t>persistent</a:t>
            </a:r>
            <a:r>
              <a:rPr lang="it-IT" sz="2000" dirty="0"/>
              <a:t> </a:t>
            </a:r>
            <a:r>
              <a:rPr lang="it-IT" sz="2000" dirty="0" err="1"/>
              <a:t>identifier</a:t>
            </a:r>
            <a:r>
              <a:rPr lang="it-IT" sz="2000" dirty="0"/>
              <a:t> (PID) for the </a:t>
            </a:r>
            <a:r>
              <a:rPr lang="it-IT" sz="2000" dirty="0" err="1"/>
              <a:t>identification</a:t>
            </a:r>
            <a:r>
              <a:rPr lang="it-IT" sz="2000" dirty="0"/>
              <a:t> of open </a:t>
            </a:r>
            <a:r>
              <a:rPr lang="it-IT" sz="2000" dirty="0" err="1"/>
              <a:t>bibliographic</a:t>
            </a:r>
            <a:r>
              <a:rPr lang="it-IT" sz="2000" dirty="0"/>
              <a:t> </a:t>
            </a:r>
            <a:r>
              <a:rPr lang="it-IT" sz="2000" dirty="0" err="1"/>
              <a:t>citations</a:t>
            </a:r>
            <a:r>
              <a:rPr lang="it-IT" sz="2000" dirty="0"/>
              <a:t> </a:t>
            </a:r>
            <a:r>
              <a:rPr lang="it-IT" sz="2000" dirty="0" err="1"/>
              <a:t>stored</a:t>
            </a:r>
            <a:r>
              <a:rPr lang="it-IT" sz="2000" dirty="0"/>
              <a:t> in a </a:t>
            </a:r>
            <a:r>
              <a:rPr lang="it-IT" sz="2000" dirty="0" err="1"/>
              <a:t>specific</a:t>
            </a:r>
            <a:r>
              <a:rPr lang="it-IT" sz="2000" dirty="0"/>
              <a:t> database or in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kinds</a:t>
            </a:r>
            <a:r>
              <a:rPr lang="it-IT" sz="2000" dirty="0"/>
              <a:t> of storages.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B834BEB7-279C-0159-58D8-56A5892F6F99}"/>
              </a:ext>
            </a:extLst>
          </p:cNvPr>
          <p:cNvSpPr/>
          <p:nvPr/>
        </p:nvSpPr>
        <p:spPr>
          <a:xfrm>
            <a:off x="3870147" y="2893243"/>
            <a:ext cx="1254370" cy="584676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has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citing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article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1A65CD40-720B-B55A-08D9-085853B4490C}"/>
              </a:ext>
            </a:extLst>
          </p:cNvPr>
          <p:cNvSpPr/>
          <p:nvPr/>
        </p:nvSpPr>
        <p:spPr>
          <a:xfrm>
            <a:off x="5131255" y="2944662"/>
            <a:ext cx="1277815" cy="45719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452D4265-1130-3D09-B2AF-010CBA42FD2F}"/>
              </a:ext>
            </a:extLst>
          </p:cNvPr>
          <p:cNvSpPr/>
          <p:nvPr/>
        </p:nvSpPr>
        <p:spPr>
          <a:xfrm>
            <a:off x="5286661" y="2893242"/>
            <a:ext cx="1107680" cy="584676"/>
          </a:xfrm>
          <a:prstGeom prst="rightArrow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1C159174-B556-D727-1BAB-8E717A49205F}"/>
              </a:ext>
            </a:extLst>
          </p:cNvPr>
          <p:cNvSpPr/>
          <p:nvPr/>
        </p:nvSpPr>
        <p:spPr>
          <a:xfrm>
            <a:off x="2700725" y="3595331"/>
            <a:ext cx="977085" cy="43696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creation</a:t>
            </a:r>
            <a:endParaRPr lang="it-IT" sz="16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D14202D6-31A7-40AC-0471-F5CDC91BB251}"/>
              </a:ext>
            </a:extLst>
          </p:cNvPr>
          <p:cNvSpPr/>
          <p:nvPr/>
        </p:nvSpPr>
        <p:spPr>
          <a:xfrm>
            <a:off x="3815560" y="3595330"/>
            <a:ext cx="1064743" cy="43696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timespan</a:t>
            </a:r>
            <a:endParaRPr lang="it-IT" sz="16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416CB999-28E6-8593-67EF-E73D9CC078FC}"/>
              </a:ext>
            </a:extLst>
          </p:cNvPr>
          <p:cNvSpPr/>
          <p:nvPr/>
        </p:nvSpPr>
        <p:spPr>
          <a:xfrm>
            <a:off x="4962852" y="3595330"/>
            <a:ext cx="2221301" cy="43369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author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self </a:t>
            </a:r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? </a:t>
            </a: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61CFA65-E7AA-0562-1D80-C32FF107009B}"/>
              </a:ext>
            </a:extLst>
          </p:cNvPr>
          <p:cNvSpPr/>
          <p:nvPr/>
        </p:nvSpPr>
        <p:spPr>
          <a:xfrm>
            <a:off x="7266702" y="3608387"/>
            <a:ext cx="2221301" cy="433691"/>
          </a:xfrm>
          <a:prstGeom prst="roundRect">
            <a:avLst/>
          </a:prstGeom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journal self </a:t>
            </a:r>
            <a:r>
              <a:rPr lang="it-IT" sz="1600" b="1" err="1">
                <a:solidFill>
                  <a:schemeClr val="accent4">
                    <a:lumMod val="75000"/>
                  </a:schemeClr>
                </a:solidFill>
              </a:rPr>
              <a:t>citation</a:t>
            </a:r>
            <a:r>
              <a:rPr lang="it-IT" sz="1600" b="1">
                <a:solidFill>
                  <a:schemeClr val="accent4">
                    <a:lumMod val="75000"/>
                  </a:schemeClr>
                </a:solidFill>
              </a:rPr>
              <a:t> 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146FF4-E202-115E-5CBF-1469FBA95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C1415A1-740C-A7DA-A2E7-BE180156B761}"/>
              </a:ext>
            </a:extLst>
          </p:cNvPr>
          <p:cNvSpPr/>
          <p:nvPr/>
        </p:nvSpPr>
        <p:spPr>
          <a:xfrm>
            <a:off x="6521316" y="2893242"/>
            <a:ext cx="1254370" cy="584676"/>
          </a:xfrm>
          <a:prstGeom prst="roundRec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has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cited</a:t>
            </a:r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accent4">
                    <a:lumMod val="75000"/>
                  </a:schemeClr>
                </a:solidFill>
              </a:rPr>
              <a:t>article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 err="1"/>
              <a:t>OpenCitations</a:t>
            </a:r>
            <a:r>
              <a:rPr lang="it-IT" b="0" dirty="0"/>
              <a:t> Indexes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3C5421-7F54-66B3-69CB-484307A5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COCI, the </a:t>
            </a:r>
            <a:r>
              <a:rPr lang="it-IT" sz="2400" b="1" dirty="0" err="1"/>
              <a:t>OpenCitations</a:t>
            </a:r>
            <a:r>
              <a:rPr lang="it-IT" sz="2400" b="1" dirty="0"/>
              <a:t> Index of </a:t>
            </a:r>
            <a:r>
              <a:rPr lang="it-IT" sz="2400" b="1" dirty="0" err="1"/>
              <a:t>Crossref</a:t>
            </a:r>
            <a:r>
              <a:rPr lang="it-IT" sz="2400" b="1" dirty="0"/>
              <a:t> open DOI-to-DOI </a:t>
            </a:r>
            <a:r>
              <a:rPr lang="it-IT" sz="2400" b="1" dirty="0" err="1"/>
              <a:t>citations</a:t>
            </a:r>
            <a:r>
              <a:rPr lang="it-IT" sz="2400" b="1" dirty="0"/>
              <a:t> –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an RDF dataset containing data of all the citations that are specified by the open references to DOI-identified works present in </a:t>
            </a:r>
            <a:r>
              <a:rPr lang="en-US" sz="2400" dirty="0" err="1"/>
              <a:t>Crossref</a:t>
            </a:r>
            <a:endParaRPr lang="en-US" sz="24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CROCI, the Crowdsourced Open Citations Index – </a:t>
            </a:r>
            <a:r>
              <a:rPr lang="en-US" sz="2400" dirty="0"/>
              <a:t>individuals (identified by </a:t>
            </a:r>
            <a:r>
              <a:rPr lang="en-US" sz="2400" dirty="0" err="1"/>
              <a:t>ORCiD</a:t>
            </a:r>
            <a:r>
              <a:rPr lang="en-US" sz="2400" dirty="0"/>
              <a:t>) may deposit citation information that they have a legal right to submit, and within which these submitted citation data will be published under a CC0 public domain waiver</a:t>
            </a:r>
          </a:p>
          <a:p>
            <a:pPr marL="0" indent="0" algn="ctr">
              <a:buNone/>
            </a:pPr>
            <a:r>
              <a:rPr lang="it-IT" sz="2400" b="0" dirty="0"/>
              <a:t>At the end of November 2022 </a:t>
            </a:r>
            <a:r>
              <a:rPr lang="it-IT" sz="2400" b="0" dirty="0" err="1"/>
              <a:t>OpenCitations</a:t>
            </a:r>
            <a:r>
              <a:rPr lang="it-IT" sz="2400" b="0" dirty="0"/>
              <a:t> </a:t>
            </a:r>
            <a:r>
              <a:rPr lang="it-IT" sz="2400" b="0" dirty="0" err="1"/>
              <a:t>had</a:t>
            </a:r>
            <a:r>
              <a:rPr lang="it-IT" sz="2400" b="0" dirty="0"/>
              <a:t>:</a:t>
            </a:r>
          </a:p>
          <a:p>
            <a:pPr marL="0" indent="0" algn="ctr">
              <a:buNone/>
            </a:pPr>
            <a:r>
              <a:rPr lang="it-IT" sz="2400" b="0" dirty="0"/>
              <a:t>1,363,718,366 </a:t>
            </a:r>
            <a:r>
              <a:rPr lang="it-IT" sz="2400" b="1" dirty="0" err="1"/>
              <a:t>citation</a:t>
            </a:r>
            <a:r>
              <a:rPr lang="it-IT" sz="2400" b="1" dirty="0"/>
              <a:t> links​</a:t>
            </a:r>
          </a:p>
          <a:p>
            <a:pPr marL="0" indent="0" algn="ctr">
              <a:buNone/>
            </a:pPr>
            <a:r>
              <a:rPr lang="it-IT" sz="2400" b="0" dirty="0"/>
              <a:t>75,030,924 </a:t>
            </a:r>
            <a:r>
              <a:rPr lang="it-IT" sz="2400" b="1" dirty="0" err="1"/>
              <a:t>bibliographic</a:t>
            </a:r>
            <a:r>
              <a:rPr lang="it-IT" sz="2400" b="1" dirty="0"/>
              <a:t> </a:t>
            </a:r>
            <a:r>
              <a:rPr lang="it-IT" sz="2400" b="1" dirty="0" err="1"/>
              <a:t>resources</a:t>
            </a:r>
            <a:endParaRPr lang="it-IT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057DDB9-7DCB-7EF9-DA73-E66C0880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987EF-B06B-1271-66C8-B328ADA7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0" dirty="0"/>
              <a:t>Integration with Nexus services 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ECD516-13C5-B343-B389-82021D8DC5E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0791914-193D-3A9C-2273-608512E4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26" y="1802649"/>
            <a:ext cx="8441073" cy="4351338"/>
          </a:xfrm>
          <a:prstGeom prst="rect">
            <a:avLst/>
          </a:prstGeo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843FC53-21B6-F4CB-B129-A6333A09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4330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 err="1"/>
              <a:t>Research</a:t>
            </a:r>
            <a:r>
              <a:rPr lang="it-IT" sz="2200" b="1" dirty="0"/>
              <a:t> </a:t>
            </a:r>
            <a:r>
              <a:rPr lang="it-IT" sz="2200" b="1" dirty="0" err="1"/>
              <a:t>Graph</a:t>
            </a:r>
            <a:r>
              <a:rPr lang="it-IT" sz="2200" b="1" dirty="0"/>
              <a:t> </a:t>
            </a:r>
          </a:p>
          <a:p>
            <a:r>
              <a:rPr lang="it-IT" sz="2200" dirty="0" err="1"/>
              <a:t>ingestion</a:t>
            </a:r>
            <a:r>
              <a:rPr lang="it-IT" sz="2200" dirty="0"/>
              <a:t> of </a:t>
            </a:r>
            <a:r>
              <a:rPr lang="it-IT" sz="2200" dirty="0" err="1"/>
              <a:t>OpenCitations</a:t>
            </a:r>
            <a:r>
              <a:rPr lang="it-IT" sz="2200" dirty="0"/>
              <a:t> data (</a:t>
            </a:r>
            <a:r>
              <a:rPr lang="it-IT" sz="2200" dirty="0" err="1"/>
              <a:t>bibliographic</a:t>
            </a:r>
            <a:r>
              <a:rPr lang="it-IT" sz="2200" dirty="0"/>
              <a:t> and </a:t>
            </a:r>
            <a:r>
              <a:rPr lang="it-IT" sz="2200" dirty="0" err="1"/>
              <a:t>citation</a:t>
            </a:r>
            <a:r>
              <a:rPr lang="it-IT" sz="2200" dirty="0"/>
              <a:t> data) to the </a:t>
            </a:r>
            <a:r>
              <a:rPr lang="it-IT" sz="2200" dirty="0" err="1"/>
              <a:t>Research</a:t>
            </a:r>
            <a:r>
              <a:rPr lang="it-IT" sz="2200" dirty="0"/>
              <a:t> </a:t>
            </a:r>
            <a:r>
              <a:rPr lang="it-IT" sz="2200" dirty="0" err="1"/>
              <a:t>Graph</a:t>
            </a:r>
            <a:endParaRPr lang="it-IT" sz="2200" dirty="0"/>
          </a:p>
          <a:p>
            <a:r>
              <a:rPr lang="it-IT" sz="2200" dirty="0"/>
              <a:t>software </a:t>
            </a:r>
            <a:r>
              <a:rPr lang="it-IT" sz="2200" dirty="0" err="1"/>
              <a:t>developed</a:t>
            </a:r>
            <a:r>
              <a:rPr lang="it-IT" sz="2200" dirty="0"/>
              <a:t> for </a:t>
            </a:r>
            <a:r>
              <a:rPr lang="it-IT" sz="2200" dirty="0" err="1"/>
              <a:t>enabling</a:t>
            </a:r>
            <a:r>
              <a:rPr lang="it-IT" sz="2200" dirty="0"/>
              <a:t> </a:t>
            </a:r>
            <a:r>
              <a:rPr lang="it-IT" sz="2200" dirty="0" err="1"/>
              <a:t>ingestion</a:t>
            </a:r>
            <a:r>
              <a:rPr lang="it-IT" sz="2200" dirty="0"/>
              <a:t> to/from </a:t>
            </a:r>
            <a:r>
              <a:rPr lang="it-IT" sz="2200" dirty="0" err="1"/>
              <a:t>OpenCitations</a:t>
            </a:r>
            <a:endParaRPr lang="it-IT" sz="2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F70120-65C5-CD22-515F-BA0A9526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1D35B8-CFE7-3652-9FCA-6E8B6AD2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</p:spPr>
        <p:txBody>
          <a:bodyPr lIns="108000">
            <a:normAutofit/>
          </a:bodyPr>
          <a:lstStyle/>
          <a:p>
            <a:r>
              <a:rPr lang="en-GB" dirty="0"/>
              <a:t>Recent releases</a:t>
            </a:r>
            <a:br>
              <a:rPr lang="en-GB" dirty="0"/>
            </a:br>
            <a:r>
              <a:rPr lang="en-GB" sz="2200" b="0" dirty="0">
                <a:solidFill>
                  <a:srgbClr val="DCDBE0"/>
                </a:solidFill>
              </a:rPr>
              <a:t>Data and Services released on December 2022</a:t>
            </a:r>
            <a:endParaRPr lang="en-GB" sz="2200" dirty="0">
              <a:solidFill>
                <a:srgbClr val="DCDBE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90D5B-A1F1-00AA-EB39-62DCA1692AD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73763" y="6413500"/>
            <a:ext cx="6218237" cy="282575"/>
          </a:xfrm>
        </p:spPr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8E59-23CB-31BD-4596-E27F65E7D5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1000" y="6413500"/>
            <a:ext cx="381000" cy="282575"/>
          </a:xfrm>
        </p:spPr>
        <p:txBody>
          <a:bodyPr/>
          <a:lstStyle/>
          <a:p>
            <a:fld id="{CA77D4BE-F539-D04A-8CB9-4B543B2D7FF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E817EA-0A48-7DEB-F97D-6930DE459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548" y="6237767"/>
            <a:ext cx="871804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0722D02A-8A77-72BA-F50C-53D0644C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6"/>
            <a:ext cx="12189306" cy="6094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3BB2-60FB-0E13-3144-83DC1833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ko-KR" dirty="0"/>
              <a:t>Tech-Clinic internal webinar | 8 February 2023 | </a:t>
            </a:r>
            <a:r>
              <a:rPr lang="en-GB" altLang="ko-KR" dirty="0" err="1"/>
              <a:t>OpenCitations</a:t>
            </a:r>
            <a:endParaRPr lang="en-GB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9F80-F2EB-1755-BFF1-10540262327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B5D696C-7C4B-4748-AD7A-B30C297BC29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B7D74DA-33A9-EAED-338A-15BC7E72E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385" y="6242251"/>
            <a:ext cx="865707" cy="615749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2C4EE3E-03C1-42F2-8185-DB554998C058}"/>
              </a:ext>
            </a:extLst>
          </p:cNvPr>
          <p:cNvSpPr/>
          <p:nvPr/>
        </p:nvSpPr>
        <p:spPr>
          <a:xfrm>
            <a:off x="259404" y="3316224"/>
            <a:ext cx="7799508" cy="2455521"/>
          </a:xfrm>
          <a:prstGeom prst="rect">
            <a:avLst/>
          </a:prstGeom>
          <a:solidFill>
            <a:srgbClr val="7F4AA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6B010D-4379-F657-287E-48650FDC06D9}"/>
              </a:ext>
            </a:extLst>
          </p:cNvPr>
          <p:cNvSpPr txBox="1"/>
          <p:nvPr/>
        </p:nvSpPr>
        <p:spPr>
          <a:xfrm>
            <a:off x="1231900" y="3584773"/>
            <a:ext cx="2901188" cy="1682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65328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169,822,752</a:t>
            </a:r>
          </a:p>
          <a:p>
            <a:pPr algn="ctr"/>
            <a:r>
              <a:rPr lang="en-US" sz="3500" b="1" dirty="0">
                <a:solidFill>
                  <a:srgbClr val="65328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CITATIONS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F1A9B7-631E-0A71-F811-A69698AED444}"/>
              </a:ext>
            </a:extLst>
          </p:cNvPr>
          <p:cNvSpPr txBox="1"/>
          <p:nvPr/>
        </p:nvSpPr>
        <p:spPr>
          <a:xfrm>
            <a:off x="4524849" y="3580652"/>
            <a:ext cx="3142302" cy="22211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653289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1,753,858</a:t>
            </a:r>
          </a:p>
          <a:p>
            <a:pPr algn="ctr"/>
            <a:r>
              <a:rPr lang="en-US" sz="3500" b="1" dirty="0">
                <a:solidFill>
                  <a:srgbClr val="65328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BIBLIOGRAPHIC</a:t>
            </a:r>
            <a:br>
              <a:rPr lang="en-US" sz="3500" b="1" dirty="0">
                <a:solidFill>
                  <a:srgbClr val="65328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</a:br>
            <a:r>
              <a:rPr lang="en-US" sz="3500" b="1" dirty="0">
                <a:solidFill>
                  <a:srgbClr val="653289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RESOURCES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3B1815-1C00-D54F-56C3-B2842BE24A1C}"/>
              </a:ext>
            </a:extLst>
          </p:cNvPr>
          <p:cNvSpPr txBox="1"/>
          <p:nvPr/>
        </p:nvSpPr>
        <p:spPr>
          <a:xfrm>
            <a:off x="7667151" y="153318"/>
            <a:ext cx="3744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https://</a:t>
            </a:r>
            <a:r>
              <a:rPr lang="en-US" b="1" dirty="0" err="1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opencitations.net</a:t>
            </a:r>
            <a:r>
              <a:rPr lang="en-US" b="1" dirty="0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/index/</a:t>
            </a:r>
            <a:r>
              <a:rPr lang="en-US" b="1" dirty="0" err="1">
                <a:solidFill>
                  <a:schemeClr val="bg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doci</a:t>
            </a:r>
            <a:endParaRPr lang="en-US" b="1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9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i 4">
      <a:dk1>
        <a:srgbClr val="222080"/>
      </a:dk1>
      <a:lt1>
        <a:srgbClr val="FFFFFF"/>
      </a:lt1>
      <a:dk2>
        <a:srgbClr val="222080"/>
      </a:dk2>
      <a:lt2>
        <a:srgbClr val="4687E6"/>
      </a:lt2>
      <a:accent1>
        <a:srgbClr val="E65646"/>
      </a:accent1>
      <a:accent2>
        <a:srgbClr val="163081"/>
      </a:accent2>
      <a:accent3>
        <a:srgbClr val="4687E6"/>
      </a:accent3>
      <a:accent4>
        <a:srgbClr val="A646E6"/>
      </a:accent4>
      <a:accent5>
        <a:srgbClr val="46D6E6"/>
      </a:accent5>
      <a:accent6>
        <a:srgbClr val="E64686"/>
      </a:accent6>
      <a:hlink>
        <a:srgbClr val="AA37C4"/>
      </a:hlink>
      <a:folHlink>
        <a:srgbClr val="EC985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0113f6-089d-4948-bff3-3d3b4e67a8b0" xsi:nil="true"/>
    <lcf76f155ced4ddcb4097134ff3c332f xmlns="5b5b5792-4d56-47f1-bcbe-96f878b367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827E30D5021488FB2E6EBF5489BAC" ma:contentTypeVersion="16" ma:contentTypeDescription="Create a new document." ma:contentTypeScope="" ma:versionID="da8af9ab12d68c4e68959d1db4c5ca87">
  <xsd:schema xmlns:xsd="http://www.w3.org/2001/XMLSchema" xmlns:xs="http://www.w3.org/2001/XMLSchema" xmlns:p="http://schemas.microsoft.com/office/2006/metadata/properties" xmlns:ns2="5b5b5792-4d56-47f1-bcbe-96f878b36716" xmlns:ns3="ee0113f6-089d-4948-bff3-3d3b4e67a8b0" targetNamespace="http://schemas.microsoft.com/office/2006/metadata/properties" ma:root="true" ma:fieldsID="cb37a127314b1a3cfe265bde29620416" ns2:_="" ns3:_="">
    <xsd:import namespace="5b5b5792-4d56-47f1-bcbe-96f878b36716"/>
    <xsd:import namespace="ee0113f6-089d-4948-bff3-3d3b4e67a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b5792-4d56-47f1-bcbe-96f878b36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9c1918-9269-41f5-ae56-9616ba37be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113f6-089d-4948-bff3-3d3b4e67a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17a84d6-cba8-4b94-9d61-daaa0fc0ce1c}" ma:internalName="TaxCatchAll" ma:showField="CatchAllData" ma:web="ee0113f6-089d-4948-bff3-3d3b4e67a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5B98D-18E6-4692-AE18-E6FCD865A04C}">
  <ds:schemaRefs>
    <ds:schemaRef ds:uri="http://schemas.microsoft.com/office/2006/metadata/properties"/>
    <ds:schemaRef ds:uri="http://schemas.microsoft.com/office/infopath/2007/PartnerControls"/>
    <ds:schemaRef ds:uri="ee0113f6-089d-4948-bff3-3d3b4e67a8b0"/>
    <ds:schemaRef ds:uri="5b5b5792-4d56-47f1-bcbe-96f878b36716"/>
  </ds:schemaRefs>
</ds:datastoreItem>
</file>

<file path=customXml/itemProps2.xml><?xml version="1.0" encoding="utf-8"?>
<ds:datastoreItem xmlns:ds="http://schemas.openxmlformats.org/officeDocument/2006/customXml" ds:itemID="{A11BF6C7-5DF0-4C3A-9BD8-2344688224B1}"/>
</file>

<file path=customXml/itemProps3.xml><?xml version="1.0" encoding="utf-8"?>
<ds:datastoreItem xmlns:ds="http://schemas.openxmlformats.org/officeDocument/2006/customXml" ds:itemID="{D6FCBC7F-4C4D-4A46-B118-CCC2D1B57A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69785</TotalTime>
  <Words>930</Words>
  <Application>Microsoft Macintosh PowerPoint</Application>
  <PresentationFormat>Widescreen</PresentationFormat>
  <Paragraphs>145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Helvetica Neue Condensed</vt:lpstr>
      <vt:lpstr>Calibri</vt:lpstr>
      <vt:lpstr>Malgun Gothic</vt:lpstr>
      <vt:lpstr>Calibri Light</vt:lpstr>
      <vt:lpstr>Helvetica Neue Condensed Black</vt:lpstr>
      <vt:lpstr>Arial</vt:lpstr>
      <vt:lpstr>Helvetica Neue</vt:lpstr>
      <vt:lpstr>Office Theme</vt:lpstr>
      <vt:lpstr>Presentazione standard di PowerPoint</vt:lpstr>
      <vt:lpstr>Outline</vt:lpstr>
      <vt:lpstr>OpenCitations https://opencitations.net/</vt:lpstr>
      <vt:lpstr>Overview</vt:lpstr>
      <vt:lpstr>Citations in OpenCitations</vt:lpstr>
      <vt:lpstr>OpenCitations Indexes</vt:lpstr>
      <vt:lpstr>Integration with Nexus services </vt:lpstr>
      <vt:lpstr>Recent releases Data and Services released on December 2022</vt:lpstr>
      <vt:lpstr>Presentazione standard di PowerPoint</vt:lpstr>
      <vt:lpstr>Presentazione standard di PowerPoint</vt:lpstr>
      <vt:lpstr>Presentazione standard di PowerPoint</vt:lpstr>
      <vt:lpstr>Indexed resources in OpenCitations</vt:lpstr>
      <vt:lpstr>Querying Data   https://opencitations.net/querying  </vt:lpstr>
      <vt:lpstr>SPARQL endpoints</vt:lpstr>
      <vt:lpstr>REST APIs</vt:lpstr>
      <vt:lpstr>OpenCitations access token</vt:lpstr>
      <vt:lpstr>Dumps</vt:lpstr>
      <vt:lpstr>Presentazione standard di PowerPoint</vt:lpstr>
    </vt:vector>
  </TitlesOfParts>
  <Manager>Slide Members</Manager>
  <Company>YESFORM Co.,Ltd.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OpenAIRE (slidemembers)</dc:title>
  <dc:subject>Powerpoint Templates, Diagram, Chart, Google slides, Keynote</dc:subject>
  <dc:creator>Slide Members by EJ.LEE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Ivan Heibi</cp:lastModifiedBy>
  <cp:revision>290</cp:revision>
  <dcterms:created xsi:type="dcterms:W3CDTF">2019-01-07T08:59:06Z</dcterms:created>
  <dcterms:modified xsi:type="dcterms:W3CDTF">2023-02-08T09:16:41Z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0x010100173827E30D5021488FB2E6EBF5489BAC</vt:lpwstr>
  </property>
  <property fmtid="{D5CDD505-2E9C-101B-9397-08002B2CF9AE}" pid="3" name="MediaServiceImageTags">
    <vt:lpwstr/>
  </property>
</Properties>
</file>