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4"/>
  </p:sldMasterIdLst>
  <p:notesMasterIdLst>
    <p:notesMasterId r:id="rId30"/>
  </p:notesMasterIdLst>
  <p:handoutMasterIdLst>
    <p:handoutMasterId r:id="rId31"/>
  </p:handoutMasterIdLst>
  <p:sldIdLst>
    <p:sldId id="826" r:id="rId5"/>
    <p:sldId id="858" r:id="rId6"/>
    <p:sldId id="845" r:id="rId7"/>
    <p:sldId id="846" r:id="rId8"/>
    <p:sldId id="848" r:id="rId9"/>
    <p:sldId id="849" r:id="rId10"/>
    <p:sldId id="840" r:id="rId11"/>
    <p:sldId id="847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9" r:id="rId21"/>
    <p:sldId id="860" r:id="rId22"/>
    <p:sldId id="866" r:id="rId23"/>
    <p:sldId id="861" r:id="rId24"/>
    <p:sldId id="862" r:id="rId25"/>
    <p:sldId id="863" r:id="rId26"/>
    <p:sldId id="864" r:id="rId27"/>
    <p:sldId id="865" r:id="rId28"/>
    <p:sldId id="380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algun Gothic" panose="020B0503020000020004" pitchFamily="34" charset="-127"/>
      <p:regular r:id="rId38"/>
      <p:bold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C00000"/>
    <a:srgbClr val="DCDBE0"/>
    <a:srgbClr val="2A6AC8"/>
    <a:srgbClr val="F1F0F8"/>
    <a:srgbClr val="E42773"/>
    <a:srgbClr val="C72E81"/>
    <a:srgbClr val="AEC0B9"/>
    <a:srgbClr val="5A6770"/>
    <a:srgbClr val="FF5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0" autoAdjust="0"/>
    <p:restoredTop sz="95310" autoAdjust="0"/>
  </p:normalViewPr>
  <p:slideViewPr>
    <p:cSldViewPr snapToGrid="0">
      <p:cViewPr>
        <p:scale>
          <a:sx n="66" d="100"/>
          <a:sy n="66" d="100"/>
        </p:scale>
        <p:origin x="-1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16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‹N›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en-GR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_graded_background">
    <p:bg>
      <p:bgPr>
        <a:gradFill>
          <a:gsLst>
            <a:gs pos="0">
              <a:schemeClr val="accent2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3A0C-1FC0-E54B-9883-592EE9645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CB902C8-0AEE-4447-98C7-55002BC78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NI4OS Regional Meeting | 28-29 September 2022 | Budapest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62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93" r:id="rId3"/>
    <p:sldLayoutId id="2147483989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77" r:id="rId28"/>
    <p:sldLayoutId id="2147483978" r:id="rId29"/>
    <p:sldLayoutId id="2147483984" r:id="rId30"/>
    <p:sldLayoutId id="2147483996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8.wdp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hyperlink" Target="https://opencitations.hypotheses.org/151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hyperlink" Target="https://opencitations.net/query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itations/oscar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github.com/opencitations/ramose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itations.net/accesstoken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3id.org/oc/index" TargetMode="External"/><Relationship Id="rId13" Type="http://schemas.openxmlformats.org/officeDocument/2006/relationships/hyperlink" Target="http://opencitations.net/search" TargetMode="External"/><Relationship Id="rId3" Type="http://schemas.openxmlformats.org/officeDocument/2006/relationships/hyperlink" Target="https://doi.org/10.1162/qss_a_00023" TargetMode="External"/><Relationship Id="rId7" Type="http://schemas.openxmlformats.org/officeDocument/2006/relationships/hyperlink" Target="http://www.sparontologies.net/" TargetMode="External"/><Relationship Id="rId12" Type="http://schemas.openxmlformats.org/officeDocument/2006/relationships/hyperlink" Target="http://opencitations.net/download" TargetMode="External"/><Relationship Id="rId2" Type="http://schemas.openxmlformats.org/officeDocument/2006/relationships/hyperlink" Target="http://opencitations.ne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i.org/10.6084/m9.figshare.3443876" TargetMode="External"/><Relationship Id="rId11" Type="http://schemas.openxmlformats.org/officeDocument/2006/relationships/hyperlink" Target="https://w3id.org/oc/sparql" TargetMode="External"/><Relationship Id="rId5" Type="http://schemas.openxmlformats.org/officeDocument/2006/relationships/hyperlink" Target="https://i4oa.org/" TargetMode="External"/><Relationship Id="rId10" Type="http://schemas.openxmlformats.org/officeDocument/2006/relationships/hyperlink" Target="https://w3id.org/oc/index/coci/api/v1" TargetMode="External"/><Relationship Id="rId4" Type="http://schemas.openxmlformats.org/officeDocument/2006/relationships/hyperlink" Target="https://i4oc.org/" TargetMode="External"/><Relationship Id="rId9" Type="http://schemas.openxmlformats.org/officeDocument/2006/relationships/hyperlink" Target="https://github.com/opencitations" TargetMode="External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doi.org/10.6084/m9.figshare.3443876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figshare.com/articles/journal_contribution/Open_Citation_Identifier_Definition/7127816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opencitations.hypotheses.org/1420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Placeholder 45" descr="A picture containing person, vegetable&#10;&#10;Description automatically generated">
            <a:extLst>
              <a:ext uri="{FF2B5EF4-FFF2-40B4-BE49-F238E27FC236}">
                <a16:creationId xmlns:a16="http://schemas.microsoft.com/office/drawing/2014/main" id="{817EC034-0444-6EDE-21F5-ED6B2A2DBF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4FC652E6-74BB-9B4B-A26C-A0BF1789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International Open Access Week | 24 - 30 October 2022 | </a:t>
            </a:r>
            <a:r>
              <a:rPr lang="en-GB" altLang="ko-KR" dirty="0" err="1"/>
              <a:t>OpenCitations</a:t>
            </a:r>
            <a:endParaRPr lang="ko-KR" altLang="en-US"/>
          </a:p>
        </p:txBody>
      </p:sp>
      <p:pic>
        <p:nvPicPr>
          <p:cNvPr id="52" name="Picture Placeholder 51" descr="Map&#10;&#10;Description automatically generated">
            <a:extLst>
              <a:ext uri="{FF2B5EF4-FFF2-40B4-BE49-F238E27FC236}">
                <a16:creationId xmlns:a16="http://schemas.microsoft.com/office/drawing/2014/main" id="{696FCBB3-A1A9-0CFD-35FD-D3290876388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2D4BF-21C1-8140-A00D-FF4D1EC921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6816" y="5100089"/>
            <a:ext cx="2995204" cy="1042662"/>
          </a:xfrm>
          <a:noFill/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Ivan </a:t>
            </a:r>
            <a:r>
              <a:rPr lang="it-IT" sz="2400" dirty="0" err="1">
                <a:solidFill>
                  <a:schemeClr val="bg1"/>
                </a:solidFill>
              </a:rPr>
              <a:t>Heibi</a:t>
            </a:r>
            <a:endParaRPr lang="en-GR" sz="2400">
              <a:solidFill>
                <a:schemeClr val="bg1"/>
              </a:solidFill>
            </a:endParaRPr>
          </a:p>
          <a:p>
            <a:r>
              <a:rPr lang="en-US" sz="1800" dirty="0"/>
              <a:t>University of Bologna</a:t>
            </a:r>
            <a:endParaRPr lang="en-GR" sz="18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1C18B-DF39-7C5A-2336-58F613D5C61D}"/>
              </a:ext>
            </a:extLst>
          </p:cNvPr>
          <p:cNvSpPr txBox="1"/>
          <p:nvPr/>
        </p:nvSpPr>
        <p:spPr>
          <a:xfrm>
            <a:off x="7512907" y="2548440"/>
            <a:ext cx="4529113" cy="2338041"/>
          </a:xfrm>
          <a:prstGeom prst="rect">
            <a:avLst/>
          </a:prstGeom>
          <a:noFill/>
        </p:spPr>
        <p:txBody>
          <a:bodyPr wrap="square" lIns="90000" rtlCol="0" anchor="b">
            <a:normAutofit fontScale="70000" lnSpcReduction="20000"/>
          </a:bodyPr>
          <a:lstStyle/>
          <a:p>
            <a:pPr algn="r">
              <a:lnSpc>
                <a:spcPct val="100000"/>
              </a:lnSpc>
            </a:pPr>
            <a:r>
              <a:rPr lang="en-GB" sz="5400" b="1" dirty="0" err="1">
                <a:solidFill>
                  <a:schemeClr val="bg1"/>
                </a:solidFill>
              </a:rPr>
              <a:t>OpenCitations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en-GB" sz="5400" dirty="0">
                <a:solidFill>
                  <a:schemeClr val="bg1"/>
                </a:solidFill>
              </a:rPr>
              <a:t>an infrastructure for open bibliographical metadata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C4E200-C192-287F-8C45-23D721685EFB}"/>
              </a:ext>
            </a:extLst>
          </p:cNvPr>
          <p:cNvCxnSpPr>
            <a:cxnSpLocks/>
          </p:cNvCxnSpPr>
          <p:nvPr/>
        </p:nvCxnSpPr>
        <p:spPr>
          <a:xfrm>
            <a:off x="8097817" y="4963564"/>
            <a:ext cx="3944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5725E7A-6367-FF17-1ABD-08B762021C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452" y="938113"/>
            <a:ext cx="3794937" cy="18601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B620AF1-E163-2DEB-2FDB-7BA110155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438" y="6142751"/>
            <a:ext cx="799793" cy="5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Statistics</a:t>
            </a:r>
            <a:r>
              <a:rPr lang="it-IT" b="0"/>
              <a:t> </a:t>
            </a:r>
            <a:r>
              <a:rPr lang="it-IT" b="0" err="1"/>
              <a:t>regarding</a:t>
            </a:r>
            <a:r>
              <a:rPr lang="it-IT" b="0"/>
              <a:t> the </a:t>
            </a:r>
            <a:r>
              <a:rPr lang="it-IT" b="0" err="1"/>
              <a:t>indexed</a:t>
            </a:r>
            <a:r>
              <a:rPr lang="it-IT" b="0"/>
              <a:t> </a:t>
            </a:r>
            <a:r>
              <a:rPr lang="it-IT" b="0" err="1"/>
              <a:t>citations</a:t>
            </a:r>
            <a:endParaRPr lang="it-IT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641620D-6B46-33F3-1309-8A8745E66F81}"/>
              </a:ext>
            </a:extLst>
          </p:cNvPr>
          <p:cNvSpPr txBox="1">
            <a:spLocks/>
          </p:cNvSpPr>
          <p:nvPr/>
        </p:nvSpPr>
        <p:spPr>
          <a:xfrm>
            <a:off x="990600" y="1963737"/>
            <a:ext cx="3313509" cy="421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records</a:t>
            </a:r>
            <a:r>
              <a:rPr lang="it-IT" dirty="0"/>
              <a:t> (</a:t>
            </a:r>
            <a:r>
              <a:rPr lang="it-IT" dirty="0" err="1"/>
              <a:t>citations</a:t>
            </a:r>
            <a:r>
              <a:rPr lang="it-IT" dirty="0"/>
              <a:t>) </a:t>
            </a:r>
            <a:r>
              <a:rPr lang="it-IT" dirty="0" err="1"/>
              <a:t>indexed</a:t>
            </a:r>
            <a:r>
              <a:rPr lang="it-IT" dirty="0"/>
              <a:t> in the COCI dataset of </a:t>
            </a:r>
            <a:r>
              <a:rPr lang="it-IT" dirty="0" err="1"/>
              <a:t>OpenCitations</a:t>
            </a:r>
            <a:r>
              <a:rPr lang="it-IT" dirty="0"/>
              <a:t> </a:t>
            </a:r>
            <a:r>
              <a:rPr lang="it-IT" dirty="0" err="1"/>
              <a:t>throughout</a:t>
            </a:r>
            <a:r>
              <a:rPr lang="it-IT" dirty="0"/>
              <a:t> the time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25F5621-663F-466F-6A10-E173A3DC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2039323"/>
            <a:ext cx="7382271" cy="3746892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25727840-AD95-F2FD-816C-E826590E44C9}"/>
              </a:ext>
            </a:extLst>
          </p:cNvPr>
          <p:cNvSpPr/>
          <p:nvPr/>
        </p:nvSpPr>
        <p:spPr>
          <a:xfrm>
            <a:off x="5753443" y="3522805"/>
            <a:ext cx="396689" cy="3899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6942945-18FE-3C48-CE93-B83FA93CF895}"/>
              </a:ext>
            </a:extLst>
          </p:cNvPr>
          <p:cNvSpPr/>
          <p:nvPr/>
        </p:nvSpPr>
        <p:spPr>
          <a:xfrm>
            <a:off x="10838988" y="2359563"/>
            <a:ext cx="396689" cy="3899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8761526-0464-6545-F847-CB32E34F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>
            <a:normAutofit/>
          </a:bodyPr>
          <a:lstStyle/>
          <a:p>
            <a:r>
              <a:rPr lang="en-GB" dirty="0"/>
              <a:t>Integration with Other Services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B19602-CE3F-E01A-734D-455B5C07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448" y="6223961"/>
            <a:ext cx="8718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Integration with Nexus services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0791914-193D-3A9C-2273-608512E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26" y="1802649"/>
            <a:ext cx="8441073" cy="4351338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843FC53-21B6-F4CB-B129-A6333A09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4330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err="1"/>
              <a:t>Research</a:t>
            </a:r>
            <a:r>
              <a:rPr lang="it-IT" sz="2200" b="1"/>
              <a:t> </a:t>
            </a:r>
            <a:r>
              <a:rPr lang="it-IT" sz="2200" b="1" err="1"/>
              <a:t>Graph</a:t>
            </a:r>
            <a:r>
              <a:rPr lang="it-IT" sz="2200" b="1"/>
              <a:t> </a:t>
            </a:r>
          </a:p>
          <a:p>
            <a:r>
              <a:rPr lang="it-IT" sz="2200" err="1"/>
              <a:t>Ingestion</a:t>
            </a:r>
            <a:r>
              <a:rPr lang="it-IT" sz="2200"/>
              <a:t> of </a:t>
            </a:r>
            <a:r>
              <a:rPr lang="it-IT" sz="2200" err="1"/>
              <a:t>OpenCitations</a:t>
            </a:r>
            <a:r>
              <a:rPr lang="it-IT" sz="2200"/>
              <a:t> data (</a:t>
            </a:r>
            <a:r>
              <a:rPr lang="it-IT" sz="2200" err="1"/>
              <a:t>bibliographic</a:t>
            </a:r>
            <a:r>
              <a:rPr lang="it-IT" sz="2200"/>
              <a:t> and </a:t>
            </a:r>
            <a:r>
              <a:rPr lang="it-IT" sz="2200" err="1"/>
              <a:t>citation</a:t>
            </a:r>
            <a:r>
              <a:rPr lang="it-IT" sz="2200"/>
              <a:t> data) to the </a:t>
            </a:r>
            <a:r>
              <a:rPr lang="it-IT" sz="2200" err="1"/>
              <a:t>Research</a:t>
            </a:r>
            <a:r>
              <a:rPr lang="it-IT" sz="2200"/>
              <a:t> </a:t>
            </a:r>
            <a:r>
              <a:rPr lang="it-IT" sz="2200" err="1"/>
              <a:t>Graph</a:t>
            </a:r>
            <a:endParaRPr lang="it-IT" sz="2200"/>
          </a:p>
          <a:p>
            <a:r>
              <a:rPr lang="it-IT" sz="2200"/>
              <a:t>Software </a:t>
            </a:r>
            <a:r>
              <a:rPr lang="it-IT" sz="2200" err="1"/>
              <a:t>developed</a:t>
            </a:r>
            <a:r>
              <a:rPr lang="it-IT" sz="2200"/>
              <a:t> for </a:t>
            </a:r>
            <a:r>
              <a:rPr lang="it-IT" sz="2200" err="1"/>
              <a:t>enabling</a:t>
            </a:r>
            <a:r>
              <a:rPr lang="it-IT" sz="2200"/>
              <a:t> </a:t>
            </a:r>
            <a:r>
              <a:rPr lang="it-IT" sz="2200" err="1"/>
              <a:t>ingestion</a:t>
            </a:r>
            <a:r>
              <a:rPr lang="it-IT" sz="2200"/>
              <a:t> to/from </a:t>
            </a:r>
            <a:r>
              <a:rPr lang="it-IT" sz="2200" err="1"/>
              <a:t>OpenCitations</a:t>
            </a:r>
            <a:r>
              <a:rPr lang="it-IT" sz="2200"/>
              <a:t> (</a:t>
            </a:r>
            <a:r>
              <a:rPr lang="it-IT" sz="2200" err="1"/>
              <a:t>integration</a:t>
            </a:r>
            <a:r>
              <a:rPr lang="it-IT" sz="2200"/>
              <a:t> with </a:t>
            </a:r>
            <a:r>
              <a:rPr lang="it-IT" sz="2200" err="1"/>
              <a:t>EpiSciences</a:t>
            </a:r>
            <a:r>
              <a:rPr lang="it-IT" sz="2200"/>
              <a:t> </a:t>
            </a:r>
            <a:r>
              <a:rPr lang="it-IT" sz="2200" err="1"/>
              <a:t>is</a:t>
            </a:r>
            <a:r>
              <a:rPr lang="it-IT" sz="2200"/>
              <a:t> </a:t>
            </a:r>
            <a:r>
              <a:rPr lang="it-IT" sz="2200" err="1"/>
              <a:t>still</a:t>
            </a:r>
            <a:r>
              <a:rPr lang="it-IT" sz="2200"/>
              <a:t> in progress)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F70120-65C5-CD22-515F-BA0A9526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Integration with </a:t>
            </a:r>
            <a:r>
              <a:rPr lang="it-IT" b="0" dirty="0" err="1"/>
              <a:t>research-related</a:t>
            </a:r>
            <a:r>
              <a:rPr lang="it-IT" b="0" dirty="0"/>
              <a:t>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843FC53-21B6-F4CB-B129-A6333A09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8985" cy="4351338"/>
          </a:xfrm>
        </p:spPr>
        <p:txBody>
          <a:bodyPr>
            <a:normAutofit/>
          </a:bodyPr>
          <a:lstStyle/>
          <a:p>
            <a:r>
              <a:rPr lang="it-IT" sz="2200" err="1"/>
              <a:t>Exposed</a:t>
            </a:r>
            <a:r>
              <a:rPr lang="it-IT" sz="2200"/>
              <a:t> in the </a:t>
            </a:r>
            <a:r>
              <a:rPr lang="it-IT" sz="2200" b="1"/>
              <a:t>EOSC Marketplace</a:t>
            </a:r>
          </a:p>
          <a:p>
            <a:r>
              <a:rPr lang="it-IT" sz="2200" b="1" err="1"/>
              <a:t>Other</a:t>
            </a:r>
            <a:r>
              <a:rPr lang="it-IT" sz="2200" b="1"/>
              <a:t> users</a:t>
            </a:r>
            <a:r>
              <a:rPr lang="it-IT" sz="2200"/>
              <a:t>: DBLP, </a:t>
            </a:r>
            <a:r>
              <a:rPr lang="it-IT" sz="2200" err="1"/>
              <a:t>OpenAccess</a:t>
            </a:r>
            <a:r>
              <a:rPr lang="it-IT" sz="2200"/>
              <a:t> </a:t>
            </a:r>
            <a:r>
              <a:rPr lang="it-IT" sz="2200" err="1"/>
              <a:t>Helper</a:t>
            </a:r>
            <a:r>
              <a:rPr lang="it-IT" sz="2200"/>
              <a:t>, </a:t>
            </a:r>
            <a:r>
              <a:rPr lang="it-IT" sz="2200" err="1"/>
              <a:t>Lens.org</a:t>
            </a:r>
            <a:r>
              <a:rPr lang="it-IT" sz="2200"/>
              <a:t>, </a:t>
            </a:r>
            <a:r>
              <a:rPr lang="it-IT" sz="2200" err="1"/>
              <a:t>VOSviewer</a:t>
            </a:r>
            <a:r>
              <a:rPr lang="it-IT" sz="2200"/>
              <a:t>, </a:t>
            </a:r>
            <a:r>
              <a:rPr lang="it-IT" sz="2200" err="1"/>
              <a:t>Inciteful</a:t>
            </a:r>
            <a:r>
              <a:rPr lang="it-IT" sz="2200"/>
              <a:t>, </a:t>
            </a:r>
            <a:r>
              <a:rPr lang="it-IT" sz="2200" err="1"/>
              <a:t>Citation</a:t>
            </a:r>
            <a:r>
              <a:rPr lang="it-IT" sz="2200"/>
              <a:t> </a:t>
            </a:r>
            <a:r>
              <a:rPr lang="it-IT" sz="2200" err="1"/>
              <a:t>Gecko</a:t>
            </a:r>
            <a:r>
              <a:rPr lang="it-IT" sz="2200"/>
              <a:t>, </a:t>
            </a:r>
            <a:r>
              <a:rPr lang="it-IT" sz="2200" err="1"/>
              <a:t>VisualBib</a:t>
            </a:r>
            <a:r>
              <a:rPr lang="it-IT" sz="2200"/>
              <a:t>, </a:t>
            </a:r>
            <a:r>
              <a:rPr lang="it-IT" sz="2200" err="1"/>
              <a:t>CiteCorp</a:t>
            </a:r>
            <a:r>
              <a:rPr lang="it-IT" sz="2200"/>
              <a:t>, </a:t>
            </a:r>
            <a:r>
              <a:rPr lang="it-IT" sz="2200" err="1"/>
              <a:t>Scipedia</a:t>
            </a:r>
            <a:r>
              <a:rPr lang="it-IT" sz="2200"/>
              <a:t>, </a:t>
            </a:r>
            <a:r>
              <a:rPr lang="it-IT" sz="2200" err="1"/>
              <a:t>scanR</a:t>
            </a:r>
            <a:r>
              <a:rPr lang="it-IT" sz="2200"/>
              <a:t>, Spark, Pure </a:t>
            </a:r>
            <a:r>
              <a:rPr lang="it-IT" sz="2200" err="1"/>
              <a:t>Suggest</a:t>
            </a:r>
            <a:r>
              <a:rPr lang="it-IT" sz="2200"/>
              <a:t>, B!SON, BIP! Finder, … </a:t>
            </a:r>
          </a:p>
          <a:p>
            <a:pPr marL="0" indent="0">
              <a:buNone/>
            </a:pPr>
            <a:endParaRPr lang="it-IT" sz="2200" err="1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96F9C57-6413-F713-B1EF-1E3C852A9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18" y="3262987"/>
            <a:ext cx="1793511" cy="2432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1F42A1-5FF7-8BE7-EB81-82D89A53A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82" y="1668992"/>
            <a:ext cx="2584743" cy="16782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635666-31C6-7449-CD8A-9C5445A62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5" y="3482199"/>
            <a:ext cx="2179963" cy="2708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2ADF5D-04CF-A310-7F8D-EFA981CE3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33" y="3482199"/>
            <a:ext cx="2092472" cy="2708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F2C1C3C0-1D55-CCC1-A1B5-E6326038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49" y="1690688"/>
            <a:ext cx="2246069" cy="13929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5AD5873-C0DF-140E-DE85-EBF441B56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OpenCitations</a:t>
            </a:r>
            <a:r>
              <a:rPr lang="it-IT" b="0"/>
              <a:t> in EOSC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pic>
        <p:nvPicPr>
          <p:cNvPr id="14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42DE1286-931E-BC05-BA17-025310FBB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3001058" cy="3774916"/>
          </a:xfrm>
          <a:prstGeom prst="rect">
            <a:avLst/>
          </a:prstGeom>
        </p:spPr>
      </p:pic>
      <p:pic>
        <p:nvPicPr>
          <p:cNvPr id="15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6262C16-A3CD-DD97-3C7F-2131D8C21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758" y="1825625"/>
            <a:ext cx="2566942" cy="3774916"/>
          </a:xfrm>
          <a:prstGeom prst="rect">
            <a:avLst/>
          </a:prstGeom>
        </p:spPr>
      </p:pic>
      <p:pic>
        <p:nvPicPr>
          <p:cNvPr id="1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A984AAC-457F-8C61-F45D-258BB1E56A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200" y="2096028"/>
            <a:ext cx="3553968" cy="3234110"/>
          </a:xfrm>
          <a:prstGeom prst="rect">
            <a:avLst/>
          </a:prstGeom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180917B-E97F-8DFD-4C16-A5C67B4724E8}"/>
              </a:ext>
            </a:extLst>
          </p:cNvPr>
          <p:cNvSpPr/>
          <p:nvPr/>
        </p:nvSpPr>
        <p:spPr>
          <a:xfrm>
            <a:off x="2338728" y="3969661"/>
            <a:ext cx="1379831" cy="33817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F185812-B814-89E3-2EE2-D1CC72742713}"/>
              </a:ext>
            </a:extLst>
          </p:cNvPr>
          <p:cNvSpPr/>
          <p:nvPr/>
        </p:nvSpPr>
        <p:spPr>
          <a:xfrm>
            <a:off x="5426229" y="3871851"/>
            <a:ext cx="1157451" cy="33817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5B1E69A-574D-8AF0-731A-AD0E5ADF6E6D}"/>
              </a:ext>
            </a:extLst>
          </p:cNvPr>
          <p:cNvSpPr/>
          <p:nvPr/>
        </p:nvSpPr>
        <p:spPr>
          <a:xfrm>
            <a:off x="8790184" y="3780494"/>
            <a:ext cx="1661069" cy="37833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4E81A3-D415-589F-DE9A-AC4AFCE7A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Usage</a:t>
            </a:r>
            <a:r>
              <a:rPr lang="it-IT" b="0"/>
              <a:t> </a:t>
            </a:r>
            <a:r>
              <a:rPr lang="it-IT" b="0" err="1"/>
              <a:t>KPIs</a:t>
            </a:r>
            <a:endParaRPr lang="it-IT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8FD4A9-2C6A-E2E5-46B6-7F4D82F61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0001"/>
            <a:ext cx="5059800" cy="324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4EFD18-6DFD-DE42-AFBC-C1187F29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00" y="1778224"/>
            <a:ext cx="5760600" cy="3360320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3F13968-9854-3417-4415-53CD0B83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7932"/>
            <a:ext cx="10820400" cy="692903"/>
          </a:xfrm>
        </p:spPr>
        <p:txBody>
          <a:bodyPr>
            <a:normAutofit fontScale="92500" lnSpcReduction="10000"/>
          </a:bodyPr>
          <a:lstStyle/>
          <a:p>
            <a:r>
              <a:rPr lang="it-IT" sz="2000"/>
              <a:t>On </a:t>
            </a:r>
            <a:r>
              <a:rPr lang="it-IT" sz="2000" err="1"/>
              <a:t>September</a:t>
            </a:r>
            <a:r>
              <a:rPr lang="it-IT" sz="2000"/>
              <a:t> 2022, 12 </a:t>
            </a:r>
            <a:r>
              <a:rPr lang="it-IT" sz="2000" err="1"/>
              <a:t>different</a:t>
            </a:r>
            <a:r>
              <a:rPr lang="it-IT" sz="2000"/>
              <a:t> Tokens made API </a:t>
            </a:r>
            <a:r>
              <a:rPr lang="it-IT" sz="2000" err="1"/>
              <a:t>requests</a:t>
            </a:r>
            <a:r>
              <a:rPr lang="it-IT" sz="2000"/>
              <a:t> – with an </a:t>
            </a:r>
            <a:r>
              <a:rPr lang="it-IT" sz="2000" err="1"/>
              <a:t>average</a:t>
            </a:r>
            <a:r>
              <a:rPr lang="it-IT" sz="2000"/>
              <a:t> of 1414 calls per token</a:t>
            </a:r>
          </a:p>
          <a:p>
            <a:r>
              <a:rPr lang="it-IT" sz="2000" err="1"/>
              <a:t>Currently</a:t>
            </a:r>
            <a:r>
              <a:rPr lang="it-IT" sz="2000"/>
              <a:t> </a:t>
            </a:r>
            <a:r>
              <a:rPr lang="it-IT" sz="2000" err="1"/>
              <a:t>we</a:t>
            </a:r>
            <a:r>
              <a:rPr lang="it-IT" sz="2000"/>
              <a:t> </a:t>
            </a:r>
            <a:r>
              <a:rPr lang="it-IT" sz="2000" err="1"/>
              <a:t>have</a:t>
            </a:r>
            <a:r>
              <a:rPr lang="it-IT" sz="2000"/>
              <a:t> </a:t>
            </a:r>
            <a:r>
              <a:rPr lang="it-IT" sz="2000" err="1"/>
              <a:t>registered</a:t>
            </a:r>
            <a:r>
              <a:rPr lang="it-IT" sz="2000"/>
              <a:t> 36 </a:t>
            </a:r>
            <a:r>
              <a:rPr lang="it-IT" sz="2000" err="1"/>
              <a:t>different</a:t>
            </a:r>
            <a:r>
              <a:rPr lang="it-IT" sz="2000"/>
              <a:t> tokens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249443-A2F7-55A3-5AA4-59C01C711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>
            <a:normAutofit/>
          </a:bodyPr>
          <a:lstStyle/>
          <a:p>
            <a:r>
              <a:rPr lang="en-GB" dirty="0"/>
              <a:t>Future Steps</a:t>
            </a:r>
            <a:br>
              <a:rPr lang="en-GB" dirty="0"/>
            </a:br>
            <a:r>
              <a:rPr lang="en-GB" sz="2200" b="0" dirty="0">
                <a:solidFill>
                  <a:srgbClr val="DCDBE0"/>
                </a:solidFill>
              </a:rPr>
              <a:t>Learn more about current/future activities of </a:t>
            </a:r>
            <a:r>
              <a:rPr lang="en-GB" sz="2200" b="0" dirty="0" err="1">
                <a:solidFill>
                  <a:srgbClr val="DCDBE0"/>
                </a:solidFill>
              </a:rPr>
              <a:t>OpenCitations</a:t>
            </a:r>
            <a:r>
              <a:rPr lang="en-GB" sz="2200" b="0" dirty="0">
                <a:solidFill>
                  <a:srgbClr val="DCDBE0"/>
                </a:solidFill>
              </a:rPr>
              <a:t> on its public roadmap at </a:t>
            </a:r>
            <a:r>
              <a:rPr lang="en-GB" sz="2200" b="0" dirty="0">
                <a:solidFill>
                  <a:srgbClr val="DCDBE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https://opencitations.hypotheses.org/1519</a:t>
            </a:r>
            <a:r>
              <a:rPr lang="en-GB" sz="2200" b="0" dirty="0">
                <a:solidFill>
                  <a:srgbClr val="DCDBE0"/>
                </a:solidFill>
              </a:rPr>
              <a:t> </a:t>
            </a:r>
            <a:endParaRPr lang="en-GB" sz="2200" dirty="0">
              <a:solidFill>
                <a:srgbClr val="DCDBE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E817EA-0A48-7DEB-F97D-6930DE459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548" y="6237767"/>
            <a:ext cx="8718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OpenCitations</a:t>
            </a:r>
            <a:r>
              <a:rPr lang="it-IT" b="0" dirty="0"/>
              <a:t> Meta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Enables</a:t>
            </a:r>
            <a:r>
              <a:rPr lang="it-IT" dirty="0"/>
              <a:t> to store in house </a:t>
            </a:r>
            <a:r>
              <a:rPr lang="it-IT" dirty="0" err="1"/>
              <a:t>bibliographic</a:t>
            </a:r>
            <a:r>
              <a:rPr lang="it-IT" dirty="0"/>
              <a:t> metadata for the </a:t>
            </a:r>
            <a:r>
              <a:rPr lang="it-IT" dirty="0" err="1"/>
              <a:t>citing</a:t>
            </a:r>
            <a:r>
              <a:rPr lang="it-IT" dirty="0"/>
              <a:t> and </a:t>
            </a:r>
            <a:r>
              <a:rPr lang="it-IT" dirty="0" err="1"/>
              <a:t>cited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indexed</a:t>
            </a:r>
            <a:r>
              <a:rPr lang="it-IT" dirty="0"/>
              <a:t> </a:t>
            </a:r>
            <a:r>
              <a:rPr lang="it-IT" dirty="0" err="1"/>
              <a:t>citations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Advantages</a:t>
            </a:r>
            <a:r>
              <a:rPr lang="it-IT" dirty="0"/>
              <a:t>:</a:t>
            </a:r>
          </a:p>
          <a:p>
            <a:r>
              <a:rPr lang="en-GB" dirty="0"/>
              <a:t>I</a:t>
            </a:r>
            <a:r>
              <a:rPr lang="en-GB" b="0" dirty="0"/>
              <a:t>ndex citations involving entities lacking DOIs</a:t>
            </a:r>
          </a:p>
          <a:p>
            <a:r>
              <a:rPr lang="en-GB" dirty="0"/>
              <a:t>Improving t</a:t>
            </a:r>
            <a:r>
              <a:rPr lang="en-GB" b="0" dirty="0"/>
              <a:t>he performance of some API operations </a:t>
            </a:r>
          </a:p>
          <a:p>
            <a:r>
              <a:rPr lang="en-GB" dirty="0"/>
              <a:t>E</a:t>
            </a:r>
            <a:r>
              <a:rPr lang="en-GB" b="0" dirty="0"/>
              <a:t>nables text search (e.g. in titles)</a:t>
            </a:r>
          </a:p>
          <a:p>
            <a:pPr marL="0" indent="0">
              <a:buNone/>
            </a:pPr>
            <a:endParaRPr lang="en-GB" b="0" dirty="0"/>
          </a:p>
          <a:p>
            <a:endParaRPr lang="en-GB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F1E8EA3-3D92-1AE4-9196-49D769E30175}"/>
              </a:ext>
            </a:extLst>
          </p:cNvPr>
          <p:cNvSpPr/>
          <p:nvPr/>
        </p:nvSpPr>
        <p:spPr>
          <a:xfrm rot="1252896">
            <a:off x="8158614" y="3375502"/>
            <a:ext cx="2363761" cy="766262"/>
          </a:xfrm>
          <a:custGeom>
            <a:avLst/>
            <a:gdLst>
              <a:gd name="connsiteX0" fmla="*/ 0 w 2363761"/>
              <a:gd name="connsiteY0" fmla="*/ 127713 h 766262"/>
              <a:gd name="connsiteX1" fmla="*/ 127713 w 2363761"/>
              <a:gd name="connsiteY1" fmla="*/ 0 h 766262"/>
              <a:gd name="connsiteX2" fmla="*/ 675880 w 2363761"/>
              <a:gd name="connsiteY2" fmla="*/ 0 h 766262"/>
              <a:gd name="connsiteX3" fmla="*/ 1160797 w 2363761"/>
              <a:gd name="connsiteY3" fmla="*/ 0 h 766262"/>
              <a:gd name="connsiteX4" fmla="*/ 1730048 w 2363761"/>
              <a:gd name="connsiteY4" fmla="*/ 0 h 766262"/>
              <a:gd name="connsiteX5" fmla="*/ 2236048 w 2363761"/>
              <a:gd name="connsiteY5" fmla="*/ 0 h 766262"/>
              <a:gd name="connsiteX6" fmla="*/ 2363761 w 2363761"/>
              <a:gd name="connsiteY6" fmla="*/ 127713 h 766262"/>
              <a:gd name="connsiteX7" fmla="*/ 2363761 w 2363761"/>
              <a:gd name="connsiteY7" fmla="*/ 638549 h 766262"/>
              <a:gd name="connsiteX8" fmla="*/ 2236048 w 2363761"/>
              <a:gd name="connsiteY8" fmla="*/ 766262 h 766262"/>
              <a:gd name="connsiteX9" fmla="*/ 1666798 w 2363761"/>
              <a:gd name="connsiteY9" fmla="*/ 766262 h 766262"/>
              <a:gd name="connsiteX10" fmla="*/ 1118630 w 2363761"/>
              <a:gd name="connsiteY10" fmla="*/ 766262 h 766262"/>
              <a:gd name="connsiteX11" fmla="*/ 633713 w 2363761"/>
              <a:gd name="connsiteY11" fmla="*/ 766262 h 766262"/>
              <a:gd name="connsiteX12" fmla="*/ 127713 w 2363761"/>
              <a:gd name="connsiteY12" fmla="*/ 766262 h 766262"/>
              <a:gd name="connsiteX13" fmla="*/ 0 w 2363761"/>
              <a:gd name="connsiteY13" fmla="*/ 638549 h 766262"/>
              <a:gd name="connsiteX14" fmla="*/ 0 w 2363761"/>
              <a:gd name="connsiteY14" fmla="*/ 127713 h 7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3761" h="766262" fill="none" extrusionOk="0">
                <a:moveTo>
                  <a:pt x="0" y="127713"/>
                </a:moveTo>
                <a:cubicBezTo>
                  <a:pt x="-6718" y="43485"/>
                  <a:pt x="57574" y="-5344"/>
                  <a:pt x="127713" y="0"/>
                </a:cubicBezTo>
                <a:cubicBezTo>
                  <a:pt x="326515" y="-19952"/>
                  <a:pt x="441308" y="-11666"/>
                  <a:pt x="675880" y="0"/>
                </a:cubicBezTo>
                <a:cubicBezTo>
                  <a:pt x="910452" y="11666"/>
                  <a:pt x="992129" y="-17529"/>
                  <a:pt x="1160797" y="0"/>
                </a:cubicBezTo>
                <a:cubicBezTo>
                  <a:pt x="1329465" y="17529"/>
                  <a:pt x="1453650" y="23278"/>
                  <a:pt x="1730048" y="0"/>
                </a:cubicBezTo>
                <a:cubicBezTo>
                  <a:pt x="2006446" y="-23278"/>
                  <a:pt x="2118569" y="-12833"/>
                  <a:pt x="2236048" y="0"/>
                </a:cubicBezTo>
                <a:cubicBezTo>
                  <a:pt x="2311767" y="10267"/>
                  <a:pt x="2351086" y="63863"/>
                  <a:pt x="2363761" y="127713"/>
                </a:cubicBezTo>
                <a:cubicBezTo>
                  <a:pt x="2367976" y="369873"/>
                  <a:pt x="2338993" y="478744"/>
                  <a:pt x="2363761" y="638549"/>
                </a:cubicBezTo>
                <a:cubicBezTo>
                  <a:pt x="2364454" y="706952"/>
                  <a:pt x="2307959" y="767751"/>
                  <a:pt x="2236048" y="766262"/>
                </a:cubicBezTo>
                <a:cubicBezTo>
                  <a:pt x="1982070" y="784038"/>
                  <a:pt x="1867235" y="787506"/>
                  <a:pt x="1666798" y="766262"/>
                </a:cubicBezTo>
                <a:cubicBezTo>
                  <a:pt x="1466361" y="745019"/>
                  <a:pt x="1322722" y="766533"/>
                  <a:pt x="1118630" y="766262"/>
                </a:cubicBezTo>
                <a:cubicBezTo>
                  <a:pt x="914538" y="765991"/>
                  <a:pt x="860719" y="762858"/>
                  <a:pt x="633713" y="766262"/>
                </a:cubicBezTo>
                <a:cubicBezTo>
                  <a:pt x="406707" y="769666"/>
                  <a:pt x="320129" y="760196"/>
                  <a:pt x="127713" y="766262"/>
                </a:cubicBezTo>
                <a:cubicBezTo>
                  <a:pt x="46039" y="777538"/>
                  <a:pt x="-4064" y="717780"/>
                  <a:pt x="0" y="638549"/>
                </a:cubicBezTo>
                <a:cubicBezTo>
                  <a:pt x="-13911" y="464043"/>
                  <a:pt x="-25231" y="381935"/>
                  <a:pt x="0" y="127713"/>
                </a:cubicBezTo>
                <a:close/>
              </a:path>
              <a:path w="2363761" h="766262" stroke="0" extrusionOk="0">
                <a:moveTo>
                  <a:pt x="0" y="127713"/>
                </a:moveTo>
                <a:cubicBezTo>
                  <a:pt x="-2069" y="55903"/>
                  <a:pt x="50587" y="2474"/>
                  <a:pt x="127713" y="0"/>
                </a:cubicBezTo>
                <a:cubicBezTo>
                  <a:pt x="371325" y="-745"/>
                  <a:pt x="552971" y="18937"/>
                  <a:pt x="696963" y="0"/>
                </a:cubicBezTo>
                <a:cubicBezTo>
                  <a:pt x="840955" y="-18937"/>
                  <a:pt x="1026111" y="8337"/>
                  <a:pt x="1202964" y="0"/>
                </a:cubicBezTo>
                <a:cubicBezTo>
                  <a:pt x="1379817" y="-8337"/>
                  <a:pt x="1515480" y="13201"/>
                  <a:pt x="1687881" y="0"/>
                </a:cubicBezTo>
                <a:cubicBezTo>
                  <a:pt x="1860282" y="-13201"/>
                  <a:pt x="2049481" y="-15025"/>
                  <a:pt x="2236048" y="0"/>
                </a:cubicBezTo>
                <a:cubicBezTo>
                  <a:pt x="2309785" y="-6591"/>
                  <a:pt x="2362175" y="56936"/>
                  <a:pt x="2363761" y="127713"/>
                </a:cubicBezTo>
                <a:cubicBezTo>
                  <a:pt x="2387280" y="277366"/>
                  <a:pt x="2362004" y="421175"/>
                  <a:pt x="2363761" y="638549"/>
                </a:cubicBezTo>
                <a:cubicBezTo>
                  <a:pt x="2356630" y="720880"/>
                  <a:pt x="2302213" y="761194"/>
                  <a:pt x="2236048" y="766262"/>
                </a:cubicBezTo>
                <a:cubicBezTo>
                  <a:pt x="2046080" y="785595"/>
                  <a:pt x="1983371" y="781679"/>
                  <a:pt x="1751131" y="766262"/>
                </a:cubicBezTo>
                <a:cubicBezTo>
                  <a:pt x="1518891" y="750845"/>
                  <a:pt x="1368412" y="755653"/>
                  <a:pt x="1224047" y="766262"/>
                </a:cubicBezTo>
                <a:cubicBezTo>
                  <a:pt x="1079682" y="776871"/>
                  <a:pt x="834912" y="750744"/>
                  <a:pt x="718047" y="766262"/>
                </a:cubicBezTo>
                <a:cubicBezTo>
                  <a:pt x="601182" y="781780"/>
                  <a:pt x="328422" y="738357"/>
                  <a:pt x="127713" y="766262"/>
                </a:cubicBezTo>
                <a:cubicBezTo>
                  <a:pt x="58208" y="764984"/>
                  <a:pt x="-8744" y="705703"/>
                  <a:pt x="0" y="638549"/>
                </a:cubicBezTo>
                <a:cubicBezTo>
                  <a:pt x="13736" y="393505"/>
                  <a:pt x="6928" y="245236"/>
                  <a:pt x="0" y="127713"/>
                </a:cubicBezTo>
                <a:close/>
              </a:path>
            </a:pathLst>
          </a:custGeom>
          <a:ln w="28575">
            <a:solidFill>
              <a:srgbClr val="C00000">
                <a:alpha val="56863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Expected by the end of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B264A15-6246-F0A3-B3D5-B81E42BA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COCI, NOCI and DOCI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/>
              <a:t>A new release of COCI based on the October dump of </a:t>
            </a:r>
            <a:r>
              <a:rPr lang="en-GB" b="0" dirty="0" err="1"/>
              <a:t>Crossref</a:t>
            </a:r>
            <a:endParaRPr lang="en-GB" b="0" dirty="0"/>
          </a:p>
          <a:p>
            <a:pPr marL="0" indent="0">
              <a:buNone/>
            </a:pPr>
            <a:r>
              <a:rPr lang="en-GB" b="0" dirty="0"/>
              <a:t>A coverage expansion </a:t>
            </a:r>
            <a:r>
              <a:rPr lang="en-GB" dirty="0"/>
              <a:t>with the integration of </a:t>
            </a:r>
            <a:r>
              <a:rPr lang="en-GB" b="0" dirty="0"/>
              <a:t>new citation indexes of open citations, based on the holdings of </a:t>
            </a:r>
            <a:r>
              <a:rPr lang="en-GB" b="0" dirty="0" err="1"/>
              <a:t>DataCite</a:t>
            </a:r>
            <a:r>
              <a:rPr lang="en-GB" b="0" dirty="0"/>
              <a:t> (DOCI) and the NIH Open Citation Collection (NOCI)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0" dirty="0"/>
              <a:t>TODO – SOME NUMBERS FROM ARIANNA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F1E8EA3-3D92-1AE4-9196-49D769E30175}"/>
              </a:ext>
            </a:extLst>
          </p:cNvPr>
          <p:cNvSpPr/>
          <p:nvPr/>
        </p:nvSpPr>
        <p:spPr>
          <a:xfrm rot="1252896">
            <a:off x="8077932" y="3905785"/>
            <a:ext cx="2363761" cy="766262"/>
          </a:xfrm>
          <a:custGeom>
            <a:avLst/>
            <a:gdLst>
              <a:gd name="connsiteX0" fmla="*/ 0 w 2363761"/>
              <a:gd name="connsiteY0" fmla="*/ 127713 h 766262"/>
              <a:gd name="connsiteX1" fmla="*/ 127713 w 2363761"/>
              <a:gd name="connsiteY1" fmla="*/ 0 h 766262"/>
              <a:gd name="connsiteX2" fmla="*/ 675880 w 2363761"/>
              <a:gd name="connsiteY2" fmla="*/ 0 h 766262"/>
              <a:gd name="connsiteX3" fmla="*/ 1160797 w 2363761"/>
              <a:gd name="connsiteY3" fmla="*/ 0 h 766262"/>
              <a:gd name="connsiteX4" fmla="*/ 1730048 w 2363761"/>
              <a:gd name="connsiteY4" fmla="*/ 0 h 766262"/>
              <a:gd name="connsiteX5" fmla="*/ 2236048 w 2363761"/>
              <a:gd name="connsiteY5" fmla="*/ 0 h 766262"/>
              <a:gd name="connsiteX6" fmla="*/ 2363761 w 2363761"/>
              <a:gd name="connsiteY6" fmla="*/ 127713 h 766262"/>
              <a:gd name="connsiteX7" fmla="*/ 2363761 w 2363761"/>
              <a:gd name="connsiteY7" fmla="*/ 638549 h 766262"/>
              <a:gd name="connsiteX8" fmla="*/ 2236048 w 2363761"/>
              <a:gd name="connsiteY8" fmla="*/ 766262 h 766262"/>
              <a:gd name="connsiteX9" fmla="*/ 1666798 w 2363761"/>
              <a:gd name="connsiteY9" fmla="*/ 766262 h 766262"/>
              <a:gd name="connsiteX10" fmla="*/ 1118630 w 2363761"/>
              <a:gd name="connsiteY10" fmla="*/ 766262 h 766262"/>
              <a:gd name="connsiteX11" fmla="*/ 633713 w 2363761"/>
              <a:gd name="connsiteY11" fmla="*/ 766262 h 766262"/>
              <a:gd name="connsiteX12" fmla="*/ 127713 w 2363761"/>
              <a:gd name="connsiteY12" fmla="*/ 766262 h 766262"/>
              <a:gd name="connsiteX13" fmla="*/ 0 w 2363761"/>
              <a:gd name="connsiteY13" fmla="*/ 638549 h 766262"/>
              <a:gd name="connsiteX14" fmla="*/ 0 w 2363761"/>
              <a:gd name="connsiteY14" fmla="*/ 127713 h 7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3761" h="766262" fill="none" extrusionOk="0">
                <a:moveTo>
                  <a:pt x="0" y="127713"/>
                </a:moveTo>
                <a:cubicBezTo>
                  <a:pt x="-6718" y="43485"/>
                  <a:pt x="57574" y="-5344"/>
                  <a:pt x="127713" y="0"/>
                </a:cubicBezTo>
                <a:cubicBezTo>
                  <a:pt x="326515" y="-19952"/>
                  <a:pt x="441308" y="-11666"/>
                  <a:pt x="675880" y="0"/>
                </a:cubicBezTo>
                <a:cubicBezTo>
                  <a:pt x="910452" y="11666"/>
                  <a:pt x="992129" y="-17529"/>
                  <a:pt x="1160797" y="0"/>
                </a:cubicBezTo>
                <a:cubicBezTo>
                  <a:pt x="1329465" y="17529"/>
                  <a:pt x="1453650" y="23278"/>
                  <a:pt x="1730048" y="0"/>
                </a:cubicBezTo>
                <a:cubicBezTo>
                  <a:pt x="2006446" y="-23278"/>
                  <a:pt x="2118569" y="-12833"/>
                  <a:pt x="2236048" y="0"/>
                </a:cubicBezTo>
                <a:cubicBezTo>
                  <a:pt x="2311767" y="10267"/>
                  <a:pt x="2351086" y="63863"/>
                  <a:pt x="2363761" y="127713"/>
                </a:cubicBezTo>
                <a:cubicBezTo>
                  <a:pt x="2367976" y="369873"/>
                  <a:pt x="2338993" y="478744"/>
                  <a:pt x="2363761" y="638549"/>
                </a:cubicBezTo>
                <a:cubicBezTo>
                  <a:pt x="2364454" y="706952"/>
                  <a:pt x="2307959" y="767751"/>
                  <a:pt x="2236048" y="766262"/>
                </a:cubicBezTo>
                <a:cubicBezTo>
                  <a:pt x="1982070" y="784038"/>
                  <a:pt x="1867235" y="787506"/>
                  <a:pt x="1666798" y="766262"/>
                </a:cubicBezTo>
                <a:cubicBezTo>
                  <a:pt x="1466361" y="745019"/>
                  <a:pt x="1322722" y="766533"/>
                  <a:pt x="1118630" y="766262"/>
                </a:cubicBezTo>
                <a:cubicBezTo>
                  <a:pt x="914538" y="765991"/>
                  <a:pt x="860719" y="762858"/>
                  <a:pt x="633713" y="766262"/>
                </a:cubicBezTo>
                <a:cubicBezTo>
                  <a:pt x="406707" y="769666"/>
                  <a:pt x="320129" y="760196"/>
                  <a:pt x="127713" y="766262"/>
                </a:cubicBezTo>
                <a:cubicBezTo>
                  <a:pt x="46039" y="777538"/>
                  <a:pt x="-4064" y="717780"/>
                  <a:pt x="0" y="638549"/>
                </a:cubicBezTo>
                <a:cubicBezTo>
                  <a:pt x="-13911" y="464043"/>
                  <a:pt x="-25231" y="381935"/>
                  <a:pt x="0" y="127713"/>
                </a:cubicBezTo>
                <a:close/>
              </a:path>
              <a:path w="2363761" h="766262" stroke="0" extrusionOk="0">
                <a:moveTo>
                  <a:pt x="0" y="127713"/>
                </a:moveTo>
                <a:cubicBezTo>
                  <a:pt x="-2069" y="55903"/>
                  <a:pt x="50587" y="2474"/>
                  <a:pt x="127713" y="0"/>
                </a:cubicBezTo>
                <a:cubicBezTo>
                  <a:pt x="371325" y="-745"/>
                  <a:pt x="552971" y="18937"/>
                  <a:pt x="696963" y="0"/>
                </a:cubicBezTo>
                <a:cubicBezTo>
                  <a:pt x="840955" y="-18937"/>
                  <a:pt x="1026111" y="8337"/>
                  <a:pt x="1202964" y="0"/>
                </a:cubicBezTo>
                <a:cubicBezTo>
                  <a:pt x="1379817" y="-8337"/>
                  <a:pt x="1515480" y="13201"/>
                  <a:pt x="1687881" y="0"/>
                </a:cubicBezTo>
                <a:cubicBezTo>
                  <a:pt x="1860282" y="-13201"/>
                  <a:pt x="2049481" y="-15025"/>
                  <a:pt x="2236048" y="0"/>
                </a:cubicBezTo>
                <a:cubicBezTo>
                  <a:pt x="2309785" y="-6591"/>
                  <a:pt x="2362175" y="56936"/>
                  <a:pt x="2363761" y="127713"/>
                </a:cubicBezTo>
                <a:cubicBezTo>
                  <a:pt x="2387280" y="277366"/>
                  <a:pt x="2362004" y="421175"/>
                  <a:pt x="2363761" y="638549"/>
                </a:cubicBezTo>
                <a:cubicBezTo>
                  <a:pt x="2356630" y="720880"/>
                  <a:pt x="2302213" y="761194"/>
                  <a:pt x="2236048" y="766262"/>
                </a:cubicBezTo>
                <a:cubicBezTo>
                  <a:pt x="2046080" y="785595"/>
                  <a:pt x="1983371" y="781679"/>
                  <a:pt x="1751131" y="766262"/>
                </a:cubicBezTo>
                <a:cubicBezTo>
                  <a:pt x="1518891" y="750845"/>
                  <a:pt x="1368412" y="755653"/>
                  <a:pt x="1224047" y="766262"/>
                </a:cubicBezTo>
                <a:cubicBezTo>
                  <a:pt x="1079682" y="776871"/>
                  <a:pt x="834912" y="750744"/>
                  <a:pt x="718047" y="766262"/>
                </a:cubicBezTo>
                <a:cubicBezTo>
                  <a:pt x="601182" y="781780"/>
                  <a:pt x="328422" y="738357"/>
                  <a:pt x="127713" y="766262"/>
                </a:cubicBezTo>
                <a:cubicBezTo>
                  <a:pt x="58208" y="764984"/>
                  <a:pt x="-8744" y="705703"/>
                  <a:pt x="0" y="638549"/>
                </a:cubicBezTo>
                <a:cubicBezTo>
                  <a:pt x="13736" y="393505"/>
                  <a:pt x="6928" y="245236"/>
                  <a:pt x="0" y="127713"/>
                </a:cubicBezTo>
                <a:close/>
              </a:path>
            </a:pathLst>
          </a:custGeom>
          <a:ln w="28575">
            <a:solidFill>
              <a:srgbClr val="C00000">
                <a:alpha val="56863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Expected by the end of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238534-31A5-D32A-58F9-C633B174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OpenCitations</a:t>
            </a:r>
            <a:r>
              <a:rPr lang="it-IT" b="0" dirty="0"/>
              <a:t> badge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2832" cy="38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/>
              <a:t>A badge widget </a:t>
            </a:r>
            <a:r>
              <a:rPr lang="en-GB" dirty="0"/>
              <a:t>to </a:t>
            </a:r>
            <a:r>
              <a:rPr lang="en-GB" b="0" dirty="0"/>
              <a:t>be integrated in any webpage by simply adding a precise HTML tag. </a:t>
            </a:r>
            <a:r>
              <a:rPr lang="en-GB" dirty="0"/>
              <a:t>The hosting service can decide what kind of information to display (mainly number of citations) </a:t>
            </a:r>
            <a:br>
              <a:rPr lang="en-GB" b="0" dirty="0"/>
            </a:br>
            <a:endParaRPr lang="en-GB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B63341-5F54-088F-2E1C-F22B0F46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32" y="3807704"/>
            <a:ext cx="3326682" cy="1885120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EC179F9-31C9-6EBB-DE28-8309DA494D2D}"/>
              </a:ext>
            </a:extLst>
          </p:cNvPr>
          <p:cNvSpPr/>
          <p:nvPr/>
        </p:nvSpPr>
        <p:spPr>
          <a:xfrm rot="1252896">
            <a:off x="7132493" y="2510402"/>
            <a:ext cx="2363761" cy="766262"/>
          </a:xfrm>
          <a:custGeom>
            <a:avLst/>
            <a:gdLst>
              <a:gd name="connsiteX0" fmla="*/ 0 w 2363761"/>
              <a:gd name="connsiteY0" fmla="*/ 127713 h 766262"/>
              <a:gd name="connsiteX1" fmla="*/ 127713 w 2363761"/>
              <a:gd name="connsiteY1" fmla="*/ 0 h 766262"/>
              <a:gd name="connsiteX2" fmla="*/ 675880 w 2363761"/>
              <a:gd name="connsiteY2" fmla="*/ 0 h 766262"/>
              <a:gd name="connsiteX3" fmla="*/ 1160797 w 2363761"/>
              <a:gd name="connsiteY3" fmla="*/ 0 h 766262"/>
              <a:gd name="connsiteX4" fmla="*/ 1730048 w 2363761"/>
              <a:gd name="connsiteY4" fmla="*/ 0 h 766262"/>
              <a:gd name="connsiteX5" fmla="*/ 2236048 w 2363761"/>
              <a:gd name="connsiteY5" fmla="*/ 0 h 766262"/>
              <a:gd name="connsiteX6" fmla="*/ 2363761 w 2363761"/>
              <a:gd name="connsiteY6" fmla="*/ 127713 h 766262"/>
              <a:gd name="connsiteX7" fmla="*/ 2363761 w 2363761"/>
              <a:gd name="connsiteY7" fmla="*/ 638549 h 766262"/>
              <a:gd name="connsiteX8" fmla="*/ 2236048 w 2363761"/>
              <a:gd name="connsiteY8" fmla="*/ 766262 h 766262"/>
              <a:gd name="connsiteX9" fmla="*/ 1666798 w 2363761"/>
              <a:gd name="connsiteY9" fmla="*/ 766262 h 766262"/>
              <a:gd name="connsiteX10" fmla="*/ 1118630 w 2363761"/>
              <a:gd name="connsiteY10" fmla="*/ 766262 h 766262"/>
              <a:gd name="connsiteX11" fmla="*/ 633713 w 2363761"/>
              <a:gd name="connsiteY11" fmla="*/ 766262 h 766262"/>
              <a:gd name="connsiteX12" fmla="*/ 127713 w 2363761"/>
              <a:gd name="connsiteY12" fmla="*/ 766262 h 766262"/>
              <a:gd name="connsiteX13" fmla="*/ 0 w 2363761"/>
              <a:gd name="connsiteY13" fmla="*/ 638549 h 766262"/>
              <a:gd name="connsiteX14" fmla="*/ 0 w 2363761"/>
              <a:gd name="connsiteY14" fmla="*/ 127713 h 7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3761" h="766262" fill="none" extrusionOk="0">
                <a:moveTo>
                  <a:pt x="0" y="127713"/>
                </a:moveTo>
                <a:cubicBezTo>
                  <a:pt x="-6718" y="43485"/>
                  <a:pt x="57574" y="-5344"/>
                  <a:pt x="127713" y="0"/>
                </a:cubicBezTo>
                <a:cubicBezTo>
                  <a:pt x="326515" y="-19952"/>
                  <a:pt x="441308" y="-11666"/>
                  <a:pt x="675880" y="0"/>
                </a:cubicBezTo>
                <a:cubicBezTo>
                  <a:pt x="910452" y="11666"/>
                  <a:pt x="992129" y="-17529"/>
                  <a:pt x="1160797" y="0"/>
                </a:cubicBezTo>
                <a:cubicBezTo>
                  <a:pt x="1329465" y="17529"/>
                  <a:pt x="1453650" y="23278"/>
                  <a:pt x="1730048" y="0"/>
                </a:cubicBezTo>
                <a:cubicBezTo>
                  <a:pt x="2006446" y="-23278"/>
                  <a:pt x="2118569" y="-12833"/>
                  <a:pt x="2236048" y="0"/>
                </a:cubicBezTo>
                <a:cubicBezTo>
                  <a:pt x="2311767" y="10267"/>
                  <a:pt x="2351086" y="63863"/>
                  <a:pt x="2363761" y="127713"/>
                </a:cubicBezTo>
                <a:cubicBezTo>
                  <a:pt x="2367976" y="369873"/>
                  <a:pt x="2338993" y="478744"/>
                  <a:pt x="2363761" y="638549"/>
                </a:cubicBezTo>
                <a:cubicBezTo>
                  <a:pt x="2364454" y="706952"/>
                  <a:pt x="2307959" y="767751"/>
                  <a:pt x="2236048" y="766262"/>
                </a:cubicBezTo>
                <a:cubicBezTo>
                  <a:pt x="1982070" y="784038"/>
                  <a:pt x="1867235" y="787506"/>
                  <a:pt x="1666798" y="766262"/>
                </a:cubicBezTo>
                <a:cubicBezTo>
                  <a:pt x="1466361" y="745019"/>
                  <a:pt x="1322722" y="766533"/>
                  <a:pt x="1118630" y="766262"/>
                </a:cubicBezTo>
                <a:cubicBezTo>
                  <a:pt x="914538" y="765991"/>
                  <a:pt x="860719" y="762858"/>
                  <a:pt x="633713" y="766262"/>
                </a:cubicBezTo>
                <a:cubicBezTo>
                  <a:pt x="406707" y="769666"/>
                  <a:pt x="320129" y="760196"/>
                  <a:pt x="127713" y="766262"/>
                </a:cubicBezTo>
                <a:cubicBezTo>
                  <a:pt x="46039" y="777538"/>
                  <a:pt x="-4064" y="717780"/>
                  <a:pt x="0" y="638549"/>
                </a:cubicBezTo>
                <a:cubicBezTo>
                  <a:pt x="-13911" y="464043"/>
                  <a:pt x="-25231" y="381935"/>
                  <a:pt x="0" y="127713"/>
                </a:cubicBezTo>
                <a:close/>
              </a:path>
              <a:path w="2363761" h="766262" stroke="0" extrusionOk="0">
                <a:moveTo>
                  <a:pt x="0" y="127713"/>
                </a:moveTo>
                <a:cubicBezTo>
                  <a:pt x="-2069" y="55903"/>
                  <a:pt x="50587" y="2474"/>
                  <a:pt x="127713" y="0"/>
                </a:cubicBezTo>
                <a:cubicBezTo>
                  <a:pt x="371325" y="-745"/>
                  <a:pt x="552971" y="18937"/>
                  <a:pt x="696963" y="0"/>
                </a:cubicBezTo>
                <a:cubicBezTo>
                  <a:pt x="840955" y="-18937"/>
                  <a:pt x="1026111" y="8337"/>
                  <a:pt x="1202964" y="0"/>
                </a:cubicBezTo>
                <a:cubicBezTo>
                  <a:pt x="1379817" y="-8337"/>
                  <a:pt x="1515480" y="13201"/>
                  <a:pt x="1687881" y="0"/>
                </a:cubicBezTo>
                <a:cubicBezTo>
                  <a:pt x="1860282" y="-13201"/>
                  <a:pt x="2049481" y="-15025"/>
                  <a:pt x="2236048" y="0"/>
                </a:cubicBezTo>
                <a:cubicBezTo>
                  <a:pt x="2309785" y="-6591"/>
                  <a:pt x="2362175" y="56936"/>
                  <a:pt x="2363761" y="127713"/>
                </a:cubicBezTo>
                <a:cubicBezTo>
                  <a:pt x="2387280" y="277366"/>
                  <a:pt x="2362004" y="421175"/>
                  <a:pt x="2363761" y="638549"/>
                </a:cubicBezTo>
                <a:cubicBezTo>
                  <a:pt x="2356630" y="720880"/>
                  <a:pt x="2302213" y="761194"/>
                  <a:pt x="2236048" y="766262"/>
                </a:cubicBezTo>
                <a:cubicBezTo>
                  <a:pt x="2046080" y="785595"/>
                  <a:pt x="1983371" y="781679"/>
                  <a:pt x="1751131" y="766262"/>
                </a:cubicBezTo>
                <a:cubicBezTo>
                  <a:pt x="1518891" y="750845"/>
                  <a:pt x="1368412" y="755653"/>
                  <a:pt x="1224047" y="766262"/>
                </a:cubicBezTo>
                <a:cubicBezTo>
                  <a:pt x="1079682" y="776871"/>
                  <a:pt x="834912" y="750744"/>
                  <a:pt x="718047" y="766262"/>
                </a:cubicBezTo>
                <a:cubicBezTo>
                  <a:pt x="601182" y="781780"/>
                  <a:pt x="328422" y="738357"/>
                  <a:pt x="127713" y="766262"/>
                </a:cubicBezTo>
                <a:cubicBezTo>
                  <a:pt x="58208" y="764984"/>
                  <a:pt x="-8744" y="705703"/>
                  <a:pt x="0" y="638549"/>
                </a:cubicBezTo>
                <a:cubicBezTo>
                  <a:pt x="13736" y="393505"/>
                  <a:pt x="6928" y="245236"/>
                  <a:pt x="0" y="127713"/>
                </a:cubicBezTo>
                <a:close/>
              </a:path>
            </a:pathLst>
          </a:custGeom>
          <a:ln w="28575">
            <a:solidFill>
              <a:srgbClr val="C00000">
                <a:alpha val="56863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Expected by the end of 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94185C-3752-12D2-BA49-8DA35A28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9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1C5AA8-A17D-AB8E-405E-E3BDCB35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59BF-9C02-135C-B9F6-745D743B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3247" cy="435133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OpenCitations</a:t>
            </a:r>
            <a:r>
              <a:rPr lang="en-GB" dirty="0"/>
              <a:t> </a:t>
            </a:r>
          </a:p>
          <a:p>
            <a:pPr lvl="1"/>
            <a:r>
              <a:rPr lang="en-US" b="0" dirty="0"/>
              <a:t>Overview</a:t>
            </a:r>
            <a:endParaRPr lang="en-GB" dirty="0"/>
          </a:p>
          <a:p>
            <a:pPr lvl="1"/>
            <a:r>
              <a:rPr lang="it-IT" b="0" dirty="0" err="1"/>
              <a:t>Citations</a:t>
            </a:r>
            <a:endParaRPr lang="en-GB" dirty="0"/>
          </a:p>
          <a:p>
            <a:pPr lvl="1"/>
            <a:r>
              <a:rPr lang="en-GB" dirty="0" err="1"/>
              <a:t>OpenCitation</a:t>
            </a:r>
            <a:r>
              <a:rPr lang="en-GB" dirty="0"/>
              <a:t> Indexes</a:t>
            </a:r>
          </a:p>
          <a:p>
            <a:pPr lvl="1"/>
            <a:r>
              <a:rPr lang="en-GB" dirty="0"/>
              <a:t>Citation coverage and Statistics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Integration with other services</a:t>
            </a:r>
            <a:endParaRPr lang="en-GB" sz="2000" dirty="0"/>
          </a:p>
          <a:p>
            <a:pPr lvl="1"/>
            <a:r>
              <a:rPr lang="en-GB" dirty="0"/>
              <a:t>Integration with Nexus services</a:t>
            </a:r>
          </a:p>
          <a:p>
            <a:pPr lvl="1"/>
            <a:r>
              <a:rPr lang="en-GB" dirty="0"/>
              <a:t>Integration with research-related services</a:t>
            </a:r>
          </a:p>
          <a:p>
            <a:pPr lvl="1"/>
            <a:r>
              <a:rPr lang="en-GB" dirty="0" err="1"/>
              <a:t>OpenCitations</a:t>
            </a:r>
            <a:r>
              <a:rPr lang="en-GB" dirty="0"/>
              <a:t> in EOSC</a:t>
            </a:r>
          </a:p>
          <a:p>
            <a:pPr lvl="1"/>
            <a:r>
              <a:rPr lang="en-GB" dirty="0"/>
              <a:t>Usage KPIs </a:t>
            </a:r>
          </a:p>
          <a:p>
            <a:pPr lvl="1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BBC0-1BA4-31F1-0F2D-0676BD1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International Open Access Week | 24 - 30 October 2022 | </a:t>
            </a:r>
            <a:r>
              <a:rPr lang="en-GB" altLang="ko-KR" dirty="0" err="1"/>
              <a:t>OpenCitations</a:t>
            </a:r>
            <a:endParaRPr lang="ko-KR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A534-A34E-87C8-D1BB-D441094D36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C7D50C1-0E59-55DC-9DBE-10C823AC47F0}"/>
              </a:ext>
            </a:extLst>
          </p:cNvPr>
          <p:cNvSpPr txBox="1">
            <a:spLocks/>
          </p:cNvSpPr>
          <p:nvPr/>
        </p:nvSpPr>
        <p:spPr>
          <a:xfrm>
            <a:off x="6900865" y="1690688"/>
            <a:ext cx="48653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Future steps</a:t>
            </a:r>
          </a:p>
          <a:p>
            <a:pPr lvl="1"/>
            <a:r>
              <a:rPr lang="en-US" dirty="0" err="1"/>
              <a:t>OpenCitations</a:t>
            </a:r>
            <a:r>
              <a:rPr lang="en-US" dirty="0"/>
              <a:t> Meta</a:t>
            </a:r>
            <a:endParaRPr lang="en-GB" dirty="0"/>
          </a:p>
          <a:p>
            <a:pPr lvl="1"/>
            <a:r>
              <a:rPr lang="it-IT" dirty="0"/>
              <a:t>COCI, NOCI, and DOCI</a:t>
            </a:r>
          </a:p>
          <a:p>
            <a:pPr lvl="1"/>
            <a:r>
              <a:rPr lang="it-IT" b="0" dirty="0" err="1"/>
              <a:t>OpenCitations</a:t>
            </a:r>
            <a:r>
              <a:rPr lang="it-IT" b="0" dirty="0"/>
              <a:t> badge</a:t>
            </a:r>
            <a:endParaRPr lang="it-IT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Querying data</a:t>
            </a:r>
          </a:p>
          <a:p>
            <a:pPr lvl="1"/>
            <a:r>
              <a:rPr lang="en-GB" dirty="0"/>
              <a:t>SPARQL endpoints</a:t>
            </a:r>
          </a:p>
          <a:p>
            <a:pPr lvl="1"/>
            <a:r>
              <a:rPr lang="en-GB" dirty="0"/>
              <a:t>Search interfaces</a:t>
            </a:r>
          </a:p>
          <a:p>
            <a:pPr lvl="1"/>
            <a:r>
              <a:rPr lang="en-GB" dirty="0"/>
              <a:t>REST APIs</a:t>
            </a:r>
          </a:p>
          <a:p>
            <a:pPr lvl="1"/>
            <a:r>
              <a:rPr lang="en-GB" dirty="0" err="1"/>
              <a:t>OpenCitations</a:t>
            </a:r>
            <a:r>
              <a:rPr lang="en-GB" dirty="0"/>
              <a:t> access token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120F1D5-3702-912E-9452-A96932A2B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85" y="6239700"/>
            <a:ext cx="867165" cy="6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>
            <a:normAutofit/>
          </a:bodyPr>
          <a:lstStyle/>
          <a:p>
            <a:r>
              <a:rPr lang="en-GB" dirty="0"/>
              <a:t>Querying Data  </a:t>
            </a:r>
            <a:br>
              <a:rPr lang="en-GB" dirty="0"/>
            </a:br>
            <a:r>
              <a:rPr lang="en-GB" sz="2400" dirty="0">
                <a:solidFill>
                  <a:srgbClr val="DCDBE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https://opencitations.net/querying</a:t>
            </a:r>
            <a:r>
              <a:rPr lang="en-GB" sz="2400" dirty="0"/>
              <a:t> </a:t>
            </a:r>
            <a:r>
              <a:rPr lang="en-GB" sz="2200" b="0" dirty="0">
                <a:solidFill>
                  <a:srgbClr val="DCDBE0"/>
                </a:solidFill>
              </a:rPr>
              <a:t> </a:t>
            </a:r>
            <a:endParaRPr lang="en-GB" sz="2200" dirty="0">
              <a:solidFill>
                <a:srgbClr val="DCDBE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10D2EC9-77B3-9561-9240-39456D4A2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98" y="6223961"/>
            <a:ext cx="8718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SPARQL endpoints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OpenCitations</a:t>
            </a:r>
            <a:r>
              <a:rPr lang="it-IT" dirty="0"/>
              <a:t> </a:t>
            </a:r>
            <a:r>
              <a:rPr lang="it-IT" dirty="0" err="1"/>
              <a:t>mantains</a:t>
            </a:r>
            <a:r>
              <a:rPr lang="it-IT" dirty="0"/>
              <a:t> a SPARQL endpoint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datasets.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a SPARQL endpoint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accessed</a:t>
            </a:r>
            <a:r>
              <a:rPr lang="it-IT" dirty="0"/>
              <a:t> with a browser, </a:t>
            </a:r>
            <a:r>
              <a:rPr lang="it-IT" dirty="0" err="1"/>
              <a:t>it</a:t>
            </a:r>
            <a:r>
              <a:rPr lang="it-IT" dirty="0"/>
              <a:t> shows an editor GUI </a:t>
            </a:r>
            <a:r>
              <a:rPr lang="it-IT" dirty="0" err="1"/>
              <a:t>generated</a:t>
            </a:r>
            <a:r>
              <a:rPr lang="it-IT" dirty="0"/>
              <a:t> with YASGUI</a:t>
            </a:r>
          </a:p>
          <a:p>
            <a:pPr marL="0" indent="0">
              <a:buNone/>
            </a:pPr>
            <a:endParaRPr lang="it-IT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C158F7-7D8D-6FD7-3BDC-9347BB801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8" y="3204283"/>
            <a:ext cx="7319682" cy="297268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C84FC8-4289-CD4B-DD39-7B609B29585F}"/>
              </a:ext>
            </a:extLst>
          </p:cNvPr>
          <p:cNvSpPr txBox="1">
            <a:spLocks/>
          </p:cNvSpPr>
          <p:nvPr/>
        </p:nvSpPr>
        <p:spPr>
          <a:xfrm>
            <a:off x="932330" y="3816565"/>
            <a:ext cx="2738718" cy="164294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Requires</a:t>
            </a:r>
            <a:r>
              <a:rPr lang="it-IT" sz="2200" dirty="0"/>
              <a:t> technical background on semantic web </a:t>
            </a:r>
            <a:r>
              <a:rPr lang="it-IT" sz="2200" dirty="0" err="1"/>
              <a:t>technologies</a:t>
            </a:r>
            <a:r>
              <a:rPr lang="it-IT" sz="2200" dirty="0"/>
              <a:t> and SPARQL </a:t>
            </a:r>
            <a:r>
              <a:rPr lang="it-IT" sz="2200" dirty="0" err="1"/>
              <a:t>language</a:t>
            </a:r>
            <a:endParaRPr lang="it-IT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440948-CD9B-A929-BFD1-75C07AA7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6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Search</a:t>
            </a:r>
            <a:r>
              <a:rPr lang="it-IT" b="0" dirty="0"/>
              <a:t> </a:t>
            </a:r>
            <a:r>
              <a:rPr lang="it-IT" b="0" dirty="0" err="1"/>
              <a:t>Interfaces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User-friendly text </a:t>
            </a:r>
            <a:r>
              <a:rPr lang="it-IT" dirty="0" err="1"/>
              <a:t>search</a:t>
            </a:r>
            <a:r>
              <a:rPr lang="it-IT" dirty="0"/>
              <a:t> </a:t>
            </a:r>
            <a:r>
              <a:rPr lang="it-IT" dirty="0" err="1"/>
              <a:t>interfaces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search</a:t>
            </a:r>
            <a:r>
              <a:rPr lang="it-IT" dirty="0"/>
              <a:t> data in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OpenCitations</a:t>
            </a:r>
            <a:r>
              <a:rPr lang="it-IT" dirty="0"/>
              <a:t> datasets and filter the </a:t>
            </a:r>
            <a:r>
              <a:rPr lang="it-IT" dirty="0" err="1"/>
              <a:t>outcoming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504AE5-6471-69E3-9789-E26196D54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17" y="2796949"/>
            <a:ext cx="6657019" cy="3380014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2F9CA-43C6-4260-3F80-66057207334A}"/>
              </a:ext>
            </a:extLst>
          </p:cNvPr>
          <p:cNvSpPr txBox="1">
            <a:spLocks/>
          </p:cNvSpPr>
          <p:nvPr/>
        </p:nvSpPr>
        <p:spPr>
          <a:xfrm>
            <a:off x="1234526" y="3568821"/>
            <a:ext cx="2738718" cy="164294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Developed</a:t>
            </a:r>
            <a:r>
              <a:rPr lang="it-IT" sz="2200" dirty="0"/>
              <a:t> </a:t>
            </a:r>
            <a:r>
              <a:rPr lang="it-IT" sz="2200" dirty="0" err="1"/>
              <a:t>using</a:t>
            </a:r>
            <a:r>
              <a:rPr lang="it-IT" sz="2200" dirty="0"/>
              <a:t> OSCAR, The </a:t>
            </a:r>
            <a:r>
              <a:rPr lang="it-IT" sz="2200" dirty="0" err="1"/>
              <a:t>OpenCitations</a:t>
            </a:r>
            <a:r>
              <a:rPr lang="it-IT" sz="2200" dirty="0"/>
              <a:t> RDF </a:t>
            </a:r>
            <a:r>
              <a:rPr lang="it-IT" sz="2200" dirty="0" err="1"/>
              <a:t>Search</a:t>
            </a:r>
            <a:r>
              <a:rPr lang="it-IT" sz="2200" dirty="0"/>
              <a:t> Application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/>
              <a:t>(</a:t>
            </a:r>
            <a:r>
              <a:rPr lang="it-IT" sz="2200" dirty="0">
                <a:hlinkClick r:id="rId3"/>
              </a:rPr>
              <a:t>https://github.com/opencitations/oscar</a:t>
            </a:r>
            <a:r>
              <a:rPr lang="it-IT" sz="2200" dirty="0"/>
              <a:t>)</a:t>
            </a:r>
            <a:endParaRPr lang="en-GB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FCACA8-C4F0-C7C6-13D9-800EA5BC7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REST </a:t>
            </a:r>
            <a:r>
              <a:rPr lang="it-IT" b="0" dirty="0" err="1"/>
              <a:t>APIs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2320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Data in </a:t>
            </a:r>
            <a:r>
              <a:rPr lang="it-IT" sz="2200" dirty="0" err="1"/>
              <a:t>any</a:t>
            </a:r>
            <a:r>
              <a:rPr lang="it-IT" sz="2200" dirty="0"/>
              <a:t> of the </a:t>
            </a:r>
            <a:r>
              <a:rPr lang="it-IT" sz="2200" dirty="0" err="1"/>
              <a:t>OpenCitations</a:t>
            </a:r>
            <a:r>
              <a:rPr lang="it-IT" sz="2200" dirty="0"/>
              <a:t> datasets can be </a:t>
            </a:r>
            <a:r>
              <a:rPr lang="it-IT" sz="2200" dirty="0" err="1"/>
              <a:t>retrieved</a:t>
            </a:r>
            <a:r>
              <a:rPr lang="it-IT" sz="2200" dirty="0"/>
              <a:t> by </a:t>
            </a:r>
            <a:r>
              <a:rPr lang="it-IT" sz="2200" dirty="0" err="1"/>
              <a:t>using</a:t>
            </a:r>
            <a:r>
              <a:rPr lang="it-IT" sz="2200" dirty="0"/>
              <a:t> an HTTP REST API.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solution</a:t>
            </a:r>
            <a:r>
              <a:rPr lang="it-IT" sz="2200" dirty="0"/>
              <a:t> </a:t>
            </a:r>
            <a:r>
              <a:rPr lang="it-IT" sz="2200" dirty="0" err="1"/>
              <a:t>represents</a:t>
            </a:r>
            <a:r>
              <a:rPr lang="it-IT" sz="2200" dirty="0"/>
              <a:t> a </a:t>
            </a:r>
            <a:r>
              <a:rPr lang="it-IT" sz="2200" dirty="0" err="1"/>
              <a:t>convenient</a:t>
            </a:r>
            <a:r>
              <a:rPr lang="it-IT" sz="2200" dirty="0"/>
              <a:t> access to the data </a:t>
            </a:r>
            <a:r>
              <a:rPr lang="it-IT" sz="2200" dirty="0" err="1"/>
              <a:t>included</a:t>
            </a:r>
            <a:r>
              <a:rPr lang="it-IT" sz="2200" dirty="0"/>
              <a:t> in the </a:t>
            </a:r>
            <a:r>
              <a:rPr lang="it-IT" sz="2200" dirty="0" err="1"/>
              <a:t>OpenCitations</a:t>
            </a:r>
            <a:r>
              <a:rPr lang="it-IT" sz="2200" dirty="0"/>
              <a:t> datasets for Web developers and users </a:t>
            </a:r>
            <a:r>
              <a:rPr lang="it-IT" sz="2200" dirty="0" err="1"/>
              <a:t>who</a:t>
            </a:r>
            <a:r>
              <a:rPr lang="it-IT" sz="2200" dirty="0"/>
              <a:t> are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necessarily</a:t>
            </a:r>
            <a:r>
              <a:rPr lang="it-IT" sz="2200" dirty="0"/>
              <a:t> </a:t>
            </a:r>
            <a:r>
              <a:rPr lang="it-IT" sz="2200" dirty="0" err="1"/>
              <a:t>experts</a:t>
            </a:r>
            <a:r>
              <a:rPr lang="it-IT" sz="2200" dirty="0"/>
              <a:t> in Semantic Web </a:t>
            </a:r>
            <a:r>
              <a:rPr lang="it-IT" sz="2200" dirty="0" err="1"/>
              <a:t>technologies</a:t>
            </a:r>
            <a:r>
              <a:rPr lang="it-IT" sz="22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2F9CA-43C6-4260-3F80-66057207334A}"/>
              </a:ext>
            </a:extLst>
          </p:cNvPr>
          <p:cNvSpPr txBox="1">
            <a:spLocks/>
          </p:cNvSpPr>
          <p:nvPr/>
        </p:nvSpPr>
        <p:spPr>
          <a:xfrm>
            <a:off x="2164976" y="4281368"/>
            <a:ext cx="2964127" cy="175430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Implemented</a:t>
            </a:r>
            <a:r>
              <a:rPr lang="it-IT" sz="2200" dirty="0"/>
              <a:t> by </a:t>
            </a:r>
            <a:r>
              <a:rPr lang="it-IT" sz="2200" dirty="0" err="1"/>
              <a:t>means</a:t>
            </a:r>
            <a:r>
              <a:rPr lang="it-IT" sz="2200" dirty="0"/>
              <a:t> of RAMOSE, the </a:t>
            </a:r>
            <a:r>
              <a:rPr lang="it-IT" sz="2200" dirty="0" err="1"/>
              <a:t>Restful</a:t>
            </a:r>
            <a:r>
              <a:rPr lang="it-IT" sz="2200" dirty="0"/>
              <a:t> API Manager Over SPARQL Endpoints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/>
              <a:t>(</a:t>
            </a:r>
            <a:r>
              <a:rPr lang="it-IT" sz="2200" dirty="0">
                <a:hlinkClick r:id="rId2"/>
              </a:rPr>
              <a:t>https://github.com/opencitations/ramose</a:t>
            </a:r>
            <a:r>
              <a:rPr lang="it-IT" sz="2200" dirty="0"/>
              <a:t>)</a:t>
            </a:r>
            <a:endParaRPr lang="en-GB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4F9EAC-DDD2-2BD9-6103-ED648C9D3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3" y="1825625"/>
            <a:ext cx="5059800" cy="42868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B203722-3D42-5B0A-BCA8-F79A3D83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OpenCitations</a:t>
            </a:r>
            <a:r>
              <a:rPr lang="it-IT" b="0" dirty="0"/>
              <a:t> access token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8387" cy="1468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 err="1"/>
              <a:t>Before</a:t>
            </a:r>
            <a:r>
              <a:rPr lang="it-IT" sz="2200" b="1" dirty="0"/>
              <a:t> </a:t>
            </a:r>
            <a:r>
              <a:rPr lang="it-IT" sz="2200" b="1" dirty="0" err="1"/>
              <a:t>accessing</a:t>
            </a:r>
            <a:r>
              <a:rPr lang="it-IT" sz="2200" b="1" dirty="0"/>
              <a:t> </a:t>
            </a:r>
            <a:r>
              <a:rPr lang="it-IT" sz="2200" b="1" dirty="0" err="1"/>
              <a:t>our</a:t>
            </a:r>
            <a:r>
              <a:rPr lang="it-IT" sz="2200" b="1" dirty="0"/>
              <a:t> services, </a:t>
            </a:r>
            <a:r>
              <a:rPr lang="it-IT" sz="2200" b="1" dirty="0" err="1"/>
              <a:t>we</a:t>
            </a:r>
            <a:r>
              <a:rPr lang="it-IT" sz="2200" b="1" dirty="0"/>
              <a:t> </a:t>
            </a:r>
            <a:r>
              <a:rPr lang="it-IT" sz="2200" b="1" dirty="0" err="1"/>
              <a:t>encourage</a:t>
            </a:r>
            <a:r>
              <a:rPr lang="it-IT" sz="2200" b="1" dirty="0"/>
              <a:t> </a:t>
            </a:r>
            <a:r>
              <a:rPr lang="it-IT" sz="2200" b="1" dirty="0" err="1"/>
              <a:t>getting</a:t>
            </a:r>
            <a:r>
              <a:rPr lang="it-IT" sz="2200" b="1" dirty="0"/>
              <a:t> the </a:t>
            </a:r>
            <a:r>
              <a:rPr lang="it-IT" sz="2200" b="1" dirty="0" err="1"/>
              <a:t>OpenCitations</a:t>
            </a:r>
            <a:r>
              <a:rPr lang="it-IT" sz="2200" b="1" dirty="0"/>
              <a:t> Access Token.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International Open Access Week | 24 - 30 October 2022 | </a:t>
            </a:r>
            <a:r>
              <a:rPr lang="en-GB" altLang="ko-KR" dirty="0" err="1"/>
              <a:t>OpenCitations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B3C5C1-8D3F-54FC-B0B0-4C00B39AB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1" y="2787676"/>
            <a:ext cx="4546600" cy="26162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0EF50E-7E06-1D69-F23F-B0963FAE24C4}"/>
              </a:ext>
            </a:extLst>
          </p:cNvPr>
          <p:cNvSpPr txBox="1">
            <a:spLocks/>
          </p:cNvSpPr>
          <p:nvPr/>
        </p:nvSpPr>
        <p:spPr>
          <a:xfrm>
            <a:off x="838200" y="2573084"/>
            <a:ext cx="4917141" cy="3182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An </a:t>
            </a:r>
            <a:r>
              <a:rPr lang="it-IT" sz="2200" dirty="0" err="1"/>
              <a:t>opaque</a:t>
            </a:r>
            <a:r>
              <a:rPr lang="it-IT" sz="2200" dirty="0"/>
              <a:t> </a:t>
            </a:r>
            <a:r>
              <a:rPr lang="it-IT" sz="2200" dirty="0" err="1"/>
              <a:t>string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anonymously</a:t>
            </a:r>
            <a:r>
              <a:rPr lang="it-IT" sz="2200" dirty="0"/>
              <a:t> </a:t>
            </a:r>
            <a:r>
              <a:rPr lang="it-IT" sz="2200" dirty="0" err="1"/>
              <a:t>identifies</a:t>
            </a:r>
            <a:r>
              <a:rPr lang="it-IT" sz="2200" dirty="0"/>
              <a:t> a </a:t>
            </a:r>
            <a:r>
              <a:rPr lang="it-IT" sz="2200" dirty="0" err="1"/>
              <a:t>unique</a:t>
            </a:r>
            <a:r>
              <a:rPr lang="it-IT" sz="2200" dirty="0"/>
              <a:t> user of the </a:t>
            </a:r>
            <a:r>
              <a:rPr lang="it-IT" sz="2200" dirty="0" err="1"/>
              <a:t>OpenCitations</a:t>
            </a:r>
            <a:r>
              <a:rPr lang="it-IT" sz="2200" dirty="0"/>
              <a:t>’ </a:t>
            </a:r>
            <a:r>
              <a:rPr lang="it-IT" sz="2200" dirty="0" err="1"/>
              <a:t>APIs</a:t>
            </a:r>
            <a:r>
              <a:rPr lang="it-IT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usage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compulsory</a:t>
            </a:r>
            <a:r>
              <a:rPr lang="it-IT" sz="2200" dirty="0"/>
              <a:t>; </a:t>
            </a:r>
            <a:r>
              <a:rPr lang="it-IT" sz="2200" dirty="0" err="1"/>
              <a:t>however</a:t>
            </a:r>
            <a:r>
              <a:rPr lang="it-IT" sz="2200" dirty="0"/>
              <a:t>,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help </a:t>
            </a:r>
            <a:r>
              <a:rPr lang="it-IT" sz="2200" dirty="0" err="1"/>
              <a:t>OpenCitations</a:t>
            </a:r>
            <a:r>
              <a:rPr lang="it-IT" sz="2200" dirty="0"/>
              <a:t> </a:t>
            </a:r>
            <a:r>
              <a:rPr lang="it-IT" sz="2200" dirty="0" err="1"/>
              <a:t>incredibly</a:t>
            </a:r>
            <a:r>
              <a:rPr lang="it-IT" sz="2200" dirty="0"/>
              <a:t>, by </a:t>
            </a:r>
            <a:r>
              <a:rPr lang="it-IT" sz="2200" dirty="0" err="1"/>
              <a:t>enabling</a:t>
            </a:r>
            <a:r>
              <a:rPr lang="it-IT" sz="2200" dirty="0"/>
              <a:t> </a:t>
            </a:r>
            <a:r>
              <a:rPr lang="it-IT" sz="2200" dirty="0" err="1"/>
              <a:t>us</a:t>
            </a:r>
            <a:r>
              <a:rPr lang="it-IT" sz="2200" dirty="0"/>
              <a:t> to monitor the </a:t>
            </a:r>
            <a:r>
              <a:rPr lang="it-IT" sz="2200" dirty="0" err="1"/>
              <a:t>number</a:t>
            </a:r>
            <a:r>
              <a:rPr lang="it-IT" sz="2200" dirty="0"/>
              <a:t> of the </a:t>
            </a:r>
            <a:r>
              <a:rPr lang="it-IT" sz="2200" dirty="0" err="1"/>
              <a:t>unique</a:t>
            </a:r>
            <a:r>
              <a:rPr lang="it-IT" sz="2200" dirty="0"/>
              <a:t> users </a:t>
            </a:r>
            <a:r>
              <a:rPr lang="it-IT" sz="2200" dirty="0" err="1"/>
              <a:t>accessing</a:t>
            </a:r>
            <a:r>
              <a:rPr lang="it-IT" sz="2200" dirty="0"/>
              <a:t> </a:t>
            </a:r>
            <a:r>
              <a:rPr lang="it-IT" sz="2200" dirty="0" err="1"/>
              <a:t>our</a:t>
            </a:r>
            <a:r>
              <a:rPr lang="it-IT" sz="2200" dirty="0"/>
              <a:t> data and services.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379DF4-4325-DCC9-C52E-4E1EC1DB390F}"/>
              </a:ext>
            </a:extLst>
          </p:cNvPr>
          <p:cNvSpPr txBox="1"/>
          <p:nvPr/>
        </p:nvSpPr>
        <p:spPr>
          <a:xfrm>
            <a:off x="6350312" y="5382576"/>
            <a:ext cx="377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https://opencitations.net/accesstoken</a:t>
            </a:r>
            <a:r>
              <a:rPr lang="en-US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45F5AE-1A1B-41EE-3E9F-8489A428F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4F6C2488-2724-7542-B490-E39AF3A60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F8693-D599-E547-A508-A9BAB58D3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altLang="ko-KR" dirty="0"/>
              <a:t>International Open Access Week | 24 - 30 October 2022 | </a:t>
            </a:r>
            <a:r>
              <a:rPr lang="en-GB" altLang="ko-KR" dirty="0" err="1"/>
              <a:t>OpenCitations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1C35-8AC0-B44B-AB31-5BE94A1E1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7F865C2-785A-1B4F-AD05-14999B2761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52335" y="4445299"/>
            <a:ext cx="232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</a:t>
            </a:r>
            <a:r>
              <a:rPr lang="en-US" altLang="ko-KR" dirty="0" err="1">
                <a:solidFill>
                  <a:schemeClr val="accent3"/>
                </a:solidFill>
              </a:rPr>
              <a:t>ivanhb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" y="392189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4846118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52335" y="3529117"/>
            <a:ext cx="347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Ivan.heibi2@unibo.it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E6D941-60D3-16D5-5B88-47C5A148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5" y="252382"/>
            <a:ext cx="2182085" cy="1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/>
          <a:lstStyle/>
          <a:p>
            <a:r>
              <a:rPr lang="en-GB" dirty="0" err="1"/>
              <a:t>OpenCitations</a:t>
            </a:r>
            <a:br>
              <a:rPr lang="en-GB" dirty="0"/>
            </a:br>
            <a:r>
              <a:rPr lang="en-GB" sz="2400" dirty="0">
                <a:solidFill>
                  <a:srgbClr val="DCDBE0"/>
                </a:solidFill>
              </a:rPr>
              <a:t>https://</a:t>
            </a:r>
            <a:r>
              <a:rPr lang="en-GB" sz="2400" dirty="0" err="1">
                <a:solidFill>
                  <a:srgbClr val="DCDBE0"/>
                </a:solidFill>
              </a:rPr>
              <a:t>opencitations.net</a:t>
            </a:r>
            <a:r>
              <a:rPr lang="en-GB" sz="2400" dirty="0">
                <a:solidFill>
                  <a:srgbClr val="DCDBE0"/>
                </a:solidFill>
              </a:rPr>
              <a:t>/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 dirty="0">
                <a:solidFill>
                  <a:srgbClr val="F9F9F9"/>
                </a:solidFill>
              </a:rPr>
              <a:t>International Open Access Week | 24 - 30 October 2022 | </a:t>
            </a:r>
            <a:r>
              <a:rPr lang="en-GB" altLang="ko-KR" dirty="0" err="1">
                <a:solidFill>
                  <a:srgbClr val="F9F9F9"/>
                </a:solidFill>
              </a:rPr>
              <a:t>OpenCitations</a:t>
            </a:r>
            <a:endParaRPr lang="ko-KR" altLang="en-US" dirty="0">
              <a:solidFill>
                <a:srgbClr val="F9F9F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6347FE-DC51-DB84-D8BC-F8E970F13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45" y="6223917"/>
            <a:ext cx="876300" cy="6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1C5AA8-A17D-AB8E-405E-E3BDCB35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59BF-9C02-135C-B9F6-745D743B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0" dirty="0" err="1"/>
              <a:t>OpenCitations</a:t>
            </a:r>
            <a:r>
              <a:rPr lang="it-IT" b="0" dirty="0"/>
              <a:t> (</a:t>
            </a:r>
            <a:r>
              <a:rPr lang="it-IT" b="0" u="sng" dirty="0">
                <a:hlinkClick r:id="rId2"/>
              </a:rPr>
              <a:t>http://opencitations.net</a:t>
            </a:r>
            <a:r>
              <a:rPr lang="it-IT" b="0" dirty="0"/>
              <a:t>) </a:t>
            </a:r>
            <a:r>
              <a:rPr lang="it-IT" b="0" dirty="0" err="1"/>
              <a:t>is</a:t>
            </a:r>
            <a:r>
              <a:rPr lang="it-IT" b="0" dirty="0"/>
              <a:t> an </a:t>
            </a:r>
            <a:r>
              <a:rPr lang="it-IT" b="0" u="sng" dirty="0">
                <a:hlinkClick r:id="rId3"/>
              </a:rPr>
              <a:t>independent infrastructure organization</a:t>
            </a:r>
            <a:r>
              <a:rPr lang="it-IT" b="0" dirty="0"/>
              <a:t> ​</a:t>
            </a:r>
            <a:endParaRPr lang="it-IT" dirty="0"/>
          </a:p>
          <a:p>
            <a:pPr fontAlgn="base"/>
            <a:r>
              <a:rPr lang="it-IT" b="0" dirty="0" err="1"/>
              <a:t>dedicated</a:t>
            </a:r>
            <a:r>
              <a:rPr lang="it-IT" b="0" dirty="0"/>
              <a:t> to open </a:t>
            </a:r>
            <a:r>
              <a:rPr lang="it-IT" b="0" dirty="0" err="1"/>
              <a:t>scholarship</a:t>
            </a:r>
            <a:r>
              <a:rPr lang="it-IT" b="0" dirty="0"/>
              <a:t> and the </a:t>
            </a:r>
            <a:r>
              <a:rPr lang="it-IT" b="0" dirty="0" err="1"/>
              <a:t>publication</a:t>
            </a:r>
            <a:r>
              <a:rPr lang="it-IT" b="0" dirty="0"/>
              <a:t> of open </a:t>
            </a:r>
            <a:r>
              <a:rPr lang="it-IT" b="0" dirty="0" err="1"/>
              <a:t>bibliographic</a:t>
            </a:r>
            <a:r>
              <a:rPr lang="it-IT" b="0" dirty="0"/>
              <a:t> and </a:t>
            </a:r>
            <a:r>
              <a:rPr lang="it-IT" b="0" dirty="0" err="1"/>
              <a:t>citation</a:t>
            </a:r>
            <a:r>
              <a:rPr lang="it-IT" b="0" dirty="0"/>
              <a:t> data by the use of Semantic Web </a:t>
            </a:r>
            <a:r>
              <a:rPr lang="it-IT" b="0" dirty="0" err="1"/>
              <a:t>technologies</a:t>
            </a:r>
            <a:r>
              <a:rPr lang="it-IT" b="0" dirty="0"/>
              <a:t>​</a:t>
            </a:r>
          </a:p>
          <a:p>
            <a:pPr fontAlgn="base"/>
            <a:r>
              <a:rPr lang="it-IT" b="0" dirty="0" err="1"/>
              <a:t>engaged</a:t>
            </a:r>
            <a:r>
              <a:rPr lang="it-IT" b="0" dirty="0"/>
              <a:t> in advocacy for open </a:t>
            </a:r>
            <a:r>
              <a:rPr lang="it-IT" b="0" dirty="0" err="1"/>
              <a:t>citations</a:t>
            </a:r>
            <a:r>
              <a:rPr lang="it-IT" b="0" dirty="0"/>
              <a:t> and open </a:t>
            </a:r>
            <a:r>
              <a:rPr lang="it-IT" b="0" dirty="0" err="1"/>
              <a:t>bibliographic</a:t>
            </a:r>
            <a:r>
              <a:rPr lang="it-IT" b="0" dirty="0"/>
              <a:t> metadata​, </a:t>
            </a:r>
            <a:r>
              <a:rPr lang="it-IT" b="0" dirty="0" err="1"/>
              <a:t>particularly</a:t>
            </a:r>
            <a:r>
              <a:rPr lang="it-IT" b="0" dirty="0"/>
              <a:t> via </a:t>
            </a:r>
            <a:r>
              <a:rPr lang="it-IT" dirty="0"/>
              <a:t>I4OC</a:t>
            </a:r>
            <a:r>
              <a:rPr lang="it-IT" b="0" dirty="0"/>
              <a:t> (</a:t>
            </a:r>
            <a:r>
              <a:rPr lang="it-IT" b="0" u="sng" dirty="0">
                <a:hlinkClick r:id="rId4"/>
              </a:rPr>
              <a:t>https://i4oc.org</a:t>
            </a:r>
            <a:r>
              <a:rPr lang="it-IT" b="0" dirty="0"/>
              <a:t>) and </a:t>
            </a:r>
            <a:r>
              <a:rPr lang="it-IT" dirty="0"/>
              <a:t>I4OA</a:t>
            </a:r>
            <a:r>
              <a:rPr lang="it-IT" b="0" dirty="0"/>
              <a:t> (</a:t>
            </a:r>
            <a:r>
              <a:rPr lang="it-IT" b="0" u="sng" dirty="0">
                <a:hlinkClick r:id="rId5"/>
              </a:rPr>
              <a:t>https://i4oa.org</a:t>
            </a:r>
            <a:r>
              <a:rPr lang="it-IT" b="0" dirty="0"/>
              <a:t>)</a:t>
            </a:r>
          </a:p>
          <a:p>
            <a:pPr fontAlgn="base"/>
            <a:endParaRPr lang="it-IT" b="0" dirty="0"/>
          </a:p>
          <a:p>
            <a:pPr marL="0" indent="0">
              <a:buNone/>
            </a:pPr>
            <a:r>
              <a:rPr lang="it-IT" b="0" dirty="0" err="1"/>
              <a:t>It</a:t>
            </a:r>
            <a:r>
              <a:rPr lang="it-IT" b="0" dirty="0"/>
              <a:t> </a:t>
            </a:r>
            <a:r>
              <a:rPr lang="it-IT" b="0" dirty="0" err="1"/>
              <a:t>provides</a:t>
            </a:r>
            <a:r>
              <a:rPr lang="it-IT" b="0" dirty="0"/>
              <a:t>:​</a:t>
            </a:r>
            <a:endParaRPr lang="it-IT" dirty="0"/>
          </a:p>
          <a:p>
            <a:pPr fontAlgn="base"/>
            <a:r>
              <a:rPr lang="it-IT" b="0" dirty="0"/>
              <a:t>a data model: the </a:t>
            </a:r>
            <a:r>
              <a:rPr lang="it-IT" b="0" u="sng" dirty="0">
                <a:hlinkClick r:id="rId6"/>
              </a:rPr>
              <a:t>OpenCitations Data Model</a:t>
            </a:r>
            <a:r>
              <a:rPr lang="it-IT" b="0" dirty="0"/>
              <a:t> (</a:t>
            </a:r>
            <a:r>
              <a:rPr lang="it-IT" b="0" dirty="0" err="1"/>
              <a:t>based</a:t>
            </a:r>
            <a:r>
              <a:rPr lang="it-IT" b="0" dirty="0"/>
              <a:t> on the </a:t>
            </a:r>
            <a:r>
              <a:rPr lang="it-IT" b="0" u="sng" dirty="0">
                <a:hlinkClick r:id="rId7"/>
              </a:rPr>
              <a:t>SPAR Ontologies</a:t>
            </a:r>
            <a:r>
              <a:rPr lang="it-IT" b="0" dirty="0"/>
              <a:t>, </a:t>
            </a:r>
            <a:r>
              <a:rPr lang="it-IT" b="0" dirty="0" err="1"/>
              <a:t>recently</a:t>
            </a:r>
            <a:r>
              <a:rPr lang="it-IT" b="0" dirty="0"/>
              <a:t> </a:t>
            </a:r>
            <a:r>
              <a:rPr lang="it-IT" b="0" dirty="0" err="1"/>
              <a:t>included</a:t>
            </a:r>
            <a:r>
              <a:rPr lang="it-IT" b="0" dirty="0"/>
              <a:t> in </a:t>
            </a:r>
            <a:r>
              <a:rPr lang="it-IT" b="0" dirty="0" err="1"/>
              <a:t>FAIRSharing.org</a:t>
            </a:r>
            <a:r>
              <a:rPr lang="it-IT" b="0" dirty="0"/>
              <a:t>)​</a:t>
            </a:r>
          </a:p>
          <a:p>
            <a:pPr fontAlgn="base"/>
            <a:r>
              <a:rPr lang="it-IT" b="0" dirty="0" err="1"/>
              <a:t>bibliographic</a:t>
            </a:r>
            <a:r>
              <a:rPr lang="it-IT" b="0" dirty="0"/>
              <a:t> and </a:t>
            </a:r>
            <a:r>
              <a:rPr lang="it-IT" b="0" dirty="0" err="1"/>
              <a:t>citation</a:t>
            </a:r>
            <a:r>
              <a:rPr lang="it-IT" b="0" dirty="0"/>
              <a:t> data (CC0): </a:t>
            </a:r>
            <a:r>
              <a:rPr lang="it-IT" b="0" u="sng" dirty="0">
                <a:hlinkClick r:id="rId8"/>
              </a:rPr>
              <a:t>OpenCitations Indexes</a:t>
            </a:r>
            <a:endParaRPr lang="it-IT" b="0" dirty="0"/>
          </a:p>
          <a:p>
            <a:pPr fontAlgn="base"/>
            <a:r>
              <a:rPr lang="it-IT" b="0" dirty="0"/>
              <a:t>software: in </a:t>
            </a:r>
            <a:r>
              <a:rPr lang="it-IT" b="0" dirty="0" err="1"/>
              <a:t>our</a:t>
            </a:r>
            <a:r>
              <a:rPr lang="it-IT" b="0" dirty="0"/>
              <a:t> </a:t>
            </a:r>
            <a:r>
              <a:rPr lang="it-IT" b="0" u="sng" dirty="0">
                <a:hlinkClick r:id="rId9"/>
              </a:rPr>
              <a:t>GitHub repository</a:t>
            </a:r>
            <a:r>
              <a:rPr lang="it-IT" b="0" dirty="0"/>
              <a:t>, </a:t>
            </a:r>
            <a:r>
              <a:rPr lang="it-IT" b="0" dirty="0" err="1"/>
              <a:t>released</a:t>
            </a:r>
            <a:r>
              <a:rPr lang="it-IT" b="0" dirty="0"/>
              <a:t> with open source </a:t>
            </a:r>
            <a:r>
              <a:rPr lang="it-IT" b="0" dirty="0" err="1"/>
              <a:t>licenses</a:t>
            </a:r>
            <a:r>
              <a:rPr lang="it-IT" b="0" dirty="0"/>
              <a:t>​</a:t>
            </a:r>
          </a:p>
          <a:p>
            <a:r>
              <a:rPr lang="it-IT" b="0" dirty="0"/>
              <a:t>online services: </a:t>
            </a:r>
            <a:r>
              <a:rPr lang="it-IT" b="0" u="sng" dirty="0">
                <a:hlinkClick r:id="rId10"/>
              </a:rPr>
              <a:t>REST APIs</a:t>
            </a:r>
            <a:r>
              <a:rPr lang="it-IT" b="0" dirty="0"/>
              <a:t>, </a:t>
            </a:r>
            <a:r>
              <a:rPr lang="it-IT" b="0" u="sng" dirty="0">
                <a:hlinkClick r:id="rId11"/>
              </a:rPr>
              <a:t>SPARQL endpoints</a:t>
            </a:r>
            <a:r>
              <a:rPr lang="it-IT" b="0" dirty="0"/>
              <a:t>, </a:t>
            </a:r>
            <a:r>
              <a:rPr lang="it-IT" b="0" u="sng" dirty="0">
                <a:hlinkClick r:id="rId12"/>
              </a:rPr>
              <a:t>dumps</a:t>
            </a:r>
            <a:r>
              <a:rPr lang="it-IT" b="0" dirty="0"/>
              <a:t> and </a:t>
            </a:r>
            <a:r>
              <a:rPr lang="it-IT" b="0" u="sng" dirty="0">
                <a:hlinkClick r:id="rId13"/>
              </a:rPr>
              <a:t>interfaces</a:t>
            </a:r>
            <a:r>
              <a:rPr lang="it-IT" b="0" dirty="0"/>
              <a:t>​</a:t>
            </a:r>
            <a:endParaRPr lang="en-GB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BBC0-1BA4-31F1-0F2D-0676BD1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International Open Access Week | 24 - 30 October 2022 | </a:t>
            </a:r>
            <a:r>
              <a:rPr lang="en-GB" altLang="ko-KR" dirty="0" err="1"/>
              <a:t>OpenCitations</a:t>
            </a:r>
            <a:endParaRPr lang="ko-KR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A534-A34E-87C8-D1BB-D441094D36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877112A-C349-C827-5705-89E6F8195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Citations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it-IT" b="1" dirty="0" err="1"/>
              <a:t>Citation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dirty="0" err="1"/>
              <a:t>conceptual</a:t>
            </a:r>
            <a:r>
              <a:rPr lang="it-IT" dirty="0"/>
              <a:t> </a:t>
            </a:r>
            <a:r>
              <a:rPr lang="it-IT" dirty="0" err="1"/>
              <a:t>directional</a:t>
            </a:r>
            <a:r>
              <a:rPr lang="it-IT" dirty="0"/>
              <a:t> link from a </a:t>
            </a:r>
            <a:r>
              <a:rPr lang="it-IT" dirty="0" err="1"/>
              <a:t>citing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 to a </a:t>
            </a:r>
            <a:r>
              <a:rPr lang="it-IT" dirty="0" err="1"/>
              <a:t>cited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​</a:t>
            </a:r>
          </a:p>
          <a:p>
            <a:pPr marL="0" indent="0" fontAlgn="base">
              <a:buNone/>
            </a:pPr>
            <a:endParaRPr lang="it-IT" dirty="0"/>
          </a:p>
          <a:p>
            <a:pPr marL="0" indent="0" fontAlgn="base">
              <a:buNone/>
            </a:pPr>
            <a:endParaRPr lang="it-IT" dirty="0"/>
          </a:p>
          <a:p>
            <a:pPr marL="0" indent="0" fontAlgn="base">
              <a:buNone/>
            </a:pPr>
            <a:endParaRPr lang="it-IT" dirty="0"/>
          </a:p>
          <a:p>
            <a:pPr marL="0" indent="0" fontAlgn="base">
              <a:buNone/>
            </a:pPr>
            <a:endParaRPr lang="it-IT" dirty="0"/>
          </a:p>
          <a:p>
            <a:pPr fontAlgn="base"/>
            <a:r>
              <a:rPr lang="it-IT" dirty="0"/>
              <a:t>data of a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citation</a:t>
            </a:r>
            <a:r>
              <a:rPr lang="it-IT" dirty="0"/>
              <a:t> must include: (1) the </a:t>
            </a:r>
            <a:r>
              <a:rPr lang="it-IT" dirty="0" err="1"/>
              <a:t>representation</a:t>
            </a:r>
            <a:r>
              <a:rPr lang="it-IT" dirty="0"/>
              <a:t> of </a:t>
            </a:r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conceptual</a:t>
            </a:r>
            <a:r>
              <a:rPr lang="it-IT" dirty="0"/>
              <a:t> </a:t>
            </a:r>
            <a:r>
              <a:rPr lang="it-IT" dirty="0" err="1"/>
              <a:t>directional</a:t>
            </a:r>
            <a:r>
              <a:rPr lang="it-IT" dirty="0"/>
              <a:t> link; (2) </a:t>
            </a:r>
            <a:r>
              <a:rPr lang="it-IT" dirty="0" err="1"/>
              <a:t>basic</a:t>
            </a:r>
            <a:r>
              <a:rPr lang="it-IT" dirty="0"/>
              <a:t> metadata of the </a:t>
            </a:r>
            <a:r>
              <a:rPr lang="it-IT" dirty="0" err="1"/>
              <a:t>citing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 and the </a:t>
            </a:r>
            <a:r>
              <a:rPr lang="it-IT" dirty="0" err="1"/>
              <a:t>cited</a:t>
            </a:r>
            <a:r>
              <a:rPr lang="it-IT" dirty="0"/>
              <a:t> </a:t>
            </a:r>
            <a:r>
              <a:rPr lang="it-IT" dirty="0" err="1"/>
              <a:t>entity</a:t>
            </a:r>
            <a:endParaRPr lang="it-IT" dirty="0"/>
          </a:p>
          <a:p>
            <a:pPr fontAlgn="base"/>
            <a:r>
              <a:rPr lang="it-IT" dirty="0" err="1"/>
              <a:t>citation</a:t>
            </a:r>
            <a:r>
              <a:rPr lang="it-IT" dirty="0"/>
              <a:t> data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structured</a:t>
            </a:r>
            <a:r>
              <a:rPr lang="it-IT" dirty="0"/>
              <a:t>, </a:t>
            </a:r>
            <a:r>
              <a:rPr lang="it-IT" dirty="0" err="1"/>
              <a:t>separable</a:t>
            </a:r>
            <a:r>
              <a:rPr lang="it-IT" dirty="0"/>
              <a:t>, and open</a:t>
            </a:r>
          </a:p>
          <a:p>
            <a:pPr fontAlgn="base"/>
            <a:r>
              <a:rPr lang="it-IT" dirty="0" err="1"/>
              <a:t>c</a:t>
            </a:r>
            <a:r>
              <a:rPr lang="it-IT" b="0" dirty="0" err="1"/>
              <a:t>itations</a:t>
            </a:r>
            <a:r>
              <a:rPr lang="it-IT" b="0" dirty="0"/>
              <a:t> in </a:t>
            </a:r>
            <a:r>
              <a:rPr lang="it-IT" b="0" dirty="0" err="1"/>
              <a:t>OpenCitations</a:t>
            </a:r>
            <a:r>
              <a:rPr lang="it-IT" b="0" dirty="0"/>
              <a:t> are </a:t>
            </a:r>
            <a:r>
              <a:rPr lang="it-IT" b="0" dirty="0" err="1"/>
              <a:t>hosted</a:t>
            </a:r>
            <a:r>
              <a:rPr lang="it-IT" b="0" dirty="0"/>
              <a:t> </a:t>
            </a:r>
            <a:r>
              <a:rPr lang="it-IT" b="0" dirty="0" err="1"/>
              <a:t>as</a:t>
            </a:r>
            <a:r>
              <a:rPr lang="it-IT" b="0" dirty="0"/>
              <a:t> </a:t>
            </a:r>
            <a:r>
              <a:rPr lang="it-IT" b="0" dirty="0" err="1"/>
              <a:t>Linked</a:t>
            </a:r>
            <a:r>
              <a:rPr lang="it-IT" b="0" dirty="0"/>
              <a:t> Open Data, </a:t>
            </a:r>
            <a:r>
              <a:rPr lang="it-IT" b="0" dirty="0" err="1"/>
              <a:t>defined</a:t>
            </a:r>
            <a:r>
              <a:rPr lang="it-IT" b="0" dirty="0"/>
              <a:t> </a:t>
            </a:r>
            <a:r>
              <a:rPr lang="it-IT" b="0" dirty="0" err="1"/>
              <a:t>using</a:t>
            </a:r>
            <a:r>
              <a:rPr lang="it-IT" b="0" dirty="0"/>
              <a:t> the </a:t>
            </a:r>
            <a:r>
              <a:rPr lang="it-IT" b="0" u="sng" dirty="0">
                <a:hlinkClick r:id="rId2"/>
              </a:rPr>
              <a:t>OpenCitations Data Model</a:t>
            </a:r>
            <a:r>
              <a:rPr lang="it-IT" b="0" dirty="0"/>
              <a:t> (OCDM)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3DA7C06-0853-037C-EF5B-E59A6D06313C}"/>
              </a:ext>
            </a:extLst>
          </p:cNvPr>
          <p:cNvSpPr/>
          <p:nvPr/>
        </p:nvSpPr>
        <p:spPr>
          <a:xfrm>
            <a:off x="3141784" y="2514600"/>
            <a:ext cx="1576753" cy="9144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err="1"/>
              <a:t>Citing</a:t>
            </a:r>
            <a:r>
              <a:rPr lang="it-IT" b="1"/>
              <a:t> </a:t>
            </a:r>
            <a:r>
              <a:rPr lang="it-IT" b="1" err="1"/>
              <a:t>Article</a:t>
            </a:r>
            <a:endParaRPr lang="it-IT" b="1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C5FE7F4-FDB8-77BF-4B26-9CB7B5E274CA}"/>
              </a:ext>
            </a:extLst>
          </p:cNvPr>
          <p:cNvSpPr/>
          <p:nvPr/>
        </p:nvSpPr>
        <p:spPr>
          <a:xfrm>
            <a:off x="7121767" y="2514600"/>
            <a:ext cx="1477112" cy="9144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err="1"/>
              <a:t>Cited</a:t>
            </a:r>
            <a:r>
              <a:rPr lang="it-IT" b="1"/>
              <a:t> </a:t>
            </a:r>
            <a:r>
              <a:rPr lang="it-IT" b="1" err="1"/>
              <a:t>Article</a:t>
            </a:r>
            <a:endParaRPr lang="it-IT" b="1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B7193B0-BB9C-2D9E-4C09-19C58A70E610}"/>
              </a:ext>
            </a:extLst>
          </p:cNvPr>
          <p:cNvCxnSpPr>
            <a:cxnSpLocks/>
          </p:cNvCxnSpPr>
          <p:nvPr/>
        </p:nvCxnSpPr>
        <p:spPr>
          <a:xfrm>
            <a:off x="4906106" y="2971800"/>
            <a:ext cx="211601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67EB2BA-F1B5-E520-0CBB-E195F3FDBD3F}"/>
              </a:ext>
            </a:extLst>
          </p:cNvPr>
          <p:cNvSpPr/>
          <p:nvPr/>
        </p:nvSpPr>
        <p:spPr>
          <a:xfrm>
            <a:off x="5486401" y="2734982"/>
            <a:ext cx="785446" cy="4571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b="1" err="1">
                <a:solidFill>
                  <a:schemeClr val="accent4">
                    <a:lumMod val="75000"/>
                  </a:schemeClr>
                </a:solidFill>
              </a:rPr>
              <a:t>cites</a:t>
            </a:r>
            <a:endParaRPr lang="it-IT" sz="22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F9EFFA-C421-AB4F-F3B6-43215982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77" y="624653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Citations</a:t>
            </a:r>
            <a:r>
              <a:rPr lang="it-IT" b="0"/>
              <a:t> in </a:t>
            </a:r>
            <a:r>
              <a:rPr lang="it-IT" b="0" err="1"/>
              <a:t>OpenCitations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it-IT" dirty="0" err="1"/>
              <a:t>C</a:t>
            </a:r>
            <a:r>
              <a:rPr lang="it-IT" b="0" dirty="0" err="1"/>
              <a:t>itations</a:t>
            </a:r>
            <a:r>
              <a:rPr lang="it-IT" b="0" dirty="0"/>
              <a:t> are </a:t>
            </a:r>
            <a:r>
              <a:rPr lang="it-IT" b="0" dirty="0" err="1"/>
              <a:t>defined</a:t>
            </a:r>
            <a:r>
              <a:rPr lang="it-IT" b="0" dirty="0"/>
              <a:t> </a:t>
            </a:r>
            <a:r>
              <a:rPr lang="it-IT" b="0" dirty="0" err="1"/>
              <a:t>as</a:t>
            </a:r>
            <a:r>
              <a:rPr lang="it-IT" b="0" dirty="0"/>
              <a:t> </a:t>
            </a:r>
            <a:r>
              <a:rPr lang="it-IT" b="1" dirty="0"/>
              <a:t>First-Class Data </a:t>
            </a:r>
            <a:r>
              <a:rPr lang="it-IT" b="1" dirty="0" err="1"/>
              <a:t>Entities</a:t>
            </a:r>
            <a:r>
              <a:rPr lang="it-IT" b="0" dirty="0"/>
              <a:t> (following OCDM)</a:t>
            </a:r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marL="0" indent="0" fontAlgn="base">
              <a:buNone/>
            </a:pPr>
            <a:r>
              <a:rPr lang="it-IT" b="1" dirty="0" err="1"/>
              <a:t>Advantages</a:t>
            </a:r>
            <a:r>
              <a:rPr lang="it-IT" dirty="0"/>
              <a:t>:</a:t>
            </a:r>
          </a:p>
          <a:p>
            <a:pPr fontAlgn="base"/>
            <a:r>
              <a:rPr lang="it-IT" dirty="0" err="1"/>
              <a:t>all</a:t>
            </a:r>
            <a:r>
              <a:rPr lang="it-IT" dirty="0"/>
              <a:t> the information </a:t>
            </a:r>
            <a:r>
              <a:rPr lang="it-IT" dirty="0" err="1"/>
              <a:t>regarding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citation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in one place.</a:t>
            </a:r>
          </a:p>
          <a:p>
            <a:pPr fontAlgn="base"/>
            <a:r>
              <a:rPr lang="it-IT" dirty="0" err="1"/>
              <a:t>citations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easier</a:t>
            </a:r>
            <a:r>
              <a:rPr lang="it-IT" dirty="0"/>
              <a:t> to </a:t>
            </a:r>
            <a:r>
              <a:rPr lang="it-IT" dirty="0" err="1"/>
              <a:t>describe</a:t>
            </a:r>
            <a:r>
              <a:rPr lang="it-IT" dirty="0"/>
              <a:t>, </a:t>
            </a:r>
            <a:r>
              <a:rPr lang="it-IT" dirty="0" err="1"/>
              <a:t>distinguish</a:t>
            </a:r>
            <a:r>
              <a:rPr lang="it-IT" dirty="0"/>
              <a:t>, </a:t>
            </a:r>
            <a:r>
              <a:rPr lang="it-IT" dirty="0" err="1"/>
              <a:t>count</a:t>
            </a:r>
            <a:r>
              <a:rPr lang="it-IT" dirty="0"/>
              <a:t> and </a:t>
            </a:r>
            <a:r>
              <a:rPr lang="it-IT" dirty="0" err="1"/>
              <a:t>process</a:t>
            </a:r>
            <a:r>
              <a:rPr lang="it-IT" dirty="0"/>
              <a:t>.</a:t>
            </a:r>
          </a:p>
          <a:p>
            <a:pPr marL="0" indent="0" fontAlgn="base">
              <a:buNone/>
            </a:pPr>
            <a:endParaRPr lang="it-IT" sz="700" dirty="0"/>
          </a:p>
          <a:p>
            <a:pPr marL="0" indent="0" fontAlgn="base">
              <a:buNone/>
            </a:pPr>
            <a:r>
              <a:rPr lang="it-IT" dirty="0" err="1"/>
              <a:t>Citations</a:t>
            </a:r>
            <a:r>
              <a:rPr lang="it-IT" dirty="0"/>
              <a:t> are </a:t>
            </a:r>
            <a:r>
              <a:rPr lang="it-IT" dirty="0" err="1"/>
              <a:t>identified</a:t>
            </a:r>
            <a:r>
              <a:rPr lang="it-IT" dirty="0"/>
              <a:t> with the </a:t>
            </a:r>
            <a:r>
              <a:rPr lang="it-IT" b="1" dirty="0">
                <a:hlinkClick r:id="rId2"/>
              </a:rPr>
              <a:t>Open Citation Identifier (OCI)</a:t>
            </a:r>
            <a:r>
              <a:rPr lang="it-IT" dirty="0"/>
              <a:t>, a </a:t>
            </a:r>
            <a:r>
              <a:rPr lang="it-IT" dirty="0" err="1"/>
              <a:t>globally</a:t>
            </a:r>
            <a:r>
              <a:rPr lang="it-IT" dirty="0"/>
              <a:t>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persistent</a:t>
            </a:r>
            <a:r>
              <a:rPr lang="it-IT" dirty="0"/>
              <a:t> </a:t>
            </a:r>
            <a:r>
              <a:rPr lang="it-IT" dirty="0" err="1"/>
              <a:t>identifier</a:t>
            </a:r>
            <a:r>
              <a:rPr lang="it-IT" dirty="0"/>
              <a:t> (PID) for the </a:t>
            </a:r>
            <a:r>
              <a:rPr lang="it-IT" dirty="0" err="1"/>
              <a:t>identification</a:t>
            </a:r>
            <a:r>
              <a:rPr lang="it-IT" dirty="0"/>
              <a:t> of open </a:t>
            </a:r>
            <a:r>
              <a:rPr lang="it-IT" dirty="0" err="1"/>
              <a:t>bibliographic</a:t>
            </a:r>
            <a:r>
              <a:rPr lang="it-IT" dirty="0"/>
              <a:t> </a:t>
            </a:r>
            <a:r>
              <a:rPr lang="it-IT" dirty="0" err="1"/>
              <a:t>citations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in a </a:t>
            </a:r>
            <a:r>
              <a:rPr lang="it-IT" dirty="0" err="1"/>
              <a:t>specific</a:t>
            </a:r>
            <a:r>
              <a:rPr lang="it-IT" dirty="0"/>
              <a:t> database or 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kinds</a:t>
            </a:r>
            <a:r>
              <a:rPr lang="it-IT" dirty="0"/>
              <a:t> of storages.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834BEB7-279C-0159-58D8-56A5892F6F99}"/>
              </a:ext>
            </a:extLst>
          </p:cNvPr>
          <p:cNvSpPr/>
          <p:nvPr/>
        </p:nvSpPr>
        <p:spPr>
          <a:xfrm>
            <a:off x="3141784" y="2398850"/>
            <a:ext cx="1576753" cy="914400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has</a:t>
            </a:r>
            <a:r>
              <a:rPr lang="it-IT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citing</a:t>
            </a:r>
            <a:r>
              <a:rPr lang="it-IT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article</a:t>
            </a:r>
            <a:endParaRPr lang="it-IT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F16713E-6A2D-F8C9-137B-454867E571A9}"/>
              </a:ext>
            </a:extLst>
          </p:cNvPr>
          <p:cNvSpPr/>
          <p:nvPr/>
        </p:nvSpPr>
        <p:spPr>
          <a:xfrm>
            <a:off x="7121767" y="2398850"/>
            <a:ext cx="1477112" cy="914400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has</a:t>
            </a:r>
            <a:r>
              <a:rPr lang="it-IT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cited</a:t>
            </a:r>
            <a:r>
              <a:rPr lang="it-IT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4">
                    <a:lumMod val="75000"/>
                  </a:schemeClr>
                </a:solidFill>
              </a:rPr>
              <a:t>article</a:t>
            </a:r>
            <a:endParaRPr lang="it-IT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1A65CD40-720B-B55A-08D9-085853B4490C}"/>
              </a:ext>
            </a:extLst>
          </p:cNvPr>
          <p:cNvSpPr/>
          <p:nvPr/>
        </p:nvSpPr>
        <p:spPr>
          <a:xfrm>
            <a:off x="5281244" y="2627450"/>
            <a:ext cx="1277815" cy="4571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b="1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endParaRPr lang="it-IT" sz="2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452D4265-1130-3D09-B2AF-010CBA42FD2F}"/>
              </a:ext>
            </a:extLst>
          </p:cNvPr>
          <p:cNvSpPr/>
          <p:nvPr/>
        </p:nvSpPr>
        <p:spPr>
          <a:xfrm>
            <a:off x="5092536" y="2389002"/>
            <a:ext cx="1787762" cy="956396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1C159174-B556-D727-1BAB-8E717A49205F}"/>
              </a:ext>
            </a:extLst>
          </p:cNvPr>
          <p:cNvSpPr/>
          <p:nvPr/>
        </p:nvSpPr>
        <p:spPr>
          <a:xfrm>
            <a:off x="2606941" y="3444780"/>
            <a:ext cx="977085" cy="43696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creation</a:t>
            </a:r>
            <a:endParaRPr lang="it-IT" sz="16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14202D6-31A7-40AC-0471-F5CDC91BB251}"/>
              </a:ext>
            </a:extLst>
          </p:cNvPr>
          <p:cNvSpPr/>
          <p:nvPr/>
        </p:nvSpPr>
        <p:spPr>
          <a:xfrm>
            <a:off x="3721776" y="3444779"/>
            <a:ext cx="1064743" cy="43696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timespan</a:t>
            </a:r>
            <a:endParaRPr lang="it-IT" sz="16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16CB999-28E6-8593-67EF-E73D9CC078FC}"/>
              </a:ext>
            </a:extLst>
          </p:cNvPr>
          <p:cNvSpPr/>
          <p:nvPr/>
        </p:nvSpPr>
        <p:spPr>
          <a:xfrm>
            <a:off x="4869068" y="3444779"/>
            <a:ext cx="2221301" cy="43369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author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self </a:t>
            </a:r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? 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61CFA65-E7AA-0562-1D80-C32FF107009B}"/>
              </a:ext>
            </a:extLst>
          </p:cNvPr>
          <p:cNvSpPr/>
          <p:nvPr/>
        </p:nvSpPr>
        <p:spPr>
          <a:xfrm>
            <a:off x="7172918" y="3457836"/>
            <a:ext cx="2221301" cy="43369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journal self </a:t>
            </a:r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?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CEDEB19-C59D-F09E-697E-65D93D2A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77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OpenCitations</a:t>
            </a:r>
            <a:r>
              <a:rPr lang="it-IT" b="0"/>
              <a:t> Indexes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0" dirty="0" err="1"/>
              <a:t>OpenCitations</a:t>
            </a:r>
            <a:r>
              <a:rPr lang="it-IT" b="0" dirty="0"/>
              <a:t> Indexes </a:t>
            </a:r>
            <a:r>
              <a:rPr lang="it-IT" b="0" dirty="0" err="1"/>
              <a:t>have</a:t>
            </a:r>
            <a:r>
              <a:rPr lang="it-IT" b="0" dirty="0"/>
              <a:t> </a:t>
            </a:r>
            <a:r>
              <a:rPr lang="it-IT" b="0" dirty="0" err="1"/>
              <a:t>crossed</a:t>
            </a:r>
            <a:r>
              <a:rPr lang="it-IT" b="0" dirty="0"/>
              <a:t> the </a:t>
            </a:r>
            <a:r>
              <a:rPr lang="it-IT" b="0" dirty="0" err="1"/>
              <a:t>significant</a:t>
            </a:r>
            <a:r>
              <a:rPr lang="it-IT" b="0" dirty="0"/>
              <a:t> </a:t>
            </a:r>
            <a:r>
              <a:rPr lang="it-IT" b="0" dirty="0" err="1"/>
              <a:t>threshold</a:t>
            </a:r>
            <a:r>
              <a:rPr lang="it-IT" b="0" dirty="0"/>
              <a:t> of one </a:t>
            </a:r>
            <a:r>
              <a:rPr lang="it-IT" b="0" dirty="0" err="1"/>
              <a:t>billion</a:t>
            </a:r>
            <a:r>
              <a:rPr lang="it-IT" b="0" dirty="0"/>
              <a:t> </a:t>
            </a:r>
            <a:r>
              <a:rPr lang="it-IT" b="0" dirty="0" err="1"/>
              <a:t>citations</a:t>
            </a:r>
            <a:r>
              <a:rPr lang="it-IT" b="0" dirty="0"/>
              <a:t> and the last release (August 2022) </a:t>
            </a:r>
            <a:r>
              <a:rPr lang="it-IT" b="0" dirty="0" err="1"/>
              <a:t>contains</a:t>
            </a:r>
            <a:r>
              <a:rPr lang="it-IT" b="0" dirty="0"/>
              <a:t> ​</a:t>
            </a:r>
            <a:endParaRPr lang="it-IT" dirty="0"/>
          </a:p>
          <a:p>
            <a:pPr marL="0" indent="0">
              <a:buNone/>
            </a:pPr>
            <a:endParaRPr lang="it-IT" b="0" dirty="0"/>
          </a:p>
          <a:p>
            <a:pPr marL="0" indent="0" algn="ctr">
              <a:buNone/>
            </a:pPr>
            <a:r>
              <a:rPr lang="it-IT" b="1" dirty="0"/>
              <a:t>1,363,718,366 </a:t>
            </a:r>
            <a:r>
              <a:rPr lang="it-IT" b="1" dirty="0" err="1"/>
              <a:t>citation</a:t>
            </a:r>
            <a:r>
              <a:rPr lang="it-IT" b="1" dirty="0"/>
              <a:t> links​</a:t>
            </a:r>
          </a:p>
          <a:p>
            <a:pPr marL="0" indent="0" algn="ctr">
              <a:buNone/>
            </a:pPr>
            <a:r>
              <a:rPr lang="it-IT" dirty="0"/>
              <a:t>75,030,924 </a:t>
            </a:r>
            <a:r>
              <a:rPr lang="it-IT" dirty="0" err="1"/>
              <a:t>bibliographic</a:t>
            </a:r>
            <a:r>
              <a:rPr lang="it-IT" dirty="0"/>
              <a:t> </a:t>
            </a:r>
            <a:r>
              <a:rPr lang="it-IT" dirty="0" err="1"/>
              <a:t>resources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fontAlgn="base">
              <a:buNone/>
            </a:pPr>
            <a:r>
              <a:rPr lang="it-IT" dirty="0" err="1"/>
              <a:t>OpenCitations</a:t>
            </a:r>
            <a:r>
              <a:rPr lang="it-IT" dirty="0"/>
              <a:t> </a:t>
            </a:r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citation</a:t>
            </a:r>
            <a:r>
              <a:rPr lang="it-IT" dirty="0"/>
              <a:t> data via: REST </a:t>
            </a:r>
            <a:r>
              <a:rPr lang="it-IT" dirty="0" err="1"/>
              <a:t>APIs</a:t>
            </a:r>
            <a:r>
              <a:rPr lang="it-IT" dirty="0"/>
              <a:t>, SPARQL endpoints, </a:t>
            </a:r>
            <a:r>
              <a:rPr lang="it-IT" dirty="0" err="1"/>
              <a:t>dumps</a:t>
            </a:r>
            <a:r>
              <a:rPr lang="it-IT" dirty="0"/>
              <a:t> and </a:t>
            </a:r>
            <a:r>
              <a:rPr lang="it-IT" dirty="0" err="1"/>
              <a:t>interfaces</a:t>
            </a:r>
            <a:r>
              <a:rPr lang="it-IT" dirty="0"/>
              <a:t>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8A981B-A4AB-1BF7-C52B-442C8B11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/>
              <a:t>COCI and CROCI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COCI, the </a:t>
            </a:r>
            <a:r>
              <a:rPr lang="it-IT" b="1" dirty="0" err="1"/>
              <a:t>OpenCitations</a:t>
            </a:r>
            <a:r>
              <a:rPr lang="it-IT" b="1" dirty="0"/>
              <a:t> Index of </a:t>
            </a:r>
            <a:r>
              <a:rPr lang="it-IT" b="1" dirty="0" err="1"/>
              <a:t>Crossref</a:t>
            </a:r>
            <a:r>
              <a:rPr lang="it-IT" b="1" dirty="0"/>
              <a:t> open DOI-to-DOI </a:t>
            </a:r>
            <a:r>
              <a:rPr lang="it-IT" b="1" dirty="0" err="1"/>
              <a:t>citations</a:t>
            </a:r>
            <a:r>
              <a:rPr lang="it-IT" b="1" dirty="0"/>
              <a:t> </a:t>
            </a:r>
            <a:endParaRPr lang="en-US" b="1" dirty="0"/>
          </a:p>
          <a:p>
            <a:r>
              <a:rPr lang="en-US" dirty="0"/>
              <a:t>an RDF dataset containing data of all the citations that are specified by the open references to DOI-identified works present in </a:t>
            </a:r>
            <a:r>
              <a:rPr lang="en-US" dirty="0" err="1"/>
              <a:t>Crossref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CROCI, the Crowdsourced Open Citations Index </a:t>
            </a:r>
          </a:p>
          <a:p>
            <a:r>
              <a:rPr lang="en-US" dirty="0"/>
              <a:t>individuals (identified by </a:t>
            </a:r>
            <a:r>
              <a:rPr lang="en-US" dirty="0" err="1"/>
              <a:t>ORCiD</a:t>
            </a:r>
            <a:r>
              <a:rPr lang="en-US" dirty="0"/>
              <a:t>) may deposit citation information that they have a legal right to submit, and within which these submitted citation data will be published under a CC0 public domain waiver</a:t>
            </a:r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057DDB9-7DCB-7EF9-DA73-E66C0880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Citation</a:t>
            </a:r>
            <a:r>
              <a:rPr lang="it-IT" b="0"/>
              <a:t> coverage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International Open Access Week | 24 - 30 October 2022 | </a:t>
            </a:r>
            <a:r>
              <a:rPr lang="en-GB" altLang="ko-KR" err="1"/>
              <a:t>OpenCitations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641620D-6B46-33F3-1309-8A8745E66F81}"/>
              </a:ext>
            </a:extLst>
          </p:cNvPr>
          <p:cNvSpPr txBox="1">
            <a:spLocks/>
          </p:cNvSpPr>
          <p:nvPr/>
        </p:nvSpPr>
        <p:spPr>
          <a:xfrm>
            <a:off x="990600" y="1963737"/>
            <a:ext cx="10515600" cy="421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A </a:t>
            </a:r>
            <a:r>
              <a:rPr lang="it-IT" err="1"/>
              <a:t>recent</a:t>
            </a:r>
            <a:r>
              <a:rPr lang="it-IT"/>
              <a:t> </a:t>
            </a:r>
            <a:r>
              <a:rPr lang="it-IT" err="1"/>
              <a:t>independent</a:t>
            </a:r>
            <a:r>
              <a:rPr lang="it-IT"/>
              <a:t> </a:t>
            </a:r>
            <a:r>
              <a:rPr lang="it-IT" err="1"/>
              <a:t>comparison</a:t>
            </a:r>
            <a:r>
              <a:rPr lang="it-IT"/>
              <a:t> </a:t>
            </a:r>
            <a:r>
              <a:rPr lang="it-IT" err="1"/>
              <a:t>has</a:t>
            </a:r>
            <a:r>
              <a:rPr lang="it-IT"/>
              <a:t> </a:t>
            </a:r>
            <a:r>
              <a:rPr lang="it-IT" err="1"/>
              <a:t>shown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the coverage of COCI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approaching</a:t>
            </a:r>
            <a:r>
              <a:rPr lang="it-IT"/>
              <a:t> </a:t>
            </a:r>
            <a:r>
              <a:rPr lang="it-IT" err="1"/>
              <a:t>parity</a:t>
            </a:r>
            <a:r>
              <a:rPr lang="it-IT"/>
              <a:t> with </a:t>
            </a:r>
            <a:r>
              <a:rPr lang="it-IT" err="1"/>
              <a:t>those</a:t>
            </a:r>
            <a:r>
              <a:rPr lang="it-IT"/>
              <a:t> of the </a:t>
            </a:r>
            <a:r>
              <a:rPr lang="it-IT" err="1"/>
              <a:t>expensive</a:t>
            </a:r>
            <a:r>
              <a:rPr lang="it-IT"/>
              <a:t> </a:t>
            </a:r>
            <a:r>
              <a:rPr lang="it-IT" err="1"/>
              <a:t>subscription</a:t>
            </a:r>
            <a:r>
              <a:rPr lang="it-IT"/>
              <a:t> </a:t>
            </a:r>
            <a:r>
              <a:rPr lang="it-IT" err="1"/>
              <a:t>citations</a:t>
            </a:r>
            <a:r>
              <a:rPr lang="it-IT"/>
              <a:t> indexes Web of Science and Scopus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>
                <a:hlinkClick r:id="rId2"/>
              </a:rPr>
              <a:t>https://opencitations.hypotheses.org/1420</a:t>
            </a:r>
            <a:r>
              <a:rPr lang="it-IT" sz="1800"/>
              <a:t> </a:t>
            </a:r>
            <a:endParaRPr lang="en-US" sz="1800"/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229FDAB9-D622-5C78-D538-43F80B00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6" y="3414712"/>
            <a:ext cx="8462087" cy="2152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8A680D-8EA7-71EB-891C-E44DF597C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05" y="3414712"/>
            <a:ext cx="1231565" cy="21645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5C555A-6598-049B-DA09-88CB3D78F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i 4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AA37C4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27E30D5021488FB2E6EBF5489BAC" ma:contentTypeVersion="16" ma:contentTypeDescription="Create a new document." ma:contentTypeScope="" ma:versionID="da8af9ab12d68c4e68959d1db4c5ca87">
  <xsd:schema xmlns:xsd="http://www.w3.org/2001/XMLSchema" xmlns:xs="http://www.w3.org/2001/XMLSchema" xmlns:p="http://schemas.microsoft.com/office/2006/metadata/properties" xmlns:ns2="5b5b5792-4d56-47f1-bcbe-96f878b36716" xmlns:ns3="ee0113f6-089d-4948-bff3-3d3b4e67a8b0" targetNamespace="http://schemas.microsoft.com/office/2006/metadata/properties" ma:root="true" ma:fieldsID="cb37a127314b1a3cfe265bde29620416" ns2:_="" ns3:_="">
    <xsd:import namespace="5b5b5792-4d56-47f1-bcbe-96f878b36716"/>
    <xsd:import namespace="ee0113f6-089d-4948-bff3-3d3b4e67a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b5792-4d56-47f1-bcbe-96f878b36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13f6-089d-4948-bff3-3d3b4e67a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a84d6-cba8-4b94-9d61-daaa0fc0ce1c}" ma:internalName="TaxCatchAll" ma:showField="CatchAllData" ma:web="ee0113f6-089d-4948-bff3-3d3b4e67a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113f6-089d-4948-bff3-3d3b4e67a8b0" xsi:nil="true"/>
    <lcf76f155ced4ddcb4097134ff3c332f xmlns="5b5b5792-4d56-47f1-bcbe-96f878b36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FACE1B-2863-4512-AFE9-11BC858B4D5B}"/>
</file>

<file path=customXml/itemProps2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5B98D-18E6-4692-AE18-E6FCD865A04C}">
  <ds:schemaRefs>
    <ds:schemaRef ds:uri="http://schemas.microsoft.com/office/2006/metadata/properties"/>
    <ds:schemaRef ds:uri="http://schemas.microsoft.com/office/infopath/2007/PartnerControls"/>
    <ds:schemaRef ds:uri="ee0113f6-089d-4948-bff3-3d3b4e67a8b0"/>
    <ds:schemaRef ds:uri="5b5b5792-4d56-47f1-bcbe-96f878b367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67204</TotalTime>
  <Words>1439</Words>
  <Application>Microsoft Office PowerPoint</Application>
  <PresentationFormat>Widescreen</PresentationFormat>
  <Paragraphs>197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Calibri</vt:lpstr>
      <vt:lpstr>Malgun Gothic</vt:lpstr>
      <vt:lpstr>Calibri Light</vt:lpstr>
      <vt:lpstr>Arial</vt:lpstr>
      <vt:lpstr>Office Theme</vt:lpstr>
      <vt:lpstr>Presentazione standard di PowerPoint</vt:lpstr>
      <vt:lpstr>Outline</vt:lpstr>
      <vt:lpstr>OpenCitations https://opencitations.net/</vt:lpstr>
      <vt:lpstr>Overview</vt:lpstr>
      <vt:lpstr>Citations</vt:lpstr>
      <vt:lpstr>Citations in OpenCitations</vt:lpstr>
      <vt:lpstr>OpenCitations Indexes</vt:lpstr>
      <vt:lpstr>COCI and CROCI</vt:lpstr>
      <vt:lpstr>Citation coverage</vt:lpstr>
      <vt:lpstr>Statistics regarding the indexed citations</vt:lpstr>
      <vt:lpstr>Integration with Other Services</vt:lpstr>
      <vt:lpstr>Integration with Nexus services </vt:lpstr>
      <vt:lpstr>Integration with research-related services</vt:lpstr>
      <vt:lpstr>OpenCitations in EOSC</vt:lpstr>
      <vt:lpstr>Usage KPIs</vt:lpstr>
      <vt:lpstr>Future Steps Learn more about current/future activities of OpenCitations on its public roadmap at https://opencitations.hypotheses.org/1519 </vt:lpstr>
      <vt:lpstr>OpenCitations Meta</vt:lpstr>
      <vt:lpstr>COCI, NOCI and DOCI</vt:lpstr>
      <vt:lpstr>OpenCitations badge</vt:lpstr>
      <vt:lpstr>Querying Data   https://opencitations.net/querying  </vt:lpstr>
      <vt:lpstr>SPARQL endpoints</vt:lpstr>
      <vt:lpstr>Search Interfaces</vt:lpstr>
      <vt:lpstr>REST APIs</vt:lpstr>
      <vt:lpstr>OpenCitations access token</vt:lpstr>
      <vt:lpstr>Presentazione standard di PowerPoint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Chiara Di Giambattista</cp:lastModifiedBy>
  <cp:revision>274</cp:revision>
  <dcterms:created xsi:type="dcterms:W3CDTF">2019-01-07T08:59:06Z</dcterms:created>
  <dcterms:modified xsi:type="dcterms:W3CDTF">2022-10-27T08:31:00Z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