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Montserrat"/>
      <p:regular r:id="rId42"/>
      <p:bold r:id="rId43"/>
      <p:italic r:id="rId44"/>
      <p:boldItalic r:id="rId45"/>
    </p:embeddedFont>
    <p:embeddedFont>
      <p:font typeface="Lato"/>
      <p:regular r:id="rId46"/>
      <p:bold r:id="rId47"/>
      <p:italic r:id="rId48"/>
      <p:boldItalic r:id="rId49"/>
    </p:embeddedFont>
    <p:embeddedFont>
      <p:font typeface="Open Sans Light"/>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guide id="3" orient="horz" pos="2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ACD36A-3260-4149-9EF2-CF11BF220762}">
  <a:tblStyle styleId="{8DACD36A-3260-4149-9EF2-CF11BF22076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regular.fntdata"/><Relationship Id="rId41" Type="http://schemas.openxmlformats.org/officeDocument/2006/relationships/slide" Target="slides/slide35.xml"/><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Light-bold.fntdata"/><Relationship Id="rId50" Type="http://schemas.openxmlformats.org/officeDocument/2006/relationships/font" Target="fonts/OpenSansLight-regular.fntdata"/><Relationship Id="rId53" Type="http://schemas.openxmlformats.org/officeDocument/2006/relationships/font" Target="fonts/OpenSansLight-boldItalic.fntdata"/><Relationship Id="rId52" Type="http://schemas.openxmlformats.org/officeDocument/2006/relationships/font" Target="fonts/OpenSansLight-italic.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15834627a_0_1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015834627a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015834627a_0_1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015834627a_0_1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015834627a_0_16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015834627a_0_1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015834627a_0_17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015834627a_0_1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015834627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015834627a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9d83a5653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99d83a565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015834627a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015834627a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015834627a_0_17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015834627a_0_1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15834627a_0_1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15834627a_0_1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015834627a_0_17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015834627a_0_1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015834627a_0_18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015834627a_0_1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015834627a_0_18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015834627a_0_1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99d83a5653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99d83a565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015834627a_0_18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015834627a_0_1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015834627a_0_18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015834627a_0_1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15834627a_0_1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015834627a_0_17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015834627a_0_18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015834627a_0_1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015834627a_0_18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015834627a_0_1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015834627a_0_18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015834627a_0_1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99d83a5653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99d83a565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015834627a_0_17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015834627a_0_1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15834627a_0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015834627a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common concept of training on Open Access publishing: mitigating the situation </a:t>
            </a:r>
            <a:endParaRPr/>
          </a:p>
          <a:p>
            <a:pPr indent="0" lvl="0" marL="0" rtl="0" algn="l">
              <a:spcBef>
                <a:spcPts val="0"/>
              </a:spcBef>
              <a:spcAft>
                <a:spcPts val="0"/>
              </a:spcAft>
              <a:buNone/>
            </a:pPr>
            <a:r>
              <a:rPr lang="en-US"/>
              <a:t>Initial assumption: “Publishers own copyright. This is natural and it has always been so.” </a:t>
            </a:r>
            <a:endParaRPr/>
          </a:p>
          <a:p>
            <a:pPr indent="0" lvl="0" marL="0" rtl="0" algn="l">
              <a:spcBef>
                <a:spcPts val="0"/>
              </a:spcBef>
              <a:spcAft>
                <a:spcPts val="0"/>
              </a:spcAft>
              <a:buNone/>
            </a:pPr>
            <a:r>
              <a:rPr lang="en-US"/>
              <a:t>But Open </a:t>
            </a:r>
            <a:r>
              <a:rPr lang="en-US"/>
              <a:t>access</a:t>
            </a:r>
            <a:r>
              <a:rPr lang="en-US"/>
              <a:t> policies (defined by funders, institutions, government, etc.) require us to make our publications publicly available.</a:t>
            </a:r>
            <a:endParaRPr/>
          </a:p>
          <a:p>
            <a:pPr indent="0" lvl="0" marL="0" rtl="0" algn="l">
              <a:spcBef>
                <a:spcPts val="0"/>
              </a:spcBef>
              <a:spcAft>
                <a:spcPts val="0"/>
              </a:spcAft>
              <a:buNone/>
            </a:pPr>
            <a:r>
              <a:rPr lang="en-US"/>
              <a:t>What shall we do?</a:t>
            </a:r>
            <a:endParaRPr/>
          </a:p>
          <a:p>
            <a:pPr indent="0" lvl="0" marL="0" rtl="0" algn="l">
              <a:spcBef>
                <a:spcPts val="0"/>
              </a:spcBef>
              <a:spcAft>
                <a:spcPts val="0"/>
              </a:spcAft>
              <a:buNone/>
            </a:pPr>
            <a:r>
              <a:rPr lang="en-US"/>
              <a:t>We can try to make compromise and self-archive our publications in a repository.</a:t>
            </a:r>
            <a:endParaRPr/>
          </a:p>
          <a:p>
            <a:pPr indent="0" lvl="0" marL="0" rtl="0" algn="l">
              <a:spcBef>
                <a:spcPts val="0"/>
              </a:spcBef>
              <a:spcAft>
                <a:spcPts val="0"/>
              </a:spcAft>
              <a:buNone/>
            </a:pPr>
            <a:r>
              <a:rPr lang="en-US"/>
              <a:t>We can also try to avoid copyright transfer by publishing in an Open Access journal or on a OA platform. We may also publish a preprint.</a:t>
            </a:r>
            <a:endParaRPr/>
          </a:p>
          <a:p>
            <a:pPr indent="0" lvl="0" marL="0" rtl="0" algn="l">
              <a:spcBef>
                <a:spcPts val="0"/>
              </a:spcBef>
              <a:spcAft>
                <a:spcPts val="0"/>
              </a:spcAft>
              <a:buNone/>
            </a:pPr>
            <a:r>
              <a:rPr lang="en-US"/>
              <a:t>The boxes on the right </a:t>
            </a:r>
            <a:r>
              <a:rPr lang="en-US"/>
              <a:t>show</a:t>
            </a:r>
            <a:r>
              <a:rPr lang="en-US"/>
              <a:t> the topics we usually cover when training about particular types of Open Access publishing.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15834627a_0_13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015834627a_0_1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Shifting focus to copyright and rights retention: preventing full copyright transfer to make OA easier</a:t>
            </a:r>
            <a:endParaRPr/>
          </a:p>
          <a:p>
            <a:pPr indent="0" lvl="0" marL="0" rtl="0" algn="l">
              <a:spcBef>
                <a:spcPts val="0"/>
              </a:spcBef>
              <a:spcAft>
                <a:spcPts val="0"/>
              </a:spcAft>
              <a:buNone/>
            </a:pPr>
            <a:r>
              <a:rPr lang="en-US"/>
              <a:t>Let’s not forget that authors are the original owners of copyright. Publishers become copyright holders only if authors transfer the rights by signing a written agreement.</a:t>
            </a:r>
            <a:endParaRPr/>
          </a:p>
          <a:p>
            <a:pPr indent="0" lvl="0" marL="0" rtl="0" algn="l">
              <a:spcBef>
                <a:spcPts val="0"/>
              </a:spcBef>
              <a:spcAft>
                <a:spcPts val="0"/>
              </a:spcAft>
              <a:buNone/>
            </a:pPr>
            <a:r>
              <a:rPr lang="en-US"/>
              <a:t>Open Access publishing is not an option inferior to publishing in subscription-based journals but a legitimate choice of an author. </a:t>
            </a:r>
            <a:endParaRPr/>
          </a:p>
          <a:p>
            <a:pPr indent="0" lvl="0" marL="0" rtl="0" algn="l">
              <a:spcBef>
                <a:spcPts val="0"/>
              </a:spcBef>
              <a:spcAft>
                <a:spcPts val="0"/>
              </a:spcAft>
              <a:buNone/>
            </a:pPr>
            <a:r>
              <a:rPr lang="en-US"/>
              <a:t>First train authors to become more aware of Intellectual Property Rights and to know how to retain copyright, and only then explain various publishing options.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15834627a_0_1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15834627a_0_1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15834627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015834627a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9d83a565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99d83a565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15834627a_0_1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015834627a_0_15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5.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5.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2"/>
            </a:gs>
            <a:gs pos="100000">
              <a:schemeClr val="accent1"/>
            </a:gs>
          </a:gsLst>
          <a:path path="circle">
            <a:fillToRect l="100%" t="100%"/>
          </a:path>
          <a:tileRect b="-100%" r="-100%"/>
        </a:gradFill>
      </p:bgPr>
    </p:bg>
    <p:spTree>
      <p:nvGrpSpPr>
        <p:cNvPr id="9"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 name="Google Shape;14;p2"/>
          <p:cNvSpPr txBox="1"/>
          <p:nvPr>
            <p:ph type="ctrTitle"/>
          </p:nvPr>
        </p:nvSpPr>
        <p:spPr>
          <a:xfrm>
            <a:off x="685800" y="1771550"/>
            <a:ext cx="7772400" cy="16005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grpSp>
        <p:nvGrpSpPr>
          <p:cNvPr id="79" name="Google Shape;79;p11"/>
          <p:cNvGrpSpPr/>
          <p:nvPr/>
        </p:nvGrpSpPr>
        <p:grpSpPr>
          <a:xfrm>
            <a:off x="3078602" y="0"/>
            <a:ext cx="6065389" cy="5143642"/>
            <a:chOff x="2052402" y="0"/>
            <a:chExt cx="6065389" cy="5143642"/>
          </a:xfrm>
        </p:grpSpPr>
        <p:sp>
          <p:nvSpPr>
            <p:cNvPr id="80" name="Google Shape;80;p11"/>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1"/>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1"/>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 name="Google Shape;83;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gradFill>
          <a:gsLst>
            <a:gs pos="0">
              <a:schemeClr val="accent2"/>
            </a:gs>
            <a:gs pos="100000">
              <a:schemeClr val="accent1"/>
            </a:gs>
          </a:gsLst>
          <a:path path="circle">
            <a:fillToRect l="100%" t="100%"/>
          </a:path>
          <a:tileRect b="-100%" r="-100%"/>
        </a:gradFill>
      </p:bgPr>
    </p:bg>
    <p:spTree>
      <p:nvGrpSpPr>
        <p:cNvPr id="84" name="Shape 84"/>
        <p:cNvGrpSpPr/>
        <p:nvPr/>
      </p:nvGrpSpPr>
      <p:grpSpPr>
        <a:xfrm>
          <a:off x="0" y="0"/>
          <a:ext cx="0" cy="0"/>
          <a:chOff x="0" y="0"/>
          <a:chExt cx="0" cy="0"/>
        </a:xfrm>
      </p:grpSpPr>
      <p:grpSp>
        <p:nvGrpSpPr>
          <p:cNvPr id="85" name="Google Shape;85;p12"/>
          <p:cNvGrpSpPr/>
          <p:nvPr/>
        </p:nvGrpSpPr>
        <p:grpSpPr>
          <a:xfrm>
            <a:off x="3078602" y="0"/>
            <a:ext cx="6065389" cy="5143642"/>
            <a:chOff x="2052402" y="0"/>
            <a:chExt cx="6065389" cy="5143642"/>
          </a:xfrm>
        </p:grpSpPr>
        <p:sp>
          <p:nvSpPr>
            <p:cNvPr id="86" name="Google Shape;86;p12"/>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2"/>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2"/>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 name="Google Shape;89;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
    <p:spTree>
      <p:nvGrpSpPr>
        <p:cNvPr id="90" name="Shape 90"/>
        <p:cNvGrpSpPr/>
        <p:nvPr/>
      </p:nvGrpSpPr>
      <p:grpSpPr>
        <a:xfrm>
          <a:off x="0" y="0"/>
          <a:ext cx="0" cy="0"/>
          <a:chOff x="0" y="0"/>
          <a:chExt cx="0" cy="0"/>
        </a:xfrm>
      </p:grpSpPr>
      <p:sp>
        <p:nvSpPr>
          <p:cNvPr id="91" name="Google Shape;91;p13"/>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Autofit/>
          </a:bodyPr>
          <a:lstStyle>
            <a:lvl1pPr indent="-228600" lvl="0" marL="457200" rtl="0" algn="l">
              <a:lnSpc>
                <a:spcPct val="100000"/>
              </a:lnSpc>
              <a:spcBef>
                <a:spcPts val="360"/>
              </a:spcBef>
              <a:spcAft>
                <a:spcPts val="0"/>
              </a:spcAft>
              <a:buClr>
                <a:srgbClr val="2185C5"/>
              </a:buClr>
              <a:buSzPts val="1400"/>
              <a:buNone/>
              <a:defRPr sz="1400">
                <a:solidFill>
                  <a:srgbClr val="2185C5"/>
                </a:solidFill>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92" name="Google Shape;92;p13"/>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rtl="0" algn="r">
              <a:buClr>
                <a:srgbClr val="2185C5"/>
              </a:buClr>
              <a:buSzPts val="1300"/>
              <a:buFont typeface="Lato"/>
              <a:buNone/>
              <a:defRPr b="0" i="0" sz="1300" u="none" cap="none" strike="noStrike">
                <a:solidFill>
                  <a:srgbClr val="2185C5"/>
                </a:solidFill>
                <a:latin typeface="Lato"/>
                <a:ea typeface="Lato"/>
                <a:cs typeface="Lato"/>
                <a:sym typeface="Lato"/>
              </a:defRPr>
            </a:lvl1pPr>
            <a:lvl2pPr indent="0" lvl="1" marL="0" rtl="0" algn="r">
              <a:buClr>
                <a:srgbClr val="2185C5"/>
              </a:buClr>
              <a:buSzPts val="1300"/>
              <a:buFont typeface="Lato"/>
              <a:buNone/>
              <a:defRPr b="0" i="0" sz="1300" u="none" cap="none" strike="noStrike">
                <a:solidFill>
                  <a:srgbClr val="2185C5"/>
                </a:solidFill>
                <a:latin typeface="Lato"/>
                <a:ea typeface="Lato"/>
                <a:cs typeface="Lato"/>
                <a:sym typeface="Lato"/>
              </a:defRPr>
            </a:lvl2pPr>
            <a:lvl3pPr indent="0" lvl="2" marL="0" rtl="0" algn="r">
              <a:buClr>
                <a:srgbClr val="2185C5"/>
              </a:buClr>
              <a:buSzPts val="1300"/>
              <a:buFont typeface="Lato"/>
              <a:buNone/>
              <a:defRPr b="0" i="0" sz="1300" u="none" cap="none" strike="noStrike">
                <a:solidFill>
                  <a:srgbClr val="2185C5"/>
                </a:solidFill>
                <a:latin typeface="Lato"/>
                <a:ea typeface="Lato"/>
                <a:cs typeface="Lato"/>
                <a:sym typeface="Lato"/>
              </a:defRPr>
            </a:lvl3pPr>
            <a:lvl4pPr indent="0" lvl="3" marL="0" rtl="0" algn="r">
              <a:buClr>
                <a:srgbClr val="2185C5"/>
              </a:buClr>
              <a:buSzPts val="1300"/>
              <a:buFont typeface="Lato"/>
              <a:buNone/>
              <a:defRPr b="0" i="0" sz="1300" u="none" cap="none" strike="noStrike">
                <a:solidFill>
                  <a:srgbClr val="2185C5"/>
                </a:solidFill>
                <a:latin typeface="Lato"/>
                <a:ea typeface="Lato"/>
                <a:cs typeface="Lato"/>
                <a:sym typeface="Lato"/>
              </a:defRPr>
            </a:lvl4pPr>
            <a:lvl5pPr indent="0" lvl="4" marL="0" rtl="0" algn="r">
              <a:buClr>
                <a:srgbClr val="2185C5"/>
              </a:buClr>
              <a:buSzPts val="1300"/>
              <a:buFont typeface="Lato"/>
              <a:buNone/>
              <a:defRPr b="0" i="0" sz="1300" u="none" cap="none" strike="noStrike">
                <a:solidFill>
                  <a:srgbClr val="2185C5"/>
                </a:solidFill>
                <a:latin typeface="Lato"/>
                <a:ea typeface="Lato"/>
                <a:cs typeface="Lato"/>
                <a:sym typeface="Lato"/>
              </a:defRPr>
            </a:lvl5pPr>
            <a:lvl6pPr indent="0" lvl="5" marL="0" rtl="0" algn="r">
              <a:buClr>
                <a:srgbClr val="2185C5"/>
              </a:buClr>
              <a:buSzPts val="1300"/>
              <a:buFont typeface="Lato"/>
              <a:buNone/>
              <a:defRPr b="0" i="0" sz="1300" u="none" cap="none" strike="noStrike">
                <a:solidFill>
                  <a:srgbClr val="2185C5"/>
                </a:solidFill>
                <a:latin typeface="Lato"/>
                <a:ea typeface="Lato"/>
                <a:cs typeface="Lato"/>
                <a:sym typeface="Lato"/>
              </a:defRPr>
            </a:lvl6pPr>
            <a:lvl7pPr indent="0" lvl="6" marL="0" rtl="0" algn="r">
              <a:buClr>
                <a:srgbClr val="2185C5"/>
              </a:buClr>
              <a:buSzPts val="1300"/>
              <a:buFont typeface="Lato"/>
              <a:buNone/>
              <a:defRPr b="0" i="0" sz="1300" u="none" cap="none" strike="noStrike">
                <a:solidFill>
                  <a:srgbClr val="2185C5"/>
                </a:solidFill>
                <a:latin typeface="Lato"/>
                <a:ea typeface="Lato"/>
                <a:cs typeface="Lato"/>
                <a:sym typeface="Lato"/>
              </a:defRPr>
            </a:lvl7pPr>
            <a:lvl8pPr indent="0" lvl="7" marL="0" rtl="0" algn="r">
              <a:buClr>
                <a:srgbClr val="2185C5"/>
              </a:buClr>
              <a:buSzPts val="1300"/>
              <a:buFont typeface="Lato"/>
              <a:buNone/>
              <a:defRPr b="0" i="0" sz="1300" u="none" cap="none" strike="noStrike">
                <a:solidFill>
                  <a:srgbClr val="2185C5"/>
                </a:solidFill>
                <a:latin typeface="Lato"/>
                <a:ea typeface="Lato"/>
                <a:cs typeface="Lato"/>
                <a:sym typeface="Lato"/>
              </a:defRPr>
            </a:lvl8pPr>
            <a:lvl9pPr indent="0" lvl="8" marL="0" rtl="0" algn="r">
              <a:buClr>
                <a:srgbClr val="2185C5"/>
              </a:buClr>
              <a:buSzPts val="1300"/>
              <a:buFont typeface="Lato"/>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Slide">
  <p:cSld name="01_Title Slide">
    <p:bg>
      <p:bgPr>
        <a:solidFill>
          <a:schemeClr val="lt1"/>
        </a:solidFill>
      </p:bgPr>
    </p:bg>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2">
            <a:alphaModFix/>
          </a:blip>
          <a:srcRect b="0" l="24659" r="0" t="23559"/>
          <a:stretch/>
        </p:blipFill>
        <p:spPr>
          <a:xfrm>
            <a:off x="0" y="-1"/>
            <a:ext cx="4010726" cy="3931605"/>
          </a:xfrm>
          <a:prstGeom prst="rect">
            <a:avLst/>
          </a:prstGeom>
          <a:noFill/>
          <a:ln>
            <a:noFill/>
          </a:ln>
        </p:spPr>
      </p:pic>
      <p:sp>
        <p:nvSpPr>
          <p:cNvPr id="95" name="Google Shape;95;p14"/>
          <p:cNvSpPr txBox="1"/>
          <p:nvPr>
            <p:ph idx="1" type="body"/>
          </p:nvPr>
        </p:nvSpPr>
        <p:spPr>
          <a:xfrm>
            <a:off x="2395602" y="1815007"/>
            <a:ext cx="5749500" cy="15051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750"/>
              </a:spcBef>
              <a:spcAft>
                <a:spcPts val="0"/>
              </a:spcAft>
              <a:buClr>
                <a:srgbClr val="93B9C3"/>
              </a:buClr>
              <a:buSzPts val="6000"/>
              <a:buNone/>
              <a:defRPr b="1" sz="6000" cap="none">
                <a:solidFill>
                  <a:srgbClr val="93B9C3"/>
                </a:solidFill>
                <a:latin typeface="Calibri"/>
                <a:ea typeface="Calibri"/>
                <a:cs typeface="Calibri"/>
                <a:sym typeface="Calibri"/>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96" name="Google Shape;96;p14"/>
          <p:cNvSpPr txBox="1"/>
          <p:nvPr>
            <p:ph idx="2" type="body"/>
          </p:nvPr>
        </p:nvSpPr>
        <p:spPr>
          <a:xfrm>
            <a:off x="2395602" y="3512827"/>
            <a:ext cx="5824500" cy="7416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750"/>
              </a:spcBef>
              <a:spcAft>
                <a:spcPts val="0"/>
              </a:spcAft>
              <a:buClr>
                <a:srgbClr val="5A6770"/>
              </a:buClr>
              <a:buSzPts val="2100"/>
              <a:buNone/>
              <a:defRPr b="1" i="0">
                <a:solidFill>
                  <a:srgbClr val="5A6770"/>
                </a:solidFill>
                <a:latin typeface="Calibri"/>
                <a:ea typeface="Calibri"/>
                <a:cs typeface="Calibri"/>
                <a:sym typeface="Calibri"/>
              </a:defRPr>
            </a:lvl1pPr>
            <a:lvl2pPr indent="-228600" lvl="1" marL="914400" rtl="0" algn="l">
              <a:lnSpc>
                <a:spcPct val="90000"/>
              </a:lnSpc>
              <a:spcBef>
                <a:spcPts val="600"/>
              </a:spcBef>
              <a:spcAft>
                <a:spcPts val="0"/>
              </a:spcAft>
              <a:buClr>
                <a:schemeClr val="lt1"/>
              </a:buClr>
              <a:buSzPts val="1800"/>
              <a:buNone/>
              <a:defRPr b="0" i="0">
                <a:solidFill>
                  <a:schemeClr val="lt1"/>
                </a:solidFill>
                <a:latin typeface="Calibri"/>
                <a:ea typeface="Calibri"/>
                <a:cs typeface="Calibri"/>
                <a:sym typeface="Calibri"/>
              </a:defRPr>
            </a:lvl2pPr>
            <a:lvl3pPr indent="-228600" lvl="2" marL="1371600" rtl="0" algn="l">
              <a:lnSpc>
                <a:spcPct val="90000"/>
              </a:lnSpc>
              <a:spcBef>
                <a:spcPts val="600"/>
              </a:spcBef>
              <a:spcAft>
                <a:spcPts val="0"/>
              </a:spcAft>
              <a:buClr>
                <a:schemeClr val="lt1"/>
              </a:buClr>
              <a:buSzPts val="1500"/>
              <a:buNone/>
              <a:defRPr b="0" i="0">
                <a:solidFill>
                  <a:schemeClr val="lt1"/>
                </a:solidFill>
                <a:latin typeface="Calibri"/>
                <a:ea typeface="Calibri"/>
                <a:cs typeface="Calibri"/>
                <a:sym typeface="Calibri"/>
              </a:defRPr>
            </a:lvl3pPr>
            <a:lvl4pPr indent="-228600" lvl="3" marL="1828800" rtl="0" algn="l">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4pPr>
            <a:lvl5pPr indent="-228600" lvl="4" marL="2286000" rtl="0" algn="l">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97" name="Google Shape;97;p14"/>
          <p:cNvSpPr txBox="1"/>
          <p:nvPr>
            <p:ph idx="3" type="body"/>
          </p:nvPr>
        </p:nvSpPr>
        <p:spPr>
          <a:xfrm>
            <a:off x="6320118" y="122898"/>
            <a:ext cx="2659800" cy="6192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750"/>
              </a:spcBef>
              <a:spcAft>
                <a:spcPts val="0"/>
              </a:spcAft>
              <a:buClr>
                <a:srgbClr val="93B9C3"/>
              </a:buClr>
              <a:buSzPts val="1200"/>
              <a:buNone/>
              <a:defRPr b="1" i="0" sz="1200">
                <a:solidFill>
                  <a:srgbClr val="93B9C3"/>
                </a:solidFill>
                <a:latin typeface="Calibri"/>
                <a:ea typeface="Calibri"/>
                <a:cs typeface="Calibri"/>
                <a:sym typeface="Calibri"/>
              </a:defRPr>
            </a:lvl1pPr>
            <a:lvl2pPr indent="-228600" lvl="1" marL="914400" rtl="0" algn="l">
              <a:lnSpc>
                <a:spcPct val="90000"/>
              </a:lnSpc>
              <a:spcBef>
                <a:spcPts val="600"/>
              </a:spcBef>
              <a:spcAft>
                <a:spcPts val="0"/>
              </a:spcAft>
              <a:buClr>
                <a:schemeClr val="lt1"/>
              </a:buClr>
              <a:buSzPts val="1800"/>
              <a:buNone/>
              <a:defRPr b="0" i="0">
                <a:solidFill>
                  <a:schemeClr val="lt1"/>
                </a:solidFill>
                <a:latin typeface="Calibri"/>
                <a:ea typeface="Calibri"/>
                <a:cs typeface="Calibri"/>
                <a:sym typeface="Calibri"/>
              </a:defRPr>
            </a:lvl2pPr>
            <a:lvl3pPr indent="-228600" lvl="2" marL="1371600" rtl="0" algn="l">
              <a:lnSpc>
                <a:spcPct val="90000"/>
              </a:lnSpc>
              <a:spcBef>
                <a:spcPts val="600"/>
              </a:spcBef>
              <a:spcAft>
                <a:spcPts val="0"/>
              </a:spcAft>
              <a:buClr>
                <a:schemeClr val="lt1"/>
              </a:buClr>
              <a:buSzPts val="1500"/>
              <a:buNone/>
              <a:defRPr b="0" i="0">
                <a:solidFill>
                  <a:schemeClr val="lt1"/>
                </a:solidFill>
                <a:latin typeface="Calibri"/>
                <a:ea typeface="Calibri"/>
                <a:cs typeface="Calibri"/>
                <a:sym typeface="Calibri"/>
              </a:defRPr>
            </a:lvl3pPr>
            <a:lvl4pPr indent="-228600" lvl="3" marL="1828800" rtl="0" algn="l">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4pPr>
            <a:lvl5pPr indent="-228600" lvl="4" marL="2286000" rtl="0" algn="l">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98" name="Google Shape;98;p14"/>
          <p:cNvSpPr txBox="1"/>
          <p:nvPr/>
        </p:nvSpPr>
        <p:spPr>
          <a:xfrm>
            <a:off x="7207773" y="4808740"/>
            <a:ext cx="1107300" cy="1848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@openaire_eu</a:t>
            </a:r>
            <a:endParaRPr b="1" i="0" sz="1200" u="none" cap="none" strike="noStrike">
              <a:solidFill>
                <a:schemeClr val="dk1"/>
              </a:solidFill>
              <a:latin typeface="Calibri"/>
              <a:ea typeface="Calibri"/>
              <a:cs typeface="Calibri"/>
              <a:sym typeface="Calibri"/>
            </a:endParaRPr>
          </a:p>
        </p:txBody>
      </p:sp>
      <p:pic>
        <p:nvPicPr>
          <p:cNvPr id="99" name="Google Shape;99;p14"/>
          <p:cNvPicPr preferRelativeResize="0"/>
          <p:nvPr/>
        </p:nvPicPr>
        <p:blipFill rotWithShape="1">
          <a:blip r:embed="rId3">
            <a:alphaModFix/>
          </a:blip>
          <a:srcRect b="0" l="0" r="0" t="0"/>
          <a:stretch/>
        </p:blipFill>
        <p:spPr>
          <a:xfrm>
            <a:off x="8605725" y="4779572"/>
            <a:ext cx="243000" cy="243000"/>
          </a:xfrm>
          <a:prstGeom prst="rect">
            <a:avLst/>
          </a:prstGeom>
          <a:noFill/>
          <a:ln>
            <a:noFill/>
          </a:ln>
        </p:spPr>
      </p:pic>
      <p:sp>
        <p:nvSpPr>
          <p:cNvPr id="100" name="Google Shape;100;p14"/>
          <p:cNvSpPr txBox="1"/>
          <p:nvPr>
            <p:ph idx="11" type="ftr"/>
          </p:nvPr>
        </p:nvSpPr>
        <p:spPr>
          <a:xfrm>
            <a:off x="2395602" y="4765279"/>
            <a:ext cx="4593900" cy="3696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1" name="Google Shape;101;p14"/>
          <p:cNvPicPr preferRelativeResize="0"/>
          <p:nvPr/>
        </p:nvPicPr>
        <p:blipFill rotWithShape="1">
          <a:blip r:embed="rId4">
            <a:alphaModFix/>
          </a:blip>
          <a:srcRect b="0" l="0" r="0" t="0"/>
          <a:stretch/>
        </p:blipFill>
        <p:spPr>
          <a:xfrm>
            <a:off x="1296367" y="4823791"/>
            <a:ext cx="307271" cy="204719"/>
          </a:xfrm>
          <a:prstGeom prst="rect">
            <a:avLst/>
          </a:prstGeom>
          <a:noFill/>
          <a:ln>
            <a:noFill/>
          </a:ln>
        </p:spPr>
      </p:pic>
      <p:pic>
        <p:nvPicPr>
          <p:cNvPr id="102" name="Google Shape;102;p14"/>
          <p:cNvPicPr preferRelativeResize="0"/>
          <p:nvPr/>
        </p:nvPicPr>
        <p:blipFill rotWithShape="1">
          <a:blip r:embed="rId5">
            <a:alphaModFix/>
          </a:blip>
          <a:srcRect b="0" l="0" r="0" t="0"/>
          <a:stretch/>
        </p:blipFill>
        <p:spPr>
          <a:xfrm>
            <a:off x="7086273" y="4818103"/>
            <a:ext cx="243000" cy="202499"/>
          </a:xfrm>
          <a:prstGeom prst="rect">
            <a:avLst/>
          </a:prstGeom>
          <a:noFill/>
          <a:ln>
            <a:noFill/>
          </a:ln>
        </p:spPr>
      </p:pic>
      <p:pic>
        <p:nvPicPr>
          <p:cNvPr id="103" name="Google Shape;103;p14"/>
          <p:cNvPicPr preferRelativeResize="0"/>
          <p:nvPr/>
        </p:nvPicPr>
        <p:blipFill rotWithShape="1">
          <a:blip r:embed="rId6">
            <a:alphaModFix/>
          </a:blip>
          <a:srcRect b="0" l="0" r="0" t="0"/>
          <a:stretch/>
        </p:blipFill>
        <p:spPr>
          <a:xfrm>
            <a:off x="229214" y="4765279"/>
            <a:ext cx="907694" cy="32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type="obj">
  <p:cSld name="OBJECT">
    <p:bg>
      <p:bgPr>
        <a:solidFill>
          <a:schemeClr val="lt1"/>
        </a:solidFill>
      </p:bgPr>
    </p:bg>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06" name="Google Shape;10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5"/>
          <p:cNvSpPr txBox="1"/>
          <p:nvPr>
            <p:ph idx="1" type="body"/>
          </p:nvPr>
        </p:nvSpPr>
        <p:spPr>
          <a:xfrm>
            <a:off x="628650" y="1369218"/>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08" name="Google Shape;108;p15"/>
          <p:cNvSpPr txBox="1"/>
          <p:nvPr>
            <p:ph idx="11" type="ftr"/>
          </p:nvPr>
        </p:nvSpPr>
        <p:spPr>
          <a:xfrm>
            <a:off x="1694329" y="4767263"/>
            <a:ext cx="6810300" cy="261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09" name="Google Shape;109;p15"/>
          <p:cNvPicPr preferRelativeResize="0"/>
          <p:nvPr/>
        </p:nvPicPr>
        <p:blipFill rotWithShape="1">
          <a:blip r:embed="rId3">
            <a:alphaModFix/>
          </a:blip>
          <a:srcRect b="0" l="0" r="0" t="0"/>
          <a:stretch/>
        </p:blipFill>
        <p:spPr>
          <a:xfrm>
            <a:off x="199522" y="4766072"/>
            <a:ext cx="832052" cy="297000"/>
          </a:xfrm>
          <a:prstGeom prst="rect">
            <a:avLst/>
          </a:prstGeom>
          <a:noFill/>
          <a:ln>
            <a:noFill/>
          </a:ln>
        </p:spPr>
      </p:pic>
      <p:pic>
        <p:nvPicPr>
          <p:cNvPr id="110" name="Google Shape;110;p15"/>
          <p:cNvPicPr preferRelativeResize="0"/>
          <p:nvPr/>
        </p:nvPicPr>
        <p:blipFill rotWithShape="1">
          <a:blip r:embed="rId4">
            <a:alphaModFix/>
          </a:blip>
          <a:srcRect b="0" l="0" r="0" t="0"/>
          <a:stretch/>
        </p:blipFill>
        <p:spPr>
          <a:xfrm>
            <a:off x="1135006" y="4823791"/>
            <a:ext cx="307271" cy="204719"/>
          </a:xfrm>
          <a:prstGeom prst="rect">
            <a:avLst/>
          </a:prstGeom>
          <a:noFill/>
          <a:ln>
            <a:noFill/>
          </a:ln>
        </p:spPr>
      </p:pic>
      <p:sp>
        <p:nvSpPr>
          <p:cNvPr id="111" name="Google Shape;111;p15"/>
          <p:cNvSpPr txBox="1"/>
          <p:nvPr>
            <p:ph idx="12" type="sldNum"/>
          </p:nvPr>
        </p:nvSpPr>
        <p:spPr>
          <a:xfrm>
            <a:off x="4423500" y="-5411"/>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1"/>
        </a:solidFill>
      </p:bgPr>
    </p:bg>
    <p:spTree>
      <p:nvGrpSpPr>
        <p:cNvPr id="112" name="Shape 112"/>
        <p:cNvGrpSpPr/>
        <p:nvPr/>
      </p:nvGrpSpPr>
      <p:grpSpPr>
        <a:xfrm>
          <a:off x="0" y="0"/>
          <a:ext cx="0" cy="0"/>
          <a:chOff x="0" y="0"/>
          <a:chExt cx="0" cy="0"/>
        </a:xfrm>
      </p:grpSpPr>
      <p:sp>
        <p:nvSpPr>
          <p:cNvPr id="113" name="Google Shape;113;p16"/>
          <p:cNvSpPr txBox="1"/>
          <p:nvPr>
            <p:ph type="title"/>
          </p:nvPr>
        </p:nvSpPr>
        <p:spPr>
          <a:xfrm>
            <a:off x="628650" y="320817"/>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 name="Google Shape;114;p16"/>
          <p:cNvSpPr txBox="1"/>
          <p:nvPr>
            <p:ph idx="11" type="ftr"/>
          </p:nvPr>
        </p:nvSpPr>
        <p:spPr>
          <a:xfrm>
            <a:off x="1792789" y="4767263"/>
            <a:ext cx="6778200" cy="2613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16"/>
          <p:cNvSpPr txBox="1"/>
          <p:nvPr>
            <p:ph idx="12" type="sldNum"/>
          </p:nvPr>
        </p:nvSpPr>
        <p:spPr>
          <a:xfrm>
            <a:off x="4274414" y="-6422"/>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16" name="Google Shape;116;p16"/>
          <p:cNvPicPr preferRelativeResize="0"/>
          <p:nvPr/>
        </p:nvPicPr>
        <p:blipFill rotWithShape="1">
          <a:blip r:embed="rId2">
            <a:alphaModFix/>
          </a:blip>
          <a:srcRect b="0" l="0" r="0" t="0"/>
          <a:stretch/>
        </p:blipFill>
        <p:spPr>
          <a:xfrm>
            <a:off x="199520" y="4766072"/>
            <a:ext cx="907694" cy="324000"/>
          </a:xfrm>
          <a:prstGeom prst="rect">
            <a:avLst/>
          </a:prstGeom>
          <a:noFill/>
          <a:ln>
            <a:noFill/>
          </a:ln>
        </p:spPr>
      </p:pic>
      <p:pic>
        <p:nvPicPr>
          <p:cNvPr id="117" name="Google Shape;117;p16"/>
          <p:cNvPicPr preferRelativeResize="0"/>
          <p:nvPr/>
        </p:nvPicPr>
        <p:blipFill rotWithShape="1">
          <a:blip r:embed="rId3">
            <a:alphaModFix/>
          </a:blip>
          <a:srcRect b="0" l="0" r="0" t="0"/>
          <a:stretch/>
        </p:blipFill>
        <p:spPr>
          <a:xfrm>
            <a:off x="1296367" y="4823791"/>
            <a:ext cx="307271" cy="204719"/>
          </a:xfrm>
          <a:prstGeom prst="rect">
            <a:avLst/>
          </a:prstGeom>
          <a:noFill/>
          <a:ln>
            <a:noFill/>
          </a:ln>
        </p:spPr>
      </p:pic>
      <p:pic>
        <p:nvPicPr>
          <p:cNvPr id="118" name="Google Shape;118;p16"/>
          <p:cNvPicPr preferRelativeResize="0"/>
          <p:nvPr/>
        </p:nvPicPr>
        <p:blipFill rotWithShape="1">
          <a:blip r:embed="rId4">
            <a:alphaModFix amt="9000"/>
          </a:blip>
          <a:srcRect b="41138" l="0" r="28698" t="0"/>
          <a:stretch/>
        </p:blipFill>
        <p:spPr>
          <a:xfrm>
            <a:off x="5540971" y="2115928"/>
            <a:ext cx="3603029" cy="30275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ief_2_sq_pictures">
  <p:cSld name="Brief_2_sq_pictures">
    <p:spTree>
      <p:nvGrpSpPr>
        <p:cNvPr id="119" name="Shape 119"/>
        <p:cNvGrpSpPr/>
        <p:nvPr/>
      </p:nvGrpSpPr>
      <p:grpSpPr>
        <a:xfrm>
          <a:off x="0" y="0"/>
          <a:ext cx="0" cy="0"/>
          <a:chOff x="0" y="0"/>
          <a:chExt cx="0" cy="0"/>
        </a:xfrm>
      </p:grpSpPr>
      <p:sp>
        <p:nvSpPr>
          <p:cNvPr id="120" name="Google Shape;120;p17"/>
          <p:cNvSpPr/>
          <p:nvPr>
            <p:ph idx="2" type="pic"/>
          </p:nvPr>
        </p:nvSpPr>
        <p:spPr>
          <a:xfrm>
            <a:off x="2688274" y="0"/>
            <a:ext cx="6455700" cy="5143500"/>
          </a:xfrm>
          <a:prstGeom prst="rect">
            <a:avLst/>
          </a:prstGeom>
          <a:noFill/>
          <a:ln>
            <a:noFill/>
          </a:ln>
        </p:spPr>
      </p:sp>
      <p:sp>
        <p:nvSpPr>
          <p:cNvPr id="121" name="Google Shape;121;p17"/>
          <p:cNvSpPr txBox="1"/>
          <p:nvPr>
            <p:ph idx="11" type="ftr"/>
          </p:nvPr>
        </p:nvSpPr>
        <p:spPr>
          <a:xfrm>
            <a:off x="1565950" y="4768121"/>
            <a:ext cx="73785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22" name="Google Shape;122;p17"/>
          <p:cNvPicPr preferRelativeResize="0"/>
          <p:nvPr/>
        </p:nvPicPr>
        <p:blipFill rotWithShape="1">
          <a:blip r:embed="rId2">
            <a:alphaModFix/>
          </a:blip>
          <a:srcRect b="0" l="0" r="0" t="0"/>
          <a:stretch/>
        </p:blipFill>
        <p:spPr>
          <a:xfrm>
            <a:off x="199521" y="4792966"/>
            <a:ext cx="756411" cy="270000"/>
          </a:xfrm>
          <a:prstGeom prst="rect">
            <a:avLst/>
          </a:prstGeom>
          <a:noFill/>
          <a:ln>
            <a:noFill/>
          </a:ln>
        </p:spPr>
      </p:pic>
      <p:sp>
        <p:nvSpPr>
          <p:cNvPr id="123" name="Google Shape;123;p17"/>
          <p:cNvSpPr txBox="1"/>
          <p:nvPr>
            <p:ph idx="1" type="body"/>
          </p:nvPr>
        </p:nvSpPr>
        <p:spPr>
          <a:xfrm>
            <a:off x="543982" y="2185417"/>
            <a:ext cx="2619900" cy="2322300"/>
          </a:xfrm>
          <a:prstGeom prst="rect">
            <a:avLst/>
          </a:prstGeom>
          <a:solidFill>
            <a:schemeClr val="lt1"/>
          </a:solidFill>
          <a:ln>
            <a:noFill/>
          </a:ln>
        </p:spPr>
        <p:txBody>
          <a:bodyPr anchorCtr="0" anchor="t" bIns="34275" lIns="68575" spcFirstLastPara="1" rIns="68575" wrap="square" tIns="34275">
            <a:normAutofit/>
          </a:bodyPr>
          <a:lstStyle>
            <a:lvl1pPr indent="-228600" lvl="0" marL="457200" rtl="0" algn="l">
              <a:lnSpc>
                <a:spcPct val="90000"/>
              </a:lnSpc>
              <a:spcBef>
                <a:spcPts val="750"/>
              </a:spcBef>
              <a:spcAft>
                <a:spcPts val="0"/>
              </a:spcAft>
              <a:buClr>
                <a:schemeClr val="accent1"/>
              </a:buClr>
              <a:buSzPts val="1500"/>
              <a:buNone/>
              <a:defRPr sz="1500">
                <a:solidFill>
                  <a:schemeClr val="accent1"/>
                </a:solidFill>
              </a:defRPr>
            </a:lvl1pPr>
            <a:lvl2pPr indent="-342900" lvl="1" marL="914400" rtl="0" algn="l">
              <a:lnSpc>
                <a:spcPct val="90000"/>
              </a:lnSpc>
              <a:spcBef>
                <a:spcPts val="600"/>
              </a:spcBef>
              <a:spcAft>
                <a:spcPts val="0"/>
              </a:spcAft>
              <a:buClr>
                <a:schemeClr val="accent1"/>
              </a:buClr>
              <a:buSzPts val="1800"/>
              <a:buChar char="○"/>
              <a:defRPr>
                <a:solidFill>
                  <a:schemeClr val="accent1"/>
                </a:solidFill>
              </a:defRPr>
            </a:lvl2pPr>
            <a:lvl3pPr indent="-323850" lvl="2" marL="1371600" rtl="0" algn="l">
              <a:lnSpc>
                <a:spcPct val="90000"/>
              </a:lnSpc>
              <a:spcBef>
                <a:spcPts val="600"/>
              </a:spcBef>
              <a:spcAft>
                <a:spcPts val="0"/>
              </a:spcAft>
              <a:buClr>
                <a:schemeClr val="accent1"/>
              </a:buClr>
              <a:buSzPts val="1500"/>
              <a:buChar char="■"/>
              <a:defRPr>
                <a:solidFill>
                  <a:schemeClr val="accent1"/>
                </a:solidFill>
              </a:defRPr>
            </a:lvl3pPr>
            <a:lvl4pPr indent="-317500" lvl="3" marL="1828800" rtl="0" algn="l">
              <a:lnSpc>
                <a:spcPct val="90000"/>
              </a:lnSpc>
              <a:spcBef>
                <a:spcPts val="600"/>
              </a:spcBef>
              <a:spcAft>
                <a:spcPts val="0"/>
              </a:spcAft>
              <a:buClr>
                <a:schemeClr val="accent1"/>
              </a:buClr>
              <a:buSzPts val="1400"/>
              <a:buChar char="●"/>
              <a:defRPr>
                <a:solidFill>
                  <a:schemeClr val="accent1"/>
                </a:solidFill>
              </a:defRPr>
            </a:lvl4pPr>
            <a:lvl5pPr indent="-317500" lvl="4" marL="2286000" rtl="0" algn="l">
              <a:lnSpc>
                <a:spcPct val="90000"/>
              </a:lnSpc>
              <a:spcBef>
                <a:spcPts val="600"/>
              </a:spcBef>
              <a:spcAft>
                <a:spcPts val="0"/>
              </a:spcAft>
              <a:buClr>
                <a:schemeClr val="accent1"/>
              </a:buClr>
              <a:buSzPts val="1400"/>
              <a:buChar char="○"/>
              <a:defRPr>
                <a:solidFill>
                  <a:schemeClr val="accent1"/>
                </a:solidFill>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24" name="Google Shape;124;p17"/>
          <p:cNvSpPr txBox="1"/>
          <p:nvPr>
            <p:ph type="title"/>
          </p:nvPr>
        </p:nvSpPr>
        <p:spPr>
          <a:xfrm>
            <a:off x="3414110" y="2183141"/>
            <a:ext cx="4729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93B9C3"/>
              </a:buClr>
              <a:buSzPts val="3300"/>
              <a:buFont typeface="Calibri"/>
              <a:buNone/>
              <a:defRPr b="0">
                <a:solidFill>
                  <a:srgbClr val="93B9C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descr="Shape, icon, circle&#10;&#10;Description automatically generated" id="125" name="Google Shape;125;p17"/>
          <p:cNvPicPr preferRelativeResize="0"/>
          <p:nvPr/>
        </p:nvPicPr>
        <p:blipFill rotWithShape="1">
          <a:blip r:embed="rId3">
            <a:alphaModFix/>
          </a:blip>
          <a:srcRect b="0" l="0" r="0" t="0"/>
          <a:stretch/>
        </p:blipFill>
        <p:spPr>
          <a:xfrm>
            <a:off x="-717807" y="-678656"/>
            <a:ext cx="2628901" cy="2628901"/>
          </a:xfrm>
          <a:prstGeom prst="rect">
            <a:avLst/>
          </a:prstGeom>
          <a:noFill/>
          <a:ln>
            <a:noFill/>
          </a:ln>
        </p:spPr>
      </p:pic>
      <p:sp>
        <p:nvSpPr>
          <p:cNvPr id="126" name="Google Shape;126;p17"/>
          <p:cNvSpPr txBox="1"/>
          <p:nvPr>
            <p:ph idx="12" type="sldNum"/>
          </p:nvPr>
        </p:nvSpPr>
        <p:spPr>
          <a:xfrm>
            <a:off x="4423500" y="-5411"/>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27" name="Google Shape;127;p17"/>
          <p:cNvPicPr preferRelativeResize="0"/>
          <p:nvPr/>
        </p:nvPicPr>
        <p:blipFill rotWithShape="1">
          <a:blip r:embed="rId4">
            <a:alphaModFix/>
          </a:blip>
          <a:srcRect b="0" l="0" r="0" t="0"/>
          <a:stretch/>
        </p:blipFill>
        <p:spPr>
          <a:xfrm>
            <a:off x="1097805" y="4858034"/>
            <a:ext cx="267225" cy="1780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ph type="title"/>
          </p:nvPr>
        </p:nvSpPr>
        <p:spPr>
          <a:xfrm>
            <a:off x="628650" y="510778"/>
            <a:ext cx="7886700" cy="75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0" name="Google Shape;130;p18"/>
          <p:cNvSpPr txBox="1"/>
          <p:nvPr>
            <p:ph idx="1" type="body"/>
          </p:nvPr>
        </p:nvSpPr>
        <p:spPr>
          <a:xfrm>
            <a:off x="628650" y="1369218"/>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31" name="Google Shape;131;p18"/>
          <p:cNvSpPr txBox="1"/>
          <p:nvPr>
            <p:ph idx="11" type="ftr"/>
          </p:nvPr>
        </p:nvSpPr>
        <p:spPr>
          <a:xfrm>
            <a:off x="1532964" y="4767263"/>
            <a:ext cx="6985200" cy="2688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32" name="Google Shape;132;p18"/>
          <p:cNvPicPr preferRelativeResize="0"/>
          <p:nvPr/>
        </p:nvPicPr>
        <p:blipFill rotWithShape="1">
          <a:blip r:embed="rId2">
            <a:alphaModFix amt="10000"/>
          </a:blip>
          <a:srcRect b="0" l="0" r="27081" t="39874"/>
          <a:stretch/>
        </p:blipFill>
        <p:spPr>
          <a:xfrm>
            <a:off x="7143750" y="0"/>
            <a:ext cx="2000250" cy="1626394"/>
          </a:xfrm>
          <a:prstGeom prst="rect">
            <a:avLst/>
          </a:prstGeom>
          <a:noFill/>
          <a:ln>
            <a:noFill/>
          </a:ln>
        </p:spPr>
      </p:pic>
      <p:pic>
        <p:nvPicPr>
          <p:cNvPr id="133" name="Google Shape;133;p18"/>
          <p:cNvPicPr preferRelativeResize="0"/>
          <p:nvPr/>
        </p:nvPicPr>
        <p:blipFill rotWithShape="1">
          <a:blip r:embed="rId3">
            <a:alphaModFix/>
          </a:blip>
          <a:srcRect b="0" l="0" r="0" t="0"/>
          <a:stretch/>
        </p:blipFill>
        <p:spPr>
          <a:xfrm>
            <a:off x="199522" y="4766072"/>
            <a:ext cx="832052" cy="297000"/>
          </a:xfrm>
          <a:prstGeom prst="rect">
            <a:avLst/>
          </a:prstGeom>
          <a:noFill/>
          <a:ln>
            <a:noFill/>
          </a:ln>
        </p:spPr>
      </p:pic>
      <p:sp>
        <p:nvSpPr>
          <p:cNvPr id="134" name="Google Shape;134;p18"/>
          <p:cNvSpPr txBox="1"/>
          <p:nvPr>
            <p:ph idx="12" type="sldNum"/>
          </p:nvPr>
        </p:nvSpPr>
        <p:spPr>
          <a:xfrm>
            <a:off x="4274414" y="-6422"/>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35" name="Google Shape;135;p18"/>
          <p:cNvPicPr preferRelativeResize="0"/>
          <p:nvPr/>
        </p:nvPicPr>
        <p:blipFill rotWithShape="1">
          <a:blip r:embed="rId4">
            <a:alphaModFix/>
          </a:blip>
          <a:srcRect b="0" l="0" r="0" t="0"/>
          <a:stretch/>
        </p:blipFill>
        <p:spPr>
          <a:xfrm>
            <a:off x="1135006" y="4823791"/>
            <a:ext cx="307271" cy="2047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ackground_picture">
  <p:cSld name="Blank_background_picture">
    <p:spTree>
      <p:nvGrpSpPr>
        <p:cNvPr id="136" name="Shape 136"/>
        <p:cNvGrpSpPr/>
        <p:nvPr/>
      </p:nvGrpSpPr>
      <p:grpSpPr>
        <a:xfrm>
          <a:off x="0" y="0"/>
          <a:ext cx="0" cy="0"/>
          <a:chOff x="0" y="0"/>
          <a:chExt cx="0" cy="0"/>
        </a:xfrm>
      </p:grpSpPr>
      <p:sp>
        <p:nvSpPr>
          <p:cNvPr id="137" name="Google Shape;137;p19"/>
          <p:cNvSpPr/>
          <p:nvPr>
            <p:ph idx="2" type="pic"/>
          </p:nvPr>
        </p:nvSpPr>
        <p:spPr>
          <a:xfrm>
            <a:off x="0" y="0"/>
            <a:ext cx="9144000" cy="5143500"/>
          </a:xfrm>
          <a:prstGeom prst="rect">
            <a:avLst/>
          </a:prstGeom>
          <a:noFill/>
          <a:ln>
            <a:noFill/>
          </a:ln>
        </p:spPr>
      </p:sp>
      <p:sp>
        <p:nvSpPr>
          <p:cNvPr id="138" name="Google Shape;138;p19"/>
          <p:cNvSpPr txBox="1"/>
          <p:nvPr>
            <p:ph idx="11" type="ftr"/>
          </p:nvPr>
        </p:nvSpPr>
        <p:spPr>
          <a:xfrm>
            <a:off x="1288191" y="4767263"/>
            <a:ext cx="6783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solidFill>
                  <a:srgbClr val="F2F2F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19"/>
          <p:cNvSpPr txBox="1"/>
          <p:nvPr>
            <p:ph idx="12" type="sldNum"/>
          </p:nvPr>
        </p:nvSpPr>
        <p:spPr>
          <a:xfrm>
            <a:off x="4423500" y="3733"/>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40" name="Google Shape;140;p19"/>
          <p:cNvSpPr txBox="1"/>
          <p:nvPr>
            <p:ph idx="1" type="body"/>
          </p:nvPr>
        </p:nvSpPr>
        <p:spPr>
          <a:xfrm>
            <a:off x="1032309" y="1017132"/>
            <a:ext cx="3429000" cy="567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750"/>
              </a:spcBef>
              <a:spcAft>
                <a:spcPts val="0"/>
              </a:spcAft>
              <a:buClr>
                <a:srgbClr val="1F68FF"/>
              </a:buClr>
              <a:buSzPts val="1500"/>
              <a:buNone/>
              <a:defRPr sz="1500">
                <a:solidFill>
                  <a:srgbClr val="1F68FF"/>
                </a:solidFill>
                <a:latin typeface="Calibri"/>
                <a:ea typeface="Calibri"/>
                <a:cs typeface="Calibri"/>
                <a:sym typeface="Calibri"/>
              </a:defRPr>
            </a:lvl1pPr>
            <a:lvl2pPr indent="-228600" lvl="1" marL="914400" rtl="0" algn="l">
              <a:lnSpc>
                <a:spcPct val="90000"/>
              </a:lnSpc>
              <a:spcBef>
                <a:spcPts val="600"/>
              </a:spcBef>
              <a:spcAft>
                <a:spcPts val="0"/>
              </a:spcAft>
              <a:buClr>
                <a:schemeClr val="dk1"/>
              </a:buClr>
              <a:buSzPts val="1800"/>
              <a:buNone/>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41" name="Google Shape;141;p19"/>
          <p:cNvSpPr txBox="1"/>
          <p:nvPr>
            <p:ph idx="3" type="body"/>
          </p:nvPr>
        </p:nvSpPr>
        <p:spPr>
          <a:xfrm>
            <a:off x="3465910" y="3913633"/>
            <a:ext cx="4606500" cy="7776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750"/>
              </a:spcBef>
              <a:spcAft>
                <a:spcPts val="0"/>
              </a:spcAft>
              <a:buClr>
                <a:schemeClr val="lt2"/>
              </a:buClr>
              <a:buSzPts val="1100"/>
              <a:buNone/>
              <a:defRPr sz="1100">
                <a:solidFill>
                  <a:schemeClr val="lt2"/>
                </a:solidFill>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42" name="Google Shape;142;p19"/>
          <p:cNvSpPr txBox="1"/>
          <p:nvPr>
            <p:ph idx="4" type="body"/>
          </p:nvPr>
        </p:nvSpPr>
        <p:spPr>
          <a:xfrm>
            <a:off x="0" y="1500188"/>
            <a:ext cx="9144000" cy="1726800"/>
          </a:xfrm>
          <a:prstGeom prst="rect">
            <a:avLst/>
          </a:prstGeom>
          <a:noFill/>
          <a:ln>
            <a:noFill/>
          </a:ln>
        </p:spPr>
        <p:txBody>
          <a:bodyPr anchorCtr="0" anchor="t" bIns="34275" lIns="68575" spcFirstLastPara="1" rIns="68575" wrap="square" tIns="34275">
            <a:noAutofit/>
          </a:bodyPr>
          <a:lstStyle>
            <a:lvl1pPr indent="-228600" lvl="0" marL="457200" rtl="0" algn="just">
              <a:lnSpc>
                <a:spcPct val="90000"/>
              </a:lnSpc>
              <a:spcBef>
                <a:spcPts val="750"/>
              </a:spcBef>
              <a:spcAft>
                <a:spcPts val="0"/>
              </a:spcAft>
              <a:buClr>
                <a:schemeClr val="lt2"/>
              </a:buClr>
              <a:buSzPts val="15000"/>
              <a:buNone/>
              <a:defRPr sz="15000" cap="none">
                <a:solidFill>
                  <a:schemeClr val="lt2"/>
                </a:solidFill>
              </a:defRPr>
            </a:lvl1pPr>
            <a:lvl2pPr indent="-228600" lvl="1" marL="914400" rtl="0" algn="l">
              <a:lnSpc>
                <a:spcPct val="90000"/>
              </a:lnSpc>
              <a:spcBef>
                <a:spcPts val="600"/>
              </a:spcBef>
              <a:spcAft>
                <a:spcPts val="0"/>
              </a:spcAft>
              <a:buClr>
                <a:schemeClr val="dk1"/>
              </a:buClr>
              <a:buSzPts val="1800"/>
              <a:buNone/>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43" name="Google Shape;143;p19"/>
          <p:cNvSpPr txBox="1"/>
          <p:nvPr>
            <p:ph idx="5" type="body"/>
          </p:nvPr>
        </p:nvSpPr>
        <p:spPr>
          <a:xfrm>
            <a:off x="1046560" y="3315225"/>
            <a:ext cx="7011600" cy="468000"/>
          </a:xfrm>
          <a:prstGeom prst="rect">
            <a:avLst/>
          </a:prstGeom>
          <a:noFill/>
          <a:ln>
            <a:noFill/>
          </a:ln>
        </p:spPr>
        <p:txBody>
          <a:bodyPr anchorCtr="0" anchor="t" bIns="34275" lIns="68575" spcFirstLastPara="1" rIns="68575" wrap="square" tIns="34275">
            <a:noAutofit/>
          </a:bodyPr>
          <a:lstStyle>
            <a:lvl1pPr indent="-228600" lvl="0" marL="457200" rtl="0" algn="just">
              <a:lnSpc>
                <a:spcPct val="90000"/>
              </a:lnSpc>
              <a:spcBef>
                <a:spcPts val="750"/>
              </a:spcBef>
              <a:spcAft>
                <a:spcPts val="0"/>
              </a:spcAft>
              <a:buClr>
                <a:schemeClr val="accent1"/>
              </a:buClr>
              <a:buSzPts val="3800"/>
              <a:buNone/>
              <a:defRPr sz="3800" cap="none">
                <a:solidFill>
                  <a:schemeClr val="accent1"/>
                </a:solidFill>
                <a:latin typeface="Calibri"/>
                <a:ea typeface="Calibri"/>
                <a:cs typeface="Calibri"/>
                <a:sym typeface="Calibri"/>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44" name="Google Shape;144;p19"/>
          <p:cNvSpPr/>
          <p:nvPr/>
        </p:nvSpPr>
        <p:spPr>
          <a:xfrm>
            <a:off x="6264822" y="-18288"/>
            <a:ext cx="2879178" cy="1181878"/>
          </a:xfrm>
          <a:custGeom>
            <a:rect b="b" l="l" r="r" t="t"/>
            <a:pathLst>
              <a:path extrusionOk="0" h="1575837" w="3838904">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9"/>
          <p:cNvSpPr/>
          <p:nvPr/>
        </p:nvSpPr>
        <p:spPr>
          <a:xfrm>
            <a:off x="1040209" y="3846642"/>
            <a:ext cx="7025400" cy="5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clipart&#10;&#10;Description automatically generated" id="146" name="Google Shape;146;p19"/>
          <p:cNvPicPr preferRelativeResize="0"/>
          <p:nvPr/>
        </p:nvPicPr>
        <p:blipFill rotWithShape="1">
          <a:blip r:embed="rId2">
            <a:alphaModFix/>
          </a:blip>
          <a:srcRect b="0" l="0" r="0" t="0"/>
          <a:stretch/>
        </p:blipFill>
        <p:spPr>
          <a:xfrm>
            <a:off x="185352" y="4245083"/>
            <a:ext cx="886211" cy="315339"/>
          </a:xfrm>
          <a:prstGeom prst="rect">
            <a:avLst/>
          </a:prstGeom>
          <a:noFill/>
          <a:ln>
            <a:noFill/>
          </a:ln>
        </p:spPr>
      </p:pic>
      <p:sp>
        <p:nvSpPr>
          <p:cNvPr id="147" name="Google Shape;147;p19"/>
          <p:cNvSpPr txBox="1"/>
          <p:nvPr>
            <p:ph idx="6" type="body"/>
          </p:nvPr>
        </p:nvSpPr>
        <p:spPr>
          <a:xfrm>
            <a:off x="190500" y="4726781"/>
            <a:ext cx="885600" cy="315900"/>
          </a:xfrm>
          <a:prstGeom prst="rect">
            <a:avLst/>
          </a:prstGeom>
          <a:blipFill rotWithShape="1">
            <a:blip r:embed="rId3">
              <a:alphaModFix/>
            </a:blip>
            <a:stretch>
              <a:fillRect b="0" l="0" r="0" t="0"/>
            </a:stretch>
          </a:blipFill>
          <a:ln>
            <a:noFill/>
          </a:ln>
        </p:spPr>
        <p:txBody>
          <a:bodyPr anchorCtr="0" anchor="t" bIns="34275" lIns="68575" spcFirstLastPara="1" rIns="68575" wrap="square" tIns="34275">
            <a:normAutofit/>
          </a:bodyPr>
          <a:lstStyle>
            <a:lvl1pPr indent="-342900" lvl="0" marL="457200" rtl="0" algn="l">
              <a:lnSpc>
                <a:spcPct val="90000"/>
              </a:lnSpc>
              <a:spcBef>
                <a:spcPts val="750"/>
              </a:spcBef>
              <a:spcAft>
                <a:spcPts val="0"/>
              </a:spcAft>
              <a:buClr>
                <a:schemeClr val="dk1"/>
              </a:buClr>
              <a:buSzPts val="1800"/>
              <a:buChar char="●"/>
              <a:defRPr/>
            </a:lvl1pPr>
            <a:lvl2pPr indent="-228600" lvl="1" marL="914400" rtl="0" algn="l">
              <a:lnSpc>
                <a:spcPct val="90000"/>
              </a:lnSpc>
              <a:spcBef>
                <a:spcPts val="600"/>
              </a:spcBef>
              <a:spcAft>
                <a:spcPts val="0"/>
              </a:spcAft>
              <a:buClr>
                <a:schemeClr val="dk1"/>
              </a:buClr>
              <a:buSzPts val="1800"/>
              <a:buNone/>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48" name="Shape 148"/>
        <p:cNvGrpSpPr/>
        <p:nvPr/>
      </p:nvGrpSpPr>
      <p:grpSpPr>
        <a:xfrm>
          <a:off x="0" y="0"/>
          <a:ext cx="0" cy="0"/>
          <a:chOff x="0" y="0"/>
          <a:chExt cx="0" cy="0"/>
        </a:xfrm>
      </p:grpSpPr>
      <p:sp>
        <p:nvSpPr>
          <p:cNvPr id="149" name="Google Shape;14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875BF"/>
              </a:buClr>
              <a:buSzPts val="3000"/>
              <a:buFont typeface="Calibri"/>
              <a:buNone/>
              <a:defRPr>
                <a:solidFill>
                  <a:srgbClr val="3875B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0" name="Google Shape;150;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3875BF"/>
              </a:buClr>
              <a:buSzPts val="2100"/>
              <a:buChar char="●"/>
              <a:defRPr>
                <a:solidFill>
                  <a:schemeClr val="dk1"/>
                </a:solidFill>
              </a:defRPr>
            </a:lvl1pPr>
            <a:lvl2pPr indent="-342900" lvl="1" marL="914400" rtl="0" algn="l">
              <a:lnSpc>
                <a:spcPct val="90000"/>
              </a:lnSpc>
              <a:spcBef>
                <a:spcPts val="600"/>
              </a:spcBef>
              <a:spcAft>
                <a:spcPts val="0"/>
              </a:spcAft>
              <a:buClr>
                <a:srgbClr val="3875BF"/>
              </a:buClr>
              <a:buSzPts val="1800"/>
              <a:buFont typeface="Courier New"/>
              <a:buChar char="o"/>
              <a:defRPr>
                <a:solidFill>
                  <a:schemeClr val="dk1"/>
                </a:solidFill>
              </a:defRPr>
            </a:lvl2pPr>
            <a:lvl3pPr indent="-323850" lvl="2" marL="1371600" rtl="0" algn="l">
              <a:lnSpc>
                <a:spcPct val="90000"/>
              </a:lnSpc>
              <a:spcBef>
                <a:spcPts val="600"/>
              </a:spcBef>
              <a:spcAft>
                <a:spcPts val="0"/>
              </a:spcAft>
              <a:buClr>
                <a:srgbClr val="3875BF"/>
              </a:buClr>
              <a:buSzPts val="1500"/>
              <a:buFont typeface="Calibri"/>
              <a:buChar char="₋"/>
              <a:defRPr>
                <a:solidFill>
                  <a:schemeClr val="dk1"/>
                </a:solidFill>
              </a:defRPr>
            </a:lvl3pPr>
            <a:lvl4pPr indent="-317500" lvl="3" marL="1828800" rtl="0" algn="l">
              <a:lnSpc>
                <a:spcPct val="90000"/>
              </a:lnSpc>
              <a:spcBef>
                <a:spcPts val="600"/>
              </a:spcBef>
              <a:spcAft>
                <a:spcPts val="0"/>
              </a:spcAft>
              <a:buClr>
                <a:srgbClr val="3875BF"/>
              </a:buClr>
              <a:buSzPts val="1400"/>
              <a:buFont typeface="Noto Sans Symbols"/>
              <a:buChar char="▪"/>
              <a:defRPr>
                <a:solidFill>
                  <a:schemeClr val="dk1"/>
                </a:solidFill>
              </a:defRPr>
            </a:lvl4pPr>
            <a:lvl5pPr indent="-228600" lvl="4" marL="2286000" rtl="0" algn="l">
              <a:lnSpc>
                <a:spcPct val="90000"/>
              </a:lnSpc>
              <a:spcBef>
                <a:spcPts val="600"/>
              </a:spcBef>
              <a:spcAft>
                <a:spcPts val="0"/>
              </a:spcAft>
              <a:buClr>
                <a:schemeClr val="dk1"/>
              </a:buClr>
              <a:buSzPts val="1400"/>
              <a:buNone/>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600"/>
              </a:spcBef>
              <a:spcAft>
                <a:spcPts val="0"/>
              </a:spcAft>
              <a:buClr>
                <a:schemeClr val="dk1"/>
              </a:buClr>
              <a:buSzPts val="1400"/>
              <a:buChar char="●"/>
              <a:defRPr/>
            </a:lvl7pPr>
            <a:lvl8pPr indent="-317500" lvl="7" marL="3657600" rtl="0" algn="l">
              <a:lnSpc>
                <a:spcPct val="90000"/>
              </a:lnSpc>
              <a:spcBef>
                <a:spcPts val="600"/>
              </a:spcBef>
              <a:spcAft>
                <a:spcPts val="0"/>
              </a:spcAft>
              <a:buClr>
                <a:schemeClr val="dk1"/>
              </a:buClr>
              <a:buSzPts val="1400"/>
              <a:buChar char="○"/>
              <a:defRPr/>
            </a:lvl8pPr>
            <a:lvl9pPr indent="-317500" lvl="8" marL="4114800" rtl="0" algn="l">
              <a:lnSpc>
                <a:spcPct val="90000"/>
              </a:lnSpc>
              <a:spcBef>
                <a:spcPts val="600"/>
              </a:spcBef>
              <a:spcAft>
                <a:spcPts val="600"/>
              </a:spcAft>
              <a:buClr>
                <a:schemeClr val="dk1"/>
              </a:buClr>
              <a:buSzPts val="1400"/>
              <a:buChar char="■"/>
              <a:defRPr/>
            </a:lvl9pPr>
          </a:lstStyle>
          <a:p/>
        </p:txBody>
      </p:sp>
      <p:sp>
        <p:nvSpPr>
          <p:cNvPr id="151" name="Google Shape;151;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2" name="Google Shape;152;p20"/>
          <p:cNvSpPr txBox="1"/>
          <p:nvPr>
            <p:ph idx="11" type="ftr"/>
          </p:nvPr>
        </p:nvSpPr>
        <p:spPr>
          <a:xfrm>
            <a:off x="3028950" y="4767263"/>
            <a:ext cx="54864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cxnSp>
        <p:nvCxnSpPr>
          <p:cNvPr id="153" name="Google Shape;153;p20"/>
          <p:cNvCxnSpPr/>
          <p:nvPr/>
        </p:nvCxnSpPr>
        <p:spPr>
          <a:xfrm>
            <a:off x="628650" y="1210866"/>
            <a:ext cx="7105800" cy="0"/>
          </a:xfrm>
          <a:prstGeom prst="straightConnector1">
            <a:avLst/>
          </a:prstGeom>
          <a:noFill/>
          <a:ln cap="flat" cmpd="sng" w="28575">
            <a:solidFill>
              <a:schemeClr val="accent2"/>
            </a:solidFill>
            <a:prstDash val="solid"/>
            <a:miter lim="800000"/>
            <a:headEnd len="sm" w="sm" type="none"/>
            <a:tailEnd len="sm" w="sm" type="none"/>
          </a:ln>
        </p:spPr>
      </p:cxnSp>
      <p:sp>
        <p:nvSpPr>
          <p:cNvPr id="154" name="Google Shape;154;p20"/>
          <p:cNvSpPr/>
          <p:nvPr/>
        </p:nvSpPr>
        <p:spPr>
          <a:xfrm>
            <a:off x="7629525" y="1019176"/>
            <a:ext cx="180900" cy="191700"/>
          </a:xfrm>
          <a:prstGeom prst="flowChartConnector">
            <a:avLst/>
          </a:prstGeom>
          <a:solidFill>
            <a:schemeClr val="accent2"/>
          </a:solidFill>
          <a:ln cap="flat" cmpd="sng" w="12700">
            <a:solidFill>
              <a:srgbClr val="AC5B2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55" name="Google Shape;155;p20"/>
          <p:cNvPicPr preferRelativeResize="0"/>
          <p:nvPr/>
        </p:nvPicPr>
        <p:blipFill>
          <a:blip r:embed="rId2">
            <a:alphaModFix/>
          </a:blip>
          <a:stretch>
            <a:fillRect/>
          </a:stretch>
        </p:blipFill>
        <p:spPr>
          <a:xfrm>
            <a:off x="7942356" y="4733719"/>
            <a:ext cx="901734" cy="273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1"/>
            </a:gs>
            <a:gs pos="100000">
              <a:srgbClr val="D1F6FF"/>
            </a:gs>
          </a:gsLst>
          <a:path path="circle">
            <a:fillToRect l="100%" t="100%"/>
          </a:path>
          <a:tileRect b="-100%" r="-100%"/>
        </a:gradFill>
      </p:bgPr>
    </p:bg>
    <p:spTree>
      <p:nvGrpSpPr>
        <p:cNvPr id="15"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 name="Google Shape;20;p3"/>
          <p:cNvSpPr txBox="1"/>
          <p:nvPr>
            <p:ph type="ctrTitle"/>
          </p:nvPr>
        </p:nvSpPr>
        <p:spPr>
          <a:xfrm>
            <a:off x="685800" y="1668151"/>
            <a:ext cx="7772400" cy="1311600"/>
          </a:xfrm>
          <a:prstGeom prst="rect">
            <a:avLst/>
          </a:prstGeom>
        </p:spPr>
        <p:txBody>
          <a:bodyPr anchorCtr="0" anchor="b" bIns="0" lIns="0" spcFirstLastPara="1" rIns="0" wrap="square" tIns="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p:txBody>
      </p:sp>
      <p:sp>
        <p:nvSpPr>
          <p:cNvPr id="21" name="Google Shape;21;p3"/>
          <p:cNvSpPr txBox="1"/>
          <p:nvPr>
            <p:ph idx="1" type="subTitle"/>
          </p:nvPr>
        </p:nvSpPr>
        <p:spPr>
          <a:xfrm>
            <a:off x="685800" y="3076652"/>
            <a:ext cx="7772400" cy="3987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21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6" name="Shape 156"/>
        <p:cNvGrpSpPr/>
        <p:nvPr/>
      </p:nvGrpSpPr>
      <p:grpSpPr>
        <a:xfrm>
          <a:off x="0" y="0"/>
          <a:ext cx="0" cy="0"/>
          <a:chOff x="0" y="0"/>
          <a:chExt cx="0" cy="0"/>
        </a:xfrm>
      </p:grpSpPr>
      <p:pic>
        <p:nvPicPr>
          <p:cNvPr descr="Logo&#10;&#10;Description automatically generated" id="157" name="Google Shape;157;p21"/>
          <p:cNvPicPr preferRelativeResize="0"/>
          <p:nvPr/>
        </p:nvPicPr>
        <p:blipFill rotWithShape="1">
          <a:blip r:embed="rId2">
            <a:alphaModFix amt="10000"/>
          </a:blip>
          <a:srcRect b="0" l="0" r="0" t="0"/>
          <a:stretch/>
        </p:blipFill>
        <p:spPr>
          <a:xfrm rot="8603983">
            <a:off x="5654303" y="1202328"/>
            <a:ext cx="5708502" cy="5065878"/>
          </a:xfrm>
          <a:prstGeom prst="rect">
            <a:avLst/>
          </a:prstGeom>
          <a:noFill/>
          <a:ln>
            <a:noFill/>
          </a:ln>
        </p:spPr>
      </p:pic>
      <p:sp>
        <p:nvSpPr>
          <p:cNvPr id="158" name="Google Shape;158;p21"/>
          <p:cNvSpPr txBox="1"/>
          <p:nvPr>
            <p:ph type="title"/>
          </p:nvPr>
        </p:nvSpPr>
        <p:spPr>
          <a:xfrm>
            <a:off x="628650" y="510778"/>
            <a:ext cx="7886700" cy="75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9" name="Google Shape;159;p21"/>
          <p:cNvSpPr txBox="1"/>
          <p:nvPr>
            <p:ph idx="1" type="body"/>
          </p:nvPr>
        </p:nvSpPr>
        <p:spPr>
          <a:xfrm>
            <a:off x="628650" y="1369218"/>
            <a:ext cx="7886700" cy="32634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600"/>
              </a:spcAft>
              <a:buClr>
                <a:schemeClr val="dk1"/>
              </a:buClr>
              <a:buSzPts val="1800"/>
              <a:buChar char="■"/>
              <a:defRPr/>
            </a:lvl9pPr>
          </a:lstStyle>
          <a:p/>
        </p:txBody>
      </p:sp>
      <p:sp>
        <p:nvSpPr>
          <p:cNvPr id="160" name="Google Shape;160;p21"/>
          <p:cNvSpPr txBox="1"/>
          <p:nvPr>
            <p:ph idx="11" type="ftr"/>
          </p:nvPr>
        </p:nvSpPr>
        <p:spPr>
          <a:xfrm>
            <a:off x="1792789" y="4767263"/>
            <a:ext cx="6765600" cy="2613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61" name="Google Shape;161;p21"/>
          <p:cNvPicPr preferRelativeResize="0"/>
          <p:nvPr/>
        </p:nvPicPr>
        <p:blipFill rotWithShape="1">
          <a:blip r:embed="rId3">
            <a:alphaModFix/>
          </a:blip>
          <a:srcRect b="0" l="0" r="0" t="0"/>
          <a:stretch/>
        </p:blipFill>
        <p:spPr>
          <a:xfrm>
            <a:off x="199520" y="4766072"/>
            <a:ext cx="907694" cy="324000"/>
          </a:xfrm>
          <a:prstGeom prst="rect">
            <a:avLst/>
          </a:prstGeom>
          <a:noFill/>
          <a:ln>
            <a:noFill/>
          </a:ln>
        </p:spPr>
      </p:pic>
      <p:pic>
        <p:nvPicPr>
          <p:cNvPr id="162" name="Google Shape;162;p21"/>
          <p:cNvPicPr preferRelativeResize="0"/>
          <p:nvPr/>
        </p:nvPicPr>
        <p:blipFill rotWithShape="1">
          <a:blip r:embed="rId4">
            <a:alphaModFix/>
          </a:blip>
          <a:srcRect b="0" l="0" r="0" t="0"/>
          <a:stretch/>
        </p:blipFill>
        <p:spPr>
          <a:xfrm>
            <a:off x="1296367" y="4823791"/>
            <a:ext cx="307271" cy="204719"/>
          </a:xfrm>
          <a:prstGeom prst="rect">
            <a:avLst/>
          </a:prstGeom>
          <a:noFill/>
          <a:ln>
            <a:noFill/>
          </a:ln>
        </p:spPr>
      </p:pic>
      <p:sp>
        <p:nvSpPr>
          <p:cNvPr id="163" name="Google Shape;163;p21"/>
          <p:cNvSpPr txBox="1"/>
          <p:nvPr>
            <p:ph idx="12" type="sldNum"/>
          </p:nvPr>
        </p:nvSpPr>
        <p:spPr>
          <a:xfrm>
            <a:off x="4423500" y="-5411"/>
            <a:ext cx="297000" cy="588600"/>
          </a:xfrm>
          <a:prstGeom prst="rect">
            <a:avLst/>
          </a:prstGeom>
          <a:solidFill>
            <a:schemeClr val="lt2"/>
          </a:solidFill>
          <a:ln>
            <a:noFill/>
          </a:ln>
        </p:spPr>
        <p:txBody>
          <a:bodyPr anchorCtr="0" anchor="ctr" bIns="34275" lIns="68575" spcFirstLastPara="1" rIns="68575" wrap="square" tIns="34275">
            <a:noAutofit/>
          </a:bodyPr>
          <a:lstStyle>
            <a:lvl1pPr indent="0" lvl="0" marL="0" rtl="0" algn="ctr">
              <a:spcBef>
                <a:spcPts val="0"/>
              </a:spcBef>
              <a:buNone/>
              <a:defRPr b="1" sz="1100">
                <a:solidFill>
                  <a:schemeClr val="lt1"/>
                </a:solidFill>
                <a:latin typeface="Calibri"/>
                <a:ea typeface="Calibri"/>
                <a:cs typeface="Calibri"/>
                <a:sym typeface="Calibri"/>
              </a:defRPr>
            </a:lvl1pPr>
            <a:lvl2pPr indent="0" lvl="1" marL="0" rtl="0" algn="ctr">
              <a:spcBef>
                <a:spcPts val="0"/>
              </a:spcBef>
              <a:buNone/>
              <a:defRPr b="1" sz="1100">
                <a:solidFill>
                  <a:schemeClr val="lt1"/>
                </a:solidFill>
                <a:latin typeface="Calibri"/>
                <a:ea typeface="Calibri"/>
                <a:cs typeface="Calibri"/>
                <a:sym typeface="Calibri"/>
              </a:defRPr>
            </a:lvl2pPr>
            <a:lvl3pPr indent="0" lvl="2" marL="0" rtl="0" algn="ctr">
              <a:spcBef>
                <a:spcPts val="0"/>
              </a:spcBef>
              <a:buNone/>
              <a:defRPr b="1" sz="1100">
                <a:solidFill>
                  <a:schemeClr val="lt1"/>
                </a:solidFill>
                <a:latin typeface="Calibri"/>
                <a:ea typeface="Calibri"/>
                <a:cs typeface="Calibri"/>
                <a:sym typeface="Calibri"/>
              </a:defRPr>
            </a:lvl3pPr>
            <a:lvl4pPr indent="0" lvl="3" marL="0" rtl="0" algn="ctr">
              <a:spcBef>
                <a:spcPts val="0"/>
              </a:spcBef>
              <a:buNone/>
              <a:defRPr b="1" sz="1100">
                <a:solidFill>
                  <a:schemeClr val="lt1"/>
                </a:solidFill>
                <a:latin typeface="Calibri"/>
                <a:ea typeface="Calibri"/>
                <a:cs typeface="Calibri"/>
                <a:sym typeface="Calibri"/>
              </a:defRPr>
            </a:lvl4pPr>
            <a:lvl5pPr indent="0" lvl="4" marL="0" rtl="0" algn="ctr">
              <a:spcBef>
                <a:spcPts val="0"/>
              </a:spcBef>
              <a:buNone/>
              <a:defRPr b="1" sz="1100">
                <a:solidFill>
                  <a:schemeClr val="lt1"/>
                </a:solidFill>
                <a:latin typeface="Calibri"/>
                <a:ea typeface="Calibri"/>
                <a:cs typeface="Calibri"/>
                <a:sym typeface="Calibri"/>
              </a:defRPr>
            </a:lvl5pPr>
            <a:lvl6pPr indent="0" lvl="5" marL="0" rtl="0" algn="ctr">
              <a:spcBef>
                <a:spcPts val="0"/>
              </a:spcBef>
              <a:buNone/>
              <a:defRPr b="1" sz="1100">
                <a:solidFill>
                  <a:schemeClr val="lt1"/>
                </a:solidFill>
                <a:latin typeface="Calibri"/>
                <a:ea typeface="Calibri"/>
                <a:cs typeface="Calibri"/>
                <a:sym typeface="Calibri"/>
              </a:defRPr>
            </a:lvl6pPr>
            <a:lvl7pPr indent="0" lvl="6" marL="0" rtl="0" algn="ctr">
              <a:spcBef>
                <a:spcPts val="0"/>
              </a:spcBef>
              <a:buNone/>
              <a:defRPr b="1" sz="1100">
                <a:solidFill>
                  <a:schemeClr val="lt1"/>
                </a:solidFill>
                <a:latin typeface="Calibri"/>
                <a:ea typeface="Calibri"/>
                <a:cs typeface="Calibri"/>
                <a:sym typeface="Calibri"/>
              </a:defRPr>
            </a:lvl7pPr>
            <a:lvl8pPr indent="0" lvl="7" marL="0" rtl="0" algn="ctr">
              <a:spcBef>
                <a:spcPts val="0"/>
              </a:spcBef>
              <a:buNone/>
              <a:defRPr b="1" sz="1100">
                <a:solidFill>
                  <a:schemeClr val="lt1"/>
                </a:solidFill>
                <a:latin typeface="Calibri"/>
                <a:ea typeface="Calibri"/>
                <a:cs typeface="Calibri"/>
                <a:sym typeface="Calibri"/>
              </a:defRPr>
            </a:lvl8pPr>
            <a:lvl9pPr indent="0" lvl="8" marL="0" rtl="0" algn="ctr">
              <a:spcBef>
                <a:spcPts val="0"/>
              </a:spcBef>
              <a:buNone/>
              <a:defRPr b="1" sz="11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dk1"/>
            </a:gs>
            <a:gs pos="100000">
              <a:schemeClr val="accent2"/>
            </a:gs>
          </a:gsLst>
          <a:path path="circle">
            <a:fillToRect l="100%" t="100%"/>
          </a:path>
          <a:tileRect b="-100%" r="-100%"/>
        </a:gradFill>
      </p:bgPr>
    </p:bg>
    <p:spTree>
      <p:nvGrpSpPr>
        <p:cNvPr id="22"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 name="Google Shape;27;p4"/>
          <p:cNvSpPr txBox="1"/>
          <p:nvPr>
            <p:ph idx="1" type="body"/>
          </p:nvPr>
        </p:nvSpPr>
        <p:spPr>
          <a:xfrm>
            <a:off x="810450" y="1593500"/>
            <a:ext cx="5783700" cy="2736900"/>
          </a:xfrm>
          <a:prstGeom prst="rect">
            <a:avLst/>
          </a:prstGeom>
        </p:spPr>
        <p:txBody>
          <a:bodyPr anchorCtr="0" anchor="t" bIns="0" lIns="0" spcFirstLastPara="1" rIns="0" wrap="square" tIns="0">
            <a:noAutofit/>
          </a:bodyPr>
          <a:lstStyle>
            <a:lvl1pPr indent="-431800" lvl="0" marL="457200" rtl="0">
              <a:spcBef>
                <a:spcPts val="0"/>
              </a:spcBef>
              <a:spcAft>
                <a:spcPts val="0"/>
              </a:spcAft>
              <a:buClr>
                <a:schemeClr val="lt1"/>
              </a:buClr>
              <a:buSzPts val="3200"/>
              <a:buChar char="●"/>
              <a:defRPr sz="3200">
                <a:solidFill>
                  <a:schemeClr val="lt1"/>
                </a:solidFill>
              </a:defRPr>
            </a:lvl1pPr>
            <a:lvl2pPr indent="-431800" lvl="1" marL="914400" rtl="0">
              <a:spcBef>
                <a:spcPts val="600"/>
              </a:spcBef>
              <a:spcAft>
                <a:spcPts val="0"/>
              </a:spcAft>
              <a:buClr>
                <a:schemeClr val="lt1"/>
              </a:buClr>
              <a:buSzPts val="3200"/>
              <a:buChar char="○"/>
              <a:defRPr sz="3200">
                <a:solidFill>
                  <a:schemeClr val="lt1"/>
                </a:solidFill>
              </a:defRPr>
            </a:lvl2pPr>
            <a:lvl3pPr indent="-431800" lvl="2" marL="1371600" rtl="0">
              <a:spcBef>
                <a:spcPts val="600"/>
              </a:spcBef>
              <a:spcAft>
                <a:spcPts val="0"/>
              </a:spcAft>
              <a:buClr>
                <a:schemeClr val="lt1"/>
              </a:buClr>
              <a:buSzPts val="3200"/>
              <a:buChar char="■"/>
              <a:defRPr sz="3200">
                <a:solidFill>
                  <a:schemeClr val="lt1"/>
                </a:solidFill>
              </a:defRPr>
            </a:lvl3pPr>
            <a:lvl4pPr indent="-431800" lvl="3" marL="1828800" rtl="0">
              <a:spcBef>
                <a:spcPts val="600"/>
              </a:spcBef>
              <a:spcAft>
                <a:spcPts val="0"/>
              </a:spcAft>
              <a:buClr>
                <a:schemeClr val="lt1"/>
              </a:buClr>
              <a:buSzPts val="3200"/>
              <a:buChar char="●"/>
              <a:defRPr sz="3200">
                <a:solidFill>
                  <a:schemeClr val="lt1"/>
                </a:solidFill>
              </a:defRPr>
            </a:lvl4pPr>
            <a:lvl5pPr indent="-431800" lvl="4" marL="2286000" rtl="0">
              <a:spcBef>
                <a:spcPts val="600"/>
              </a:spcBef>
              <a:spcAft>
                <a:spcPts val="0"/>
              </a:spcAft>
              <a:buClr>
                <a:schemeClr val="lt1"/>
              </a:buClr>
              <a:buSzPts val="3200"/>
              <a:buChar char="○"/>
              <a:defRPr sz="3200">
                <a:solidFill>
                  <a:schemeClr val="lt1"/>
                </a:solidFill>
              </a:defRPr>
            </a:lvl5pPr>
            <a:lvl6pPr indent="-431800" lvl="5" marL="2743200" rtl="0">
              <a:spcBef>
                <a:spcPts val="600"/>
              </a:spcBef>
              <a:spcAft>
                <a:spcPts val="0"/>
              </a:spcAft>
              <a:buClr>
                <a:schemeClr val="lt1"/>
              </a:buClr>
              <a:buSzPts val="3200"/>
              <a:buChar char="■"/>
              <a:defRPr sz="3200">
                <a:solidFill>
                  <a:schemeClr val="lt1"/>
                </a:solidFill>
              </a:defRPr>
            </a:lvl6pPr>
            <a:lvl7pPr indent="-431800" lvl="6" marL="3200400" rtl="0">
              <a:spcBef>
                <a:spcPts val="600"/>
              </a:spcBef>
              <a:spcAft>
                <a:spcPts val="0"/>
              </a:spcAft>
              <a:buClr>
                <a:schemeClr val="lt1"/>
              </a:buClr>
              <a:buSzPts val="3200"/>
              <a:buChar char="●"/>
              <a:defRPr sz="3200">
                <a:solidFill>
                  <a:schemeClr val="lt1"/>
                </a:solidFill>
              </a:defRPr>
            </a:lvl7pPr>
            <a:lvl8pPr indent="-431800" lvl="7" marL="3657600" rtl="0">
              <a:spcBef>
                <a:spcPts val="600"/>
              </a:spcBef>
              <a:spcAft>
                <a:spcPts val="0"/>
              </a:spcAft>
              <a:buClr>
                <a:schemeClr val="lt1"/>
              </a:buClr>
              <a:buSzPts val="3200"/>
              <a:buChar char="○"/>
              <a:defRPr sz="3200">
                <a:solidFill>
                  <a:schemeClr val="lt1"/>
                </a:solidFill>
              </a:defRPr>
            </a:lvl8pPr>
            <a:lvl9pPr indent="-431800" lvl="8" marL="4114800" rtl="0">
              <a:spcBef>
                <a:spcPts val="600"/>
              </a:spcBef>
              <a:spcAft>
                <a:spcPts val="600"/>
              </a:spcAft>
              <a:buClr>
                <a:schemeClr val="lt1"/>
              </a:buClr>
              <a:buSzPts val="3200"/>
              <a:buChar char="■"/>
              <a:defRPr sz="3200">
                <a:solidFill>
                  <a:schemeClr val="lt1"/>
                </a:solidFill>
              </a:defRPr>
            </a:lvl9pPr>
          </a:lstStyle>
          <a:p/>
        </p:txBody>
      </p:sp>
      <p:sp>
        <p:nvSpPr>
          <p:cNvPr id="28" name="Google Shape;28;p4"/>
          <p:cNvSpPr txBox="1"/>
          <p:nvPr/>
        </p:nvSpPr>
        <p:spPr>
          <a:xfrm>
            <a:off x="810450" y="670269"/>
            <a:ext cx="19572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9600">
                <a:solidFill>
                  <a:schemeClr val="lt1"/>
                </a:solidFill>
                <a:latin typeface="Montserrat"/>
                <a:ea typeface="Montserrat"/>
                <a:cs typeface="Montserrat"/>
                <a:sym typeface="Montserrat"/>
              </a:rPr>
              <a:t>“</a:t>
            </a:r>
            <a:endParaRPr b="1" sz="9600">
              <a:solidFill>
                <a:schemeClr val="lt1"/>
              </a:solidFill>
              <a:latin typeface="Montserrat"/>
              <a:ea typeface="Montserrat"/>
              <a:cs typeface="Montserrat"/>
              <a:sym typeface="Montserrat"/>
            </a:endParaRPr>
          </a:p>
        </p:txBody>
      </p:sp>
      <p:sp>
        <p:nvSpPr>
          <p:cNvPr id="29" name="Google Shape;29;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1">
    <p:bg>
      <p:bgPr>
        <a:gradFill>
          <a:gsLst>
            <a:gs pos="0">
              <a:schemeClr val="dk1"/>
            </a:gs>
            <a:gs pos="100000">
              <a:schemeClr val="accent2"/>
            </a:gs>
          </a:gsLst>
          <a:path path="circle">
            <a:fillToRect l="100%" t="100%"/>
          </a:path>
          <a:tileRect b="-100%" r="-100%"/>
        </a:gradFill>
      </p:bgPr>
    </p:bg>
    <p:spTree>
      <p:nvGrpSpPr>
        <p:cNvPr id="30" name="Shape 30"/>
        <p:cNvGrpSpPr/>
        <p:nvPr/>
      </p:nvGrpSpPr>
      <p:grpSpPr>
        <a:xfrm>
          <a:off x="0" y="0"/>
          <a:ext cx="0" cy="0"/>
          <a:chOff x="0" y="0"/>
          <a:chExt cx="0" cy="0"/>
        </a:xfrm>
      </p:grpSpPr>
      <p:grpSp>
        <p:nvGrpSpPr>
          <p:cNvPr id="31" name="Google Shape;31;p5"/>
          <p:cNvGrpSpPr/>
          <p:nvPr/>
        </p:nvGrpSpPr>
        <p:grpSpPr>
          <a:xfrm>
            <a:off x="3078602" y="0"/>
            <a:ext cx="6065389" cy="5143642"/>
            <a:chOff x="2052402" y="0"/>
            <a:chExt cx="6065389" cy="5143642"/>
          </a:xfrm>
        </p:grpSpPr>
        <p:sp>
          <p:nvSpPr>
            <p:cNvPr id="32" name="Google Shape;32;p5"/>
            <p:cNvSpPr/>
            <p:nvPr/>
          </p:nvSpPr>
          <p:spPr>
            <a:xfrm>
              <a:off x="2052402" y="0"/>
              <a:ext cx="6065388" cy="5143500"/>
            </a:xfrm>
            <a:custGeom>
              <a:rect b="b" l="l" r="r" t="t"/>
              <a:pathLst>
                <a:path extrusionOk="0" h="6858000" w="8087184">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5"/>
            <p:cNvSpPr/>
            <p:nvPr/>
          </p:nvSpPr>
          <p:spPr>
            <a:xfrm>
              <a:off x="2052402" y="0"/>
              <a:ext cx="6065388" cy="5143642"/>
            </a:xfrm>
            <a:custGeom>
              <a:rect b="b" l="l" r="r" t="t"/>
              <a:pathLst>
                <a:path extrusionOk="0" h="6858190" w="8087184">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5"/>
            <p:cNvSpPr/>
            <p:nvPr/>
          </p:nvSpPr>
          <p:spPr>
            <a:xfrm>
              <a:off x="2377837" y="210583"/>
              <a:ext cx="5576288" cy="4831090"/>
            </a:xfrm>
            <a:custGeom>
              <a:rect b="b" l="l" r="r" t="t"/>
              <a:pathLst>
                <a:path extrusionOk="0" h="6441453" w="7435051">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 name="Google Shape;35;p5"/>
          <p:cNvSpPr txBox="1"/>
          <p:nvPr>
            <p:ph idx="1" type="body"/>
          </p:nvPr>
        </p:nvSpPr>
        <p:spPr>
          <a:xfrm>
            <a:off x="810450" y="1060100"/>
            <a:ext cx="5783700" cy="2736900"/>
          </a:xfrm>
          <a:prstGeom prst="rect">
            <a:avLst/>
          </a:prstGeom>
        </p:spPr>
        <p:txBody>
          <a:bodyPr anchorCtr="0" anchor="t" bIns="0" lIns="0" spcFirstLastPara="1" rIns="0" wrap="square" tIns="0">
            <a:noAutofit/>
          </a:bodyPr>
          <a:lstStyle>
            <a:lvl1pPr indent="-431800" lvl="0" marL="457200" rtl="0">
              <a:spcBef>
                <a:spcPts val="0"/>
              </a:spcBef>
              <a:spcAft>
                <a:spcPts val="0"/>
              </a:spcAft>
              <a:buClr>
                <a:schemeClr val="lt1"/>
              </a:buClr>
              <a:buSzPts val="3200"/>
              <a:buChar char="●"/>
              <a:defRPr sz="3200">
                <a:solidFill>
                  <a:schemeClr val="lt1"/>
                </a:solidFill>
              </a:defRPr>
            </a:lvl1pPr>
            <a:lvl2pPr indent="-431800" lvl="1" marL="914400" rtl="0">
              <a:spcBef>
                <a:spcPts val="600"/>
              </a:spcBef>
              <a:spcAft>
                <a:spcPts val="0"/>
              </a:spcAft>
              <a:buClr>
                <a:schemeClr val="lt1"/>
              </a:buClr>
              <a:buSzPts val="3200"/>
              <a:buChar char="○"/>
              <a:defRPr sz="3200">
                <a:solidFill>
                  <a:schemeClr val="lt1"/>
                </a:solidFill>
              </a:defRPr>
            </a:lvl2pPr>
            <a:lvl3pPr indent="-431800" lvl="2" marL="1371600" rtl="0">
              <a:spcBef>
                <a:spcPts val="600"/>
              </a:spcBef>
              <a:spcAft>
                <a:spcPts val="0"/>
              </a:spcAft>
              <a:buClr>
                <a:schemeClr val="lt1"/>
              </a:buClr>
              <a:buSzPts val="3200"/>
              <a:buChar char="■"/>
              <a:defRPr sz="3200">
                <a:solidFill>
                  <a:schemeClr val="lt1"/>
                </a:solidFill>
              </a:defRPr>
            </a:lvl3pPr>
            <a:lvl4pPr indent="-431800" lvl="3" marL="1828800" rtl="0">
              <a:spcBef>
                <a:spcPts val="600"/>
              </a:spcBef>
              <a:spcAft>
                <a:spcPts val="0"/>
              </a:spcAft>
              <a:buClr>
                <a:schemeClr val="lt1"/>
              </a:buClr>
              <a:buSzPts val="3200"/>
              <a:buChar char="●"/>
              <a:defRPr sz="3200">
                <a:solidFill>
                  <a:schemeClr val="lt1"/>
                </a:solidFill>
              </a:defRPr>
            </a:lvl4pPr>
            <a:lvl5pPr indent="-431800" lvl="4" marL="2286000" rtl="0">
              <a:spcBef>
                <a:spcPts val="600"/>
              </a:spcBef>
              <a:spcAft>
                <a:spcPts val="0"/>
              </a:spcAft>
              <a:buClr>
                <a:schemeClr val="lt1"/>
              </a:buClr>
              <a:buSzPts val="3200"/>
              <a:buChar char="○"/>
              <a:defRPr sz="3200">
                <a:solidFill>
                  <a:schemeClr val="lt1"/>
                </a:solidFill>
              </a:defRPr>
            </a:lvl5pPr>
            <a:lvl6pPr indent="-431800" lvl="5" marL="2743200" rtl="0">
              <a:spcBef>
                <a:spcPts val="600"/>
              </a:spcBef>
              <a:spcAft>
                <a:spcPts val="0"/>
              </a:spcAft>
              <a:buClr>
                <a:schemeClr val="lt1"/>
              </a:buClr>
              <a:buSzPts val="3200"/>
              <a:buChar char="■"/>
              <a:defRPr sz="3200">
                <a:solidFill>
                  <a:schemeClr val="lt1"/>
                </a:solidFill>
              </a:defRPr>
            </a:lvl6pPr>
            <a:lvl7pPr indent="-431800" lvl="6" marL="3200400" rtl="0">
              <a:spcBef>
                <a:spcPts val="600"/>
              </a:spcBef>
              <a:spcAft>
                <a:spcPts val="0"/>
              </a:spcAft>
              <a:buClr>
                <a:schemeClr val="lt1"/>
              </a:buClr>
              <a:buSzPts val="3200"/>
              <a:buChar char="●"/>
              <a:defRPr sz="3200">
                <a:solidFill>
                  <a:schemeClr val="lt1"/>
                </a:solidFill>
              </a:defRPr>
            </a:lvl7pPr>
            <a:lvl8pPr indent="-431800" lvl="7" marL="3657600" rtl="0">
              <a:spcBef>
                <a:spcPts val="600"/>
              </a:spcBef>
              <a:spcAft>
                <a:spcPts val="0"/>
              </a:spcAft>
              <a:buClr>
                <a:schemeClr val="lt1"/>
              </a:buClr>
              <a:buSzPts val="3200"/>
              <a:buChar char="○"/>
              <a:defRPr sz="3200">
                <a:solidFill>
                  <a:schemeClr val="lt1"/>
                </a:solidFill>
              </a:defRPr>
            </a:lvl8pPr>
            <a:lvl9pPr indent="-431800" lvl="8" marL="4114800" rtl="0">
              <a:spcBef>
                <a:spcPts val="600"/>
              </a:spcBef>
              <a:spcAft>
                <a:spcPts val="600"/>
              </a:spcAft>
              <a:buClr>
                <a:schemeClr val="lt1"/>
              </a:buClr>
              <a:buSzPts val="3200"/>
              <a:buChar char="■"/>
              <a:defRPr sz="3200">
                <a:solidFill>
                  <a:schemeClr val="lt1"/>
                </a:solidFill>
              </a:defRPr>
            </a:lvl9pPr>
          </a:lstStyle>
          <a:p/>
        </p:txBody>
      </p:sp>
      <p:sp>
        <p:nvSpPr>
          <p:cNvPr id="36" name="Google Shape;36;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7" name="Shape 37"/>
        <p:cNvGrpSpPr/>
        <p:nvPr/>
      </p:nvGrpSpPr>
      <p:grpSpPr>
        <a:xfrm>
          <a:off x="0" y="0"/>
          <a:ext cx="0" cy="0"/>
          <a:chOff x="0" y="0"/>
          <a:chExt cx="0" cy="0"/>
        </a:xfrm>
      </p:grpSpPr>
      <p:grpSp>
        <p:nvGrpSpPr>
          <p:cNvPr id="38" name="Google Shape;38;p6"/>
          <p:cNvGrpSpPr/>
          <p:nvPr/>
        </p:nvGrpSpPr>
        <p:grpSpPr>
          <a:xfrm>
            <a:off x="5005048" y="0"/>
            <a:ext cx="4138960" cy="5143642"/>
            <a:chOff x="5005048" y="0"/>
            <a:chExt cx="4138960" cy="5143642"/>
          </a:xfrm>
        </p:grpSpPr>
        <p:sp>
          <p:nvSpPr>
            <p:cNvPr id="39" name="Google Shape;39;p6"/>
            <p:cNvSpPr/>
            <p:nvPr/>
          </p:nvSpPr>
          <p:spPr>
            <a:xfrm>
              <a:off x="5005049" y="0"/>
              <a:ext cx="4138960" cy="5143500"/>
            </a:xfrm>
            <a:custGeom>
              <a:rect b="b" l="l" r="r" t="t"/>
              <a:pathLst>
                <a:path extrusionOk="0" h="6858000" w="5518613">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6"/>
            <p:cNvSpPr/>
            <p:nvPr/>
          </p:nvSpPr>
          <p:spPr>
            <a:xfrm>
              <a:off x="5005048" y="0"/>
              <a:ext cx="4138960" cy="5143642"/>
            </a:xfrm>
            <a:custGeom>
              <a:rect b="b" l="l" r="r" t="t"/>
              <a:pathLst>
                <a:path extrusionOk="0" h="6858190" w="5518613">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6"/>
            <p:cNvSpPr/>
            <p:nvPr/>
          </p:nvSpPr>
          <p:spPr>
            <a:xfrm>
              <a:off x="5330737" y="210583"/>
              <a:ext cx="3668526" cy="4753341"/>
            </a:xfrm>
            <a:custGeom>
              <a:rect b="b" l="l" r="r" t="t"/>
              <a:pathLst>
                <a:path extrusionOk="0" h="6337788" w="4891368">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 name="Google Shape;42;p6"/>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 name="Google Shape;43;p6"/>
          <p:cNvSpPr txBox="1"/>
          <p:nvPr>
            <p:ph idx="1" type="body"/>
          </p:nvPr>
        </p:nvSpPr>
        <p:spPr>
          <a:xfrm>
            <a:off x="855300" y="1430147"/>
            <a:ext cx="7433400" cy="3033900"/>
          </a:xfrm>
          <a:prstGeom prst="rect">
            <a:avLst/>
          </a:prstGeom>
        </p:spPr>
        <p:txBody>
          <a:bodyPr anchorCtr="0" anchor="t" bIns="0" lIns="0" spcFirstLastPara="1" rIns="0" wrap="square" tIns="0">
            <a:noAutofit/>
          </a:bodyPr>
          <a:lstStyle>
            <a:lvl1pPr indent="-361950" lvl="0" marL="457200" rtl="0">
              <a:spcBef>
                <a:spcPts val="0"/>
              </a:spcBef>
              <a:spcAft>
                <a:spcPts val="0"/>
              </a:spcAft>
              <a:buSzPts val="2100"/>
              <a:buChar char="●"/>
              <a:defRPr/>
            </a:lvl1pPr>
            <a:lvl2pPr indent="-361950" lvl="1" marL="914400" rtl="0">
              <a:spcBef>
                <a:spcPts val="600"/>
              </a:spcBef>
              <a:spcAft>
                <a:spcPts val="0"/>
              </a:spcAft>
              <a:buSzPts val="2100"/>
              <a:buChar char="○"/>
              <a:defRPr/>
            </a:lvl2pPr>
            <a:lvl3pPr indent="-361950" lvl="2" marL="1371600" rtl="0">
              <a:spcBef>
                <a:spcPts val="600"/>
              </a:spcBef>
              <a:spcAft>
                <a:spcPts val="0"/>
              </a:spcAft>
              <a:buSzPts val="2100"/>
              <a:buChar char="■"/>
              <a:defRPr/>
            </a:lvl3pPr>
            <a:lvl4pPr indent="-361950" lvl="3" marL="1828800" rtl="0">
              <a:spcBef>
                <a:spcPts val="600"/>
              </a:spcBef>
              <a:spcAft>
                <a:spcPts val="0"/>
              </a:spcAft>
              <a:buSzPts val="2100"/>
              <a:buChar char="●"/>
              <a:defRPr/>
            </a:lvl4pPr>
            <a:lvl5pPr indent="-361950" lvl="4" marL="2286000" rtl="0">
              <a:spcBef>
                <a:spcPts val="600"/>
              </a:spcBef>
              <a:spcAft>
                <a:spcPts val="0"/>
              </a:spcAft>
              <a:buSzPts val="2100"/>
              <a:buChar char="○"/>
              <a:defRPr/>
            </a:lvl5pPr>
            <a:lvl6pPr indent="-361950" lvl="5" marL="2743200" rtl="0">
              <a:spcBef>
                <a:spcPts val="600"/>
              </a:spcBef>
              <a:spcAft>
                <a:spcPts val="0"/>
              </a:spcAft>
              <a:buSzPts val="2100"/>
              <a:buChar char="■"/>
              <a:defRPr/>
            </a:lvl6pPr>
            <a:lvl7pPr indent="-361950" lvl="6" marL="3200400" rtl="0">
              <a:spcBef>
                <a:spcPts val="600"/>
              </a:spcBef>
              <a:spcAft>
                <a:spcPts val="0"/>
              </a:spcAft>
              <a:buSzPts val="2100"/>
              <a:buChar char="●"/>
              <a:defRPr/>
            </a:lvl7pPr>
            <a:lvl8pPr indent="-361950" lvl="7" marL="3657600" rtl="0">
              <a:spcBef>
                <a:spcPts val="600"/>
              </a:spcBef>
              <a:spcAft>
                <a:spcPts val="0"/>
              </a:spcAft>
              <a:buSzPts val="2100"/>
              <a:buChar char="○"/>
              <a:defRPr/>
            </a:lvl8pPr>
            <a:lvl9pPr indent="-361950" lvl="8" marL="4114800" rtl="0">
              <a:spcBef>
                <a:spcPts val="600"/>
              </a:spcBef>
              <a:spcAft>
                <a:spcPts val="600"/>
              </a:spcAft>
              <a:buSzPts val="2100"/>
              <a:buChar char="■"/>
              <a:defRPr/>
            </a:lvl9pPr>
          </a:lstStyle>
          <a:p/>
        </p:txBody>
      </p:sp>
      <p:sp>
        <p:nvSpPr>
          <p:cNvPr id="44" name="Google Shape;44;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5" name="Shape 45"/>
        <p:cNvGrpSpPr/>
        <p:nvPr/>
      </p:nvGrpSpPr>
      <p:grpSpPr>
        <a:xfrm>
          <a:off x="0" y="0"/>
          <a:ext cx="0" cy="0"/>
          <a:chOff x="0" y="0"/>
          <a:chExt cx="0" cy="0"/>
        </a:xfrm>
      </p:grpSpPr>
      <p:grpSp>
        <p:nvGrpSpPr>
          <p:cNvPr id="46" name="Google Shape;46;p7"/>
          <p:cNvGrpSpPr/>
          <p:nvPr/>
        </p:nvGrpSpPr>
        <p:grpSpPr>
          <a:xfrm>
            <a:off x="5005048" y="0"/>
            <a:ext cx="4138960" cy="5143642"/>
            <a:chOff x="5005048" y="0"/>
            <a:chExt cx="4138960" cy="5143642"/>
          </a:xfrm>
        </p:grpSpPr>
        <p:sp>
          <p:nvSpPr>
            <p:cNvPr id="47" name="Google Shape;47;p7"/>
            <p:cNvSpPr/>
            <p:nvPr/>
          </p:nvSpPr>
          <p:spPr>
            <a:xfrm>
              <a:off x="5005049" y="0"/>
              <a:ext cx="4138960" cy="5143500"/>
            </a:xfrm>
            <a:custGeom>
              <a:rect b="b" l="l" r="r" t="t"/>
              <a:pathLst>
                <a:path extrusionOk="0" h="6858000" w="5518613">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7"/>
            <p:cNvSpPr/>
            <p:nvPr/>
          </p:nvSpPr>
          <p:spPr>
            <a:xfrm>
              <a:off x="5005048" y="0"/>
              <a:ext cx="4138960" cy="5143642"/>
            </a:xfrm>
            <a:custGeom>
              <a:rect b="b" l="l" r="r" t="t"/>
              <a:pathLst>
                <a:path extrusionOk="0" h="6858190" w="5518613">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7"/>
            <p:cNvSpPr/>
            <p:nvPr/>
          </p:nvSpPr>
          <p:spPr>
            <a:xfrm>
              <a:off x="5330737" y="210583"/>
              <a:ext cx="3668526" cy="4753341"/>
            </a:xfrm>
            <a:custGeom>
              <a:rect b="b" l="l" r="r" t="t"/>
              <a:pathLst>
                <a:path extrusionOk="0" h="6337788" w="4891368">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 name="Google Shape;50;p7"/>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 name="Google Shape;51;p7"/>
          <p:cNvSpPr txBox="1"/>
          <p:nvPr>
            <p:ph idx="1" type="body"/>
          </p:nvPr>
        </p:nvSpPr>
        <p:spPr>
          <a:xfrm>
            <a:off x="855300" y="1430150"/>
            <a:ext cx="3473100" cy="3319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52" name="Google Shape;52;p7"/>
          <p:cNvSpPr txBox="1"/>
          <p:nvPr>
            <p:ph idx="2" type="body"/>
          </p:nvPr>
        </p:nvSpPr>
        <p:spPr>
          <a:xfrm>
            <a:off x="4815605" y="1430150"/>
            <a:ext cx="3473100" cy="3319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53" name="Google Shape;53;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4" name="Shape 54"/>
        <p:cNvGrpSpPr/>
        <p:nvPr/>
      </p:nvGrpSpPr>
      <p:grpSpPr>
        <a:xfrm>
          <a:off x="0" y="0"/>
          <a:ext cx="0" cy="0"/>
          <a:chOff x="0" y="0"/>
          <a:chExt cx="0" cy="0"/>
        </a:xfrm>
      </p:grpSpPr>
      <p:grpSp>
        <p:nvGrpSpPr>
          <p:cNvPr id="55" name="Google Shape;55;p8"/>
          <p:cNvGrpSpPr/>
          <p:nvPr/>
        </p:nvGrpSpPr>
        <p:grpSpPr>
          <a:xfrm>
            <a:off x="5005048" y="0"/>
            <a:ext cx="4138960" cy="5143642"/>
            <a:chOff x="5005048" y="0"/>
            <a:chExt cx="4138960" cy="5143642"/>
          </a:xfrm>
        </p:grpSpPr>
        <p:sp>
          <p:nvSpPr>
            <p:cNvPr id="56" name="Google Shape;56;p8"/>
            <p:cNvSpPr/>
            <p:nvPr/>
          </p:nvSpPr>
          <p:spPr>
            <a:xfrm>
              <a:off x="5005049" y="0"/>
              <a:ext cx="4138960" cy="5143500"/>
            </a:xfrm>
            <a:custGeom>
              <a:rect b="b" l="l" r="r" t="t"/>
              <a:pathLst>
                <a:path extrusionOk="0" h="6858000" w="5518613">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8"/>
            <p:cNvSpPr/>
            <p:nvPr/>
          </p:nvSpPr>
          <p:spPr>
            <a:xfrm>
              <a:off x="5005048" y="0"/>
              <a:ext cx="4138960" cy="5143642"/>
            </a:xfrm>
            <a:custGeom>
              <a:rect b="b" l="l" r="r" t="t"/>
              <a:pathLst>
                <a:path extrusionOk="0" h="6858190" w="5518613">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8"/>
            <p:cNvSpPr/>
            <p:nvPr/>
          </p:nvSpPr>
          <p:spPr>
            <a:xfrm>
              <a:off x="5330737" y="210583"/>
              <a:ext cx="3668526" cy="4753341"/>
            </a:xfrm>
            <a:custGeom>
              <a:rect b="b" l="l" r="r" t="t"/>
              <a:pathLst>
                <a:path extrusionOk="0" h="6337788" w="4891368">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 name="Google Shape;59;p8"/>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0" name="Google Shape;60;p8"/>
          <p:cNvSpPr txBox="1"/>
          <p:nvPr>
            <p:ph idx="1" type="body"/>
          </p:nvPr>
        </p:nvSpPr>
        <p:spPr>
          <a:xfrm>
            <a:off x="855300" y="1430150"/>
            <a:ext cx="2315700" cy="33198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61" name="Google Shape;61;p8"/>
          <p:cNvSpPr txBox="1"/>
          <p:nvPr>
            <p:ph idx="2" type="body"/>
          </p:nvPr>
        </p:nvSpPr>
        <p:spPr>
          <a:xfrm>
            <a:off x="3414211" y="1430150"/>
            <a:ext cx="2315700" cy="33198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62" name="Google Shape;62;p8"/>
          <p:cNvSpPr txBox="1"/>
          <p:nvPr>
            <p:ph idx="3" type="body"/>
          </p:nvPr>
        </p:nvSpPr>
        <p:spPr>
          <a:xfrm>
            <a:off x="5973122" y="1430150"/>
            <a:ext cx="2315700" cy="33198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63" name="Google Shape;63;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grpSp>
        <p:nvGrpSpPr>
          <p:cNvPr id="65" name="Google Shape;65;p9"/>
          <p:cNvGrpSpPr/>
          <p:nvPr/>
        </p:nvGrpSpPr>
        <p:grpSpPr>
          <a:xfrm>
            <a:off x="5005048" y="0"/>
            <a:ext cx="4138960" cy="5143642"/>
            <a:chOff x="5005048" y="0"/>
            <a:chExt cx="4138960" cy="5143642"/>
          </a:xfrm>
        </p:grpSpPr>
        <p:sp>
          <p:nvSpPr>
            <p:cNvPr id="66" name="Google Shape;66;p9"/>
            <p:cNvSpPr/>
            <p:nvPr/>
          </p:nvSpPr>
          <p:spPr>
            <a:xfrm>
              <a:off x="5005049" y="0"/>
              <a:ext cx="4138960" cy="5143500"/>
            </a:xfrm>
            <a:custGeom>
              <a:rect b="b" l="l" r="r" t="t"/>
              <a:pathLst>
                <a:path extrusionOk="0" h="6858000" w="5518613">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rect b="b" l="l" r="r" t="t"/>
              <a:pathLst>
                <a:path extrusionOk="0" h="6858190" w="5518613">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rect b="b" l="l" r="r" t="t"/>
              <a:pathLst>
                <a:path extrusionOk="0" h="6337788" w="4891368">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9" name="Google Shape;69;p9"/>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grpSp>
        <p:nvGrpSpPr>
          <p:cNvPr id="72" name="Google Shape;72;p10"/>
          <p:cNvGrpSpPr/>
          <p:nvPr/>
        </p:nvGrpSpPr>
        <p:grpSpPr>
          <a:xfrm>
            <a:off x="5005048" y="0"/>
            <a:ext cx="4138960" cy="5143642"/>
            <a:chOff x="5005048" y="0"/>
            <a:chExt cx="4138960" cy="5143642"/>
          </a:xfrm>
        </p:grpSpPr>
        <p:sp>
          <p:nvSpPr>
            <p:cNvPr id="73" name="Google Shape;73;p10"/>
            <p:cNvSpPr/>
            <p:nvPr/>
          </p:nvSpPr>
          <p:spPr>
            <a:xfrm>
              <a:off x="5005049" y="0"/>
              <a:ext cx="4138960" cy="5143500"/>
            </a:xfrm>
            <a:custGeom>
              <a:rect b="b" l="l" r="r" t="t"/>
              <a:pathLst>
                <a:path extrusionOk="0" h="6858000" w="5518613">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0"/>
            <p:cNvSpPr/>
            <p:nvPr/>
          </p:nvSpPr>
          <p:spPr>
            <a:xfrm>
              <a:off x="5005048" y="0"/>
              <a:ext cx="4138960" cy="5143642"/>
            </a:xfrm>
            <a:custGeom>
              <a:rect b="b" l="l" r="r" t="t"/>
              <a:pathLst>
                <a:path extrusionOk="0" h="6858190" w="5518613">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0"/>
            <p:cNvSpPr/>
            <p:nvPr/>
          </p:nvSpPr>
          <p:spPr>
            <a:xfrm>
              <a:off x="5330737" y="210583"/>
              <a:ext cx="3668526" cy="4753341"/>
            </a:xfrm>
            <a:custGeom>
              <a:rect b="b" l="l" r="r" t="t"/>
              <a:pathLst>
                <a:path extrusionOk="0" h="6337788" w="4891368">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 name="Google Shape;76;p10"/>
          <p:cNvSpPr txBox="1"/>
          <p:nvPr>
            <p:ph idx="1" type="body"/>
          </p:nvPr>
        </p:nvSpPr>
        <p:spPr>
          <a:xfrm>
            <a:off x="855300" y="4406300"/>
            <a:ext cx="7433400" cy="300000"/>
          </a:xfrm>
          <a:prstGeom prst="rect">
            <a:avLst/>
          </a:prstGeom>
        </p:spPr>
        <p:txBody>
          <a:bodyPr anchorCtr="0" anchor="t" bIns="0" lIns="0" spcFirstLastPara="1" rIns="0" wrap="square" tIns="0">
            <a:noAutofit/>
          </a:bodyPr>
          <a:lstStyle>
            <a:lvl1pPr indent="-228600" lvl="0" marL="457200" rtl="0">
              <a:spcBef>
                <a:spcPts val="0"/>
              </a:spcBef>
              <a:spcAft>
                <a:spcPts val="600"/>
              </a:spcAft>
              <a:buClr>
                <a:schemeClr val="accent2"/>
              </a:buClr>
              <a:buSzPts val="1800"/>
              <a:buNone/>
              <a:defRPr sz="1800">
                <a:solidFill>
                  <a:schemeClr val="accent2"/>
                </a:solidFill>
              </a:defRPr>
            </a:lvl1pPr>
          </a:lstStyle>
          <a:p/>
        </p:txBody>
      </p:sp>
      <p:sp>
        <p:nvSpPr>
          <p:cNvPr id="77" name="Google Shape;77;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9pPr>
          </a:lstStyle>
          <a:p/>
        </p:txBody>
      </p:sp>
      <p:sp>
        <p:nvSpPr>
          <p:cNvPr id="7" name="Google Shape;7;p1"/>
          <p:cNvSpPr txBox="1"/>
          <p:nvPr>
            <p:ph idx="1" type="body"/>
          </p:nvPr>
        </p:nvSpPr>
        <p:spPr>
          <a:xfrm>
            <a:off x="855300" y="1430147"/>
            <a:ext cx="7433400" cy="3033900"/>
          </a:xfrm>
          <a:prstGeom prst="rect">
            <a:avLst/>
          </a:prstGeom>
          <a:noFill/>
          <a:ln>
            <a:noFill/>
          </a:ln>
        </p:spPr>
        <p:txBody>
          <a:bodyPr anchorCtr="0" anchor="t" bIns="0" lIns="0" spcFirstLastPara="1" rIns="0" wrap="square" tIns="0">
            <a:noAutofit/>
          </a:bodyPr>
          <a:lstStyle>
            <a:lvl1pPr indent="-361950" lvl="0" marL="457200" rtl="0">
              <a:spcBef>
                <a:spcPts val="0"/>
              </a:spcBef>
              <a:spcAft>
                <a:spcPts val="0"/>
              </a:spcAft>
              <a:buClr>
                <a:schemeClr val="accent1"/>
              </a:buClr>
              <a:buSzPts val="2100"/>
              <a:buFont typeface="Open Sans Light"/>
              <a:buChar char="●"/>
              <a:defRPr sz="2100">
                <a:solidFill>
                  <a:schemeClr val="dk1"/>
                </a:solidFill>
                <a:latin typeface="Open Sans Light"/>
                <a:ea typeface="Open Sans Light"/>
                <a:cs typeface="Open Sans Light"/>
                <a:sym typeface="Open Sans Light"/>
              </a:defRPr>
            </a:lvl1pPr>
            <a:lvl2pPr indent="-361950" lvl="1" marL="914400" rtl="0">
              <a:spcBef>
                <a:spcPts val="600"/>
              </a:spcBef>
              <a:spcAft>
                <a:spcPts val="0"/>
              </a:spcAft>
              <a:buClr>
                <a:schemeClr val="accent1"/>
              </a:buClr>
              <a:buSzPts val="2100"/>
              <a:buFont typeface="Open Sans Light"/>
              <a:buChar char="○"/>
              <a:defRPr sz="2100">
                <a:solidFill>
                  <a:schemeClr val="dk1"/>
                </a:solidFill>
                <a:latin typeface="Open Sans Light"/>
                <a:ea typeface="Open Sans Light"/>
                <a:cs typeface="Open Sans Light"/>
                <a:sym typeface="Open Sans Light"/>
              </a:defRPr>
            </a:lvl2pPr>
            <a:lvl3pPr indent="-361950" lvl="2" marL="13716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3pPr>
            <a:lvl4pPr indent="-361950" lvl="3" marL="18288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4pPr>
            <a:lvl5pPr indent="-361950" lvl="4" marL="22860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5pPr>
            <a:lvl6pPr indent="-361950" lvl="5" marL="27432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6pPr>
            <a:lvl7pPr indent="-361950" lvl="6" marL="32004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7pPr>
            <a:lvl8pPr indent="-361950" lvl="7" marL="365760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8pPr>
            <a:lvl9pPr indent="-361950" lvl="8" marL="4114800" rtl="0">
              <a:spcBef>
                <a:spcPts val="600"/>
              </a:spcBef>
              <a:spcAft>
                <a:spcPts val="60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b="1" sz="1300">
                <a:solidFill>
                  <a:schemeClr val="dk2"/>
                </a:solidFill>
                <a:latin typeface="Montserrat"/>
                <a:ea typeface="Montserrat"/>
                <a:cs typeface="Montserrat"/>
                <a:sym typeface="Montserrat"/>
              </a:defRPr>
            </a:lvl1pPr>
            <a:lvl2pPr lvl="1" rtl="0" algn="r">
              <a:buNone/>
              <a:defRPr b="1" sz="1300">
                <a:solidFill>
                  <a:schemeClr val="dk2"/>
                </a:solidFill>
                <a:latin typeface="Montserrat"/>
                <a:ea typeface="Montserrat"/>
                <a:cs typeface="Montserrat"/>
                <a:sym typeface="Montserrat"/>
              </a:defRPr>
            </a:lvl2pPr>
            <a:lvl3pPr lvl="2" rtl="0" algn="r">
              <a:buNone/>
              <a:defRPr b="1" sz="1300">
                <a:solidFill>
                  <a:schemeClr val="dk2"/>
                </a:solidFill>
                <a:latin typeface="Montserrat"/>
                <a:ea typeface="Montserrat"/>
                <a:cs typeface="Montserrat"/>
                <a:sym typeface="Montserrat"/>
              </a:defRPr>
            </a:lvl3pPr>
            <a:lvl4pPr lvl="3" rtl="0" algn="r">
              <a:buNone/>
              <a:defRPr b="1" sz="1300">
                <a:solidFill>
                  <a:schemeClr val="dk2"/>
                </a:solidFill>
                <a:latin typeface="Montserrat"/>
                <a:ea typeface="Montserrat"/>
                <a:cs typeface="Montserrat"/>
                <a:sym typeface="Montserrat"/>
              </a:defRPr>
            </a:lvl4pPr>
            <a:lvl5pPr lvl="4" rtl="0" algn="r">
              <a:buNone/>
              <a:defRPr b="1" sz="1300">
                <a:solidFill>
                  <a:schemeClr val="dk2"/>
                </a:solidFill>
                <a:latin typeface="Montserrat"/>
                <a:ea typeface="Montserrat"/>
                <a:cs typeface="Montserrat"/>
                <a:sym typeface="Montserrat"/>
              </a:defRPr>
            </a:lvl5pPr>
            <a:lvl6pPr lvl="5" rtl="0" algn="r">
              <a:buNone/>
              <a:defRPr b="1" sz="1300">
                <a:solidFill>
                  <a:schemeClr val="dk2"/>
                </a:solidFill>
                <a:latin typeface="Montserrat"/>
                <a:ea typeface="Montserrat"/>
                <a:cs typeface="Montserrat"/>
                <a:sym typeface="Montserrat"/>
              </a:defRPr>
            </a:lvl6pPr>
            <a:lvl7pPr lvl="6" rtl="0" algn="r">
              <a:buNone/>
              <a:defRPr b="1" sz="1300">
                <a:solidFill>
                  <a:schemeClr val="dk2"/>
                </a:solidFill>
                <a:latin typeface="Montserrat"/>
                <a:ea typeface="Montserrat"/>
                <a:cs typeface="Montserrat"/>
                <a:sym typeface="Montserrat"/>
              </a:defRPr>
            </a:lvl7pPr>
            <a:lvl8pPr lvl="7" rtl="0" algn="r">
              <a:buNone/>
              <a:defRPr b="1" sz="1300">
                <a:solidFill>
                  <a:schemeClr val="dk2"/>
                </a:solidFill>
                <a:latin typeface="Montserrat"/>
                <a:ea typeface="Montserrat"/>
                <a:cs typeface="Montserrat"/>
                <a:sym typeface="Montserrat"/>
              </a:defRPr>
            </a:lvl8pPr>
            <a:lvl9pPr lvl="8" rtl="0" algn="r">
              <a:buNone/>
              <a:defRPr b="1" sz="13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hyperlink" Target="https://creativecommons.org/licenses/by/4.0/" TargetMode="External"/><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hyperlink" Target="http://foter.com/blog/how-to-attribute-creative-commons-photos/" TargetMode="External"/><Relationship Id="rId5" Type="http://schemas.openxmlformats.org/officeDocument/2006/relationships/hyperlink" Target="https://foter.com/" TargetMode="External"/><Relationship Id="rId6" Type="http://schemas.openxmlformats.org/officeDocument/2006/relationships/hyperlink" Target="https://creativecommons.org/licenses/by-sa/4.0/" TargetMode="External"/><Relationship Id="rId7" Type="http://schemas.openxmlformats.org/officeDocument/2006/relationships/image" Target="../media/image17.png"/><Relationship Id="rId8" Type="http://schemas.openxmlformats.org/officeDocument/2006/relationships/hyperlink" Target="https://creativecommons.org/spectrum-with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s://v2.sherpa.ac.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oad.simmons.edu/oadwiki/Author_addend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sparcopen.org/our-work/author-rights/brochure-html/" TargetMode="External"/><Relationship Id="rId4" Type="http://schemas.openxmlformats.org/officeDocument/2006/relationships/hyperlink" Target="https://www.coalition-s.org/resources/rights-retention-strategy/" TargetMode="External"/><Relationship Id="rId5" Type="http://schemas.openxmlformats.org/officeDocument/2006/relationships/image" Target="../media/image27.png"/><Relationship Id="rId6" Type="http://schemas.openxmlformats.org/officeDocument/2006/relationships/hyperlink" Target="https://www.coalition-s.org/wp-content/uploads/2020/10/RightsRetentionGraphic.png" TargetMode="External"/><Relationship Id="rId7" Type="http://schemas.openxmlformats.org/officeDocument/2006/relationships/hyperlink" Target="http://creativecommons.org/licenses/by/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31.png"/><Relationship Id="rId6"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hyperlink" Target="https://doi.org/10.6084/m9.figshare.6900566.v1" TargetMode="External"/><Relationship Id="rId5" Type="http://schemas.openxmlformats.org/officeDocument/2006/relationships/hyperlink" Target="https://creativecommons.org/licenses/by/4.0/" TargetMode="External"/><Relationship Id="rId6" Type="http://schemas.openxmlformats.org/officeDocument/2006/relationships/hyperlink" Target="https://doi.org/10.17605/OSF.IO/7B4AJ" TargetMode="External"/><Relationship Id="rId7" Type="http://schemas.openxmlformats.org/officeDocument/2006/relationships/hyperlink" Target="http://musingsaboutlibrarianship.blogspot.com/2021/04/why-open-access-definitions-ar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hyperlink" Target="https://journalcheckertool.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hyperlink" Target="https://www.coalition-s.org/why-hybrid-journals-do-not-lead-to-full-and-immediate-open-acc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doaj.org/"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0" Type="http://schemas.openxmlformats.org/officeDocument/2006/relationships/hyperlink" Target="https://surveys.scienceeurope.org/index.php/241774" TargetMode="External"/><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i.org/10.5281/zenodo.4558704" TargetMode="External"/><Relationship Id="rId4" Type="http://schemas.openxmlformats.org/officeDocument/2006/relationships/hyperlink" Target="https://doi.org/10.5281/zenodo.6282403" TargetMode="External"/><Relationship Id="rId9" Type="http://schemas.openxmlformats.org/officeDocument/2006/relationships/image" Target="../media/image35.png"/><Relationship Id="rId5" Type="http://schemas.openxmlformats.org/officeDocument/2006/relationships/hyperlink" Target="https://www.scienceeurope.org/events/diamond-oa-conference/" TargetMode="External"/><Relationship Id="rId6" Type="http://schemas.openxmlformats.org/officeDocument/2006/relationships/hyperlink" Target="https://diamasproject.eu/" TargetMode="External"/><Relationship Id="rId7" Type="http://schemas.openxmlformats.org/officeDocument/2006/relationships/hyperlink" Target="https://globaldiamantoa.org/en/home-2/" TargetMode="External"/><Relationship Id="rId8" Type="http://schemas.openxmlformats.org/officeDocument/2006/relationships/hyperlink" Target="https://surveys.scienceeurope.org/index.php/24177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oapen.org/" TargetMode="External"/><Relationship Id="rId4" Type="http://schemas.openxmlformats.org/officeDocument/2006/relationships/hyperlink" Target="https://www.doabooks.org/" TargetMode="External"/><Relationship Id="rId5" Type="http://schemas.openxmlformats.org/officeDocument/2006/relationships/hyperlink" Target="https://openaccessbooksnetwork.hcommons.org/" TargetMode="External"/><Relationship Id="rId6" Type="http://schemas.openxmlformats.org/officeDocument/2006/relationships/hyperlink" Target="https://openaccessbooksnetwork.hcommons.org/oa-mythbusters/" TargetMode="External"/><Relationship Id="rId7"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0" Type="http://schemas.openxmlformats.org/officeDocument/2006/relationships/hyperlink" Target="https://doi.org/10.12688/f1000research.11369.2" TargetMode="External"/><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hyperlink" Target="https://peerj.com/" TargetMode="External"/><Relationship Id="rId9" Type="http://schemas.openxmlformats.org/officeDocument/2006/relationships/hyperlink" Target="https://doi.org/10.12688/f1000research.11369.2" TargetMode="External"/><Relationship Id="rId5" Type="http://schemas.openxmlformats.org/officeDocument/2006/relationships/hyperlink" Target="https://f1000research.com" TargetMode="External"/><Relationship Id="rId6" Type="http://schemas.openxmlformats.org/officeDocument/2006/relationships/hyperlink" Target="https://open-research-europe.ec.europa.eu" TargetMode="External"/><Relationship Id="rId7" Type="http://schemas.openxmlformats.org/officeDocument/2006/relationships/hyperlink" Target="https://www.fosteropenscience.eu/learning/open-peer-review" TargetMode="External"/><Relationship Id="rId8" Type="http://schemas.openxmlformats.org/officeDocument/2006/relationships/hyperlink" Target="https://www.fosteropenscience.eu/learning/open-peer-revie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biorxiv.org/" TargetMode="External"/><Relationship Id="rId4" Type="http://schemas.openxmlformats.org/officeDocument/2006/relationships/hyperlink" Target="https://info.africarxiv.org/" TargetMode="External"/><Relationship Id="rId9" Type="http://schemas.openxmlformats.org/officeDocument/2006/relationships/hyperlink" Target="https://asapbio.org/preprint-info" TargetMode="External"/><Relationship Id="rId5" Type="http://schemas.openxmlformats.org/officeDocument/2006/relationships/hyperlink" Target="https://f1000research.com" TargetMode="External"/><Relationship Id="rId6" Type="http://schemas.openxmlformats.org/officeDocument/2006/relationships/hyperlink" Target="https://psyarxiv.com/" TargetMode="External"/><Relationship Id="rId7" Type="http://schemas.openxmlformats.org/officeDocument/2006/relationships/hyperlink" Target="https://www.ssrn.com/index.cfm/en/" TargetMode="External"/><Relationship Id="rId8" Type="http://schemas.openxmlformats.org/officeDocument/2006/relationships/hyperlink" Target="https://en.wikipedia.org/wiki/List_of_preprint_repositor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epidemes.episciences.org/9875" TargetMode="External"/><Relationship Id="rId4" Type="http://schemas.openxmlformats.org/officeDocument/2006/relationships/image" Target="../media/image28.png"/><Relationship Id="rId5" Type="http://schemas.openxmlformats.org/officeDocument/2006/relationships/hyperlink" Target="https://www.coar-repositories.org/overlay-journals/" TargetMode="External"/><Relationship Id="rId6" Type="http://schemas.openxmlformats.org/officeDocument/2006/relationships/hyperlink" Target="https://www.episciences.org/journal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www.researchequals.com" TargetMode="External"/><Relationship Id="rId4" Type="http://schemas.openxmlformats.org/officeDocument/2006/relationships/hyperlink" Target="https://www.octopus.ac/" TargetMode="External"/><Relationship Id="rId5" Type="http://schemas.openxmlformats.org/officeDocument/2006/relationships/hyperlink" Target="https://www.researchequals.com/browse" TargetMode="External"/><Relationship Id="rId6" Type="http://schemas.openxmlformats.org/officeDocument/2006/relationships/image" Target="../media/image37.png"/><Relationship Id="rId7" Type="http://schemas.openxmlformats.org/officeDocument/2006/relationships/hyperlink" Target="https://www.researchequals.com/modules/spj3-x65f" TargetMode="External"/><Relationship Id="rId8"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doi.org/10.5281/zenodo.375292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www.sherpa.ac.uk/romeo/" TargetMode="External"/><Relationship Id="rId4" Type="http://schemas.openxmlformats.org/officeDocument/2006/relationships/hyperlink" Target="https://journalcheckertool.org/" TargetMode="External"/><Relationship Id="rId5" Type="http://schemas.openxmlformats.org/officeDocument/2006/relationships/hyperlink" Target="https://thinkchecksubmit.org/" TargetMode="External"/><Relationship Id="rId6" Type="http://schemas.openxmlformats.org/officeDocument/2006/relationships/hyperlink" Target="https://doaj.org/" TargetMode="External"/><Relationship Id="rId7" Type="http://schemas.openxmlformats.org/officeDocument/2006/relationships/hyperlink" Target="https://thinkchecksubmit.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www.slidescarnival.com/nicholas-free-presentation-template/11924" TargetMode="External"/><Relationship Id="rId4" Type="http://schemas.openxmlformats.org/officeDocument/2006/relationships/hyperlink" Target="https://www.slidescarnival.com/who-makes-slidescarnival" TargetMode="External"/><Relationship Id="rId9" Type="http://schemas.openxmlformats.org/officeDocument/2006/relationships/image" Target="../media/image19.png"/><Relationship Id="rId5" Type="http://schemas.openxmlformats.org/officeDocument/2006/relationships/hyperlink" Target="https://www.slidescarnival.com/who-makes-slidescarnival" TargetMode="External"/><Relationship Id="rId6" Type="http://schemas.openxmlformats.org/officeDocument/2006/relationships/hyperlink" Target="https://creativecommons.org/licenses/by/4.0/" TargetMode="External"/><Relationship Id="rId7" Type="http://schemas.openxmlformats.org/officeDocument/2006/relationships/hyperlink" Target="mailto:scmilica@gmail.com" TargetMode="External"/><Relationship Id="rId8"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wto.org/english/tratop_e/trips_e/intel1_e.htm" TargetMode="External"/><Relationship Id="rId4" Type="http://schemas.openxmlformats.org/officeDocument/2006/relationships/hyperlink" Target="https://www.wto.org/english/tratop_e/trips_e/intel1_e.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ctrTitle"/>
          </p:nvPr>
        </p:nvSpPr>
        <p:spPr>
          <a:xfrm>
            <a:off x="1358500" y="2062100"/>
            <a:ext cx="7099800" cy="812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4000"/>
              <a:t>Open Access Publishing</a:t>
            </a:r>
            <a:endParaRPr/>
          </a:p>
        </p:txBody>
      </p:sp>
      <p:sp>
        <p:nvSpPr>
          <p:cNvPr id="169" name="Google Shape;169;p22"/>
          <p:cNvSpPr txBox="1"/>
          <p:nvPr>
            <p:ph idx="4294967295" type="body"/>
          </p:nvPr>
        </p:nvSpPr>
        <p:spPr>
          <a:xfrm>
            <a:off x="2395602" y="3512827"/>
            <a:ext cx="5824603" cy="741485"/>
          </a:xfrm>
          <a:prstGeom prst="rect">
            <a:avLst/>
          </a:prstGeom>
          <a:noFill/>
          <a:ln>
            <a:noFill/>
          </a:ln>
        </p:spPr>
        <p:txBody>
          <a:bodyPr anchorCtr="0" anchor="t" bIns="34275" lIns="68575" spcFirstLastPara="1" rIns="68575" wrap="square" tIns="34275">
            <a:normAutofit/>
          </a:bodyPr>
          <a:lstStyle/>
          <a:p>
            <a:pPr indent="0" lvl="0" marL="0" rtl="0" algn="r">
              <a:lnSpc>
                <a:spcPct val="90000"/>
              </a:lnSpc>
              <a:spcBef>
                <a:spcPts val="0"/>
              </a:spcBef>
              <a:spcAft>
                <a:spcPts val="600"/>
              </a:spcAft>
              <a:buClr>
                <a:srgbClr val="5A6770"/>
              </a:buClr>
              <a:buSzPts val="2100"/>
              <a:buNone/>
            </a:pPr>
            <a:r>
              <a:rPr b="1" lang="en-US">
                <a:solidFill>
                  <a:schemeClr val="lt1"/>
                </a:solidFill>
                <a:latin typeface="Open Sans"/>
                <a:ea typeface="Open Sans"/>
                <a:cs typeface="Open Sans"/>
                <a:sym typeface="Open Sans"/>
              </a:rPr>
              <a:t>Milica Ševkušić, EIFL</a:t>
            </a:r>
            <a:endParaRPr b="1">
              <a:solidFill>
                <a:schemeClr val="lt1"/>
              </a:solidFill>
              <a:latin typeface="Open Sans"/>
              <a:ea typeface="Open Sans"/>
              <a:cs typeface="Open Sans"/>
              <a:sym typeface="Open Sans"/>
            </a:endParaRPr>
          </a:p>
        </p:txBody>
      </p:sp>
      <p:pic>
        <p:nvPicPr>
          <p:cNvPr id="170" name="Google Shape;170;p22"/>
          <p:cNvPicPr preferRelativeResize="0"/>
          <p:nvPr/>
        </p:nvPicPr>
        <p:blipFill>
          <a:blip r:embed="rId3">
            <a:alphaModFix/>
          </a:blip>
          <a:stretch>
            <a:fillRect/>
          </a:stretch>
        </p:blipFill>
        <p:spPr>
          <a:xfrm>
            <a:off x="274324" y="228803"/>
            <a:ext cx="2263152" cy="639901"/>
          </a:xfrm>
          <a:prstGeom prst="rect">
            <a:avLst/>
          </a:prstGeom>
          <a:noFill/>
          <a:ln>
            <a:noFill/>
          </a:ln>
        </p:spPr>
      </p:pic>
      <p:sp>
        <p:nvSpPr>
          <p:cNvPr id="171" name="Google Shape;171;p22"/>
          <p:cNvSpPr txBox="1"/>
          <p:nvPr/>
        </p:nvSpPr>
        <p:spPr>
          <a:xfrm>
            <a:off x="1253475" y="4387713"/>
            <a:ext cx="7658100" cy="4464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800"/>
              </a:spcBef>
              <a:spcAft>
                <a:spcPts val="400"/>
              </a:spcAft>
              <a:buNone/>
            </a:pPr>
            <a:r>
              <a:rPr b="1" lang="en-US" sz="1700">
                <a:solidFill>
                  <a:srgbClr val="FFFFFF"/>
                </a:solidFill>
                <a:latin typeface="Open Sans"/>
                <a:ea typeface="Open Sans"/>
                <a:cs typeface="Open Sans"/>
                <a:sym typeface="Open Sans"/>
              </a:rPr>
              <a:t>EIFL Open Science Bootcamp</a:t>
            </a:r>
            <a:endParaRPr b="1" sz="1700">
              <a:solidFill>
                <a:srgbClr val="FFFFFF"/>
              </a:solidFill>
              <a:latin typeface="Open Sans"/>
              <a:ea typeface="Open Sans"/>
              <a:cs typeface="Open Sans"/>
              <a:sym typeface="Open Sans"/>
            </a:endParaRPr>
          </a:p>
        </p:txBody>
      </p:sp>
      <p:pic>
        <p:nvPicPr>
          <p:cNvPr id="172" name="Google Shape;172;p22">
            <a:hlinkClick r:id="rId4"/>
          </p:cNvPr>
          <p:cNvPicPr preferRelativeResize="0"/>
          <p:nvPr/>
        </p:nvPicPr>
        <p:blipFill>
          <a:blip r:embed="rId5">
            <a:alphaModFix/>
          </a:blip>
          <a:stretch>
            <a:fillRect/>
          </a:stretch>
        </p:blipFill>
        <p:spPr>
          <a:xfrm>
            <a:off x="368550" y="4586350"/>
            <a:ext cx="884925" cy="30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2500"/>
              <a:t>The author who has retained copyright can:</a:t>
            </a:r>
            <a:endParaRPr sz="2500"/>
          </a:p>
        </p:txBody>
      </p:sp>
      <p:sp>
        <p:nvSpPr>
          <p:cNvPr id="264" name="Google Shape;264;p31"/>
          <p:cNvSpPr txBox="1"/>
          <p:nvPr>
            <p:ph idx="1" type="body"/>
          </p:nvPr>
        </p:nvSpPr>
        <p:spPr>
          <a:xfrm>
            <a:off x="855300" y="1430150"/>
            <a:ext cx="7433400" cy="1106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reuse the publication</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translate it</a:t>
            </a:r>
            <a:endParaRPr sz="2000">
              <a:latin typeface="Open Sans"/>
              <a:ea typeface="Open Sans"/>
              <a:cs typeface="Open Sans"/>
              <a:sym typeface="Open Sans"/>
            </a:endParaRPr>
          </a:p>
          <a:p>
            <a:pPr indent="-355600" lvl="0" marL="457200" rtl="0" algn="l">
              <a:spcBef>
                <a:spcPts val="0"/>
              </a:spcBef>
              <a:spcAft>
                <a:spcPts val="0"/>
              </a:spcAft>
              <a:buSzPts val="2000"/>
              <a:buFont typeface="Open Sans"/>
              <a:buChar char="●"/>
            </a:pPr>
            <a:r>
              <a:rPr lang="en-US" sz="2000">
                <a:latin typeface="Open Sans"/>
                <a:ea typeface="Open Sans"/>
                <a:cs typeface="Open Sans"/>
                <a:sym typeface="Open Sans"/>
              </a:rPr>
              <a:t>distributed under a licence of their choice</a:t>
            </a:r>
            <a:endParaRPr sz="2000">
              <a:latin typeface="Open Sans"/>
              <a:ea typeface="Open Sans"/>
              <a:cs typeface="Open Sans"/>
              <a:sym typeface="Open Sans"/>
            </a:endParaRPr>
          </a:p>
        </p:txBody>
      </p:sp>
      <p:sp>
        <p:nvSpPr>
          <p:cNvPr id="265" name="Google Shape;265;p31"/>
          <p:cNvSpPr txBox="1"/>
          <p:nvPr/>
        </p:nvSpPr>
        <p:spPr>
          <a:xfrm>
            <a:off x="855300" y="3495600"/>
            <a:ext cx="75234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000">
                <a:solidFill>
                  <a:schemeClr val="dk1"/>
                </a:solidFill>
                <a:latin typeface="Open Sans"/>
                <a:ea typeface="Open Sans"/>
                <a:cs typeface="Open Sans"/>
                <a:sym typeface="Open Sans"/>
              </a:rPr>
              <a:t>Even in case of copyright transfer, t</a:t>
            </a:r>
            <a:r>
              <a:rPr lang="en-US" sz="2000">
                <a:solidFill>
                  <a:schemeClr val="dk1"/>
                </a:solidFill>
                <a:latin typeface="Open Sans"/>
                <a:ea typeface="Open Sans"/>
                <a:cs typeface="Open Sans"/>
                <a:sym typeface="Open Sans"/>
              </a:rPr>
              <a:t>he author can retain some rights.</a:t>
            </a:r>
            <a:endParaRPr sz="2000">
              <a:solidFill>
                <a:schemeClr val="dk1"/>
              </a:solidFill>
              <a:latin typeface="Open Sans"/>
              <a:ea typeface="Open Sans"/>
              <a:cs typeface="Open Sans"/>
              <a:sym typeface="Open Sans"/>
            </a:endParaRPr>
          </a:p>
        </p:txBody>
      </p:sp>
      <p:sp>
        <p:nvSpPr>
          <p:cNvPr id="266" name="Google Shape;266;p31"/>
          <p:cNvSpPr txBox="1"/>
          <p:nvPr>
            <p:ph type="title"/>
          </p:nvPr>
        </p:nvSpPr>
        <p:spPr>
          <a:xfrm>
            <a:off x="900300" y="2928025"/>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2500"/>
              <a:t>Rights retention</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idx="1" type="body"/>
          </p:nvPr>
        </p:nvSpPr>
        <p:spPr>
          <a:xfrm>
            <a:off x="893700" y="4649963"/>
            <a:ext cx="6462600" cy="3507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3000"/>
              <a:buNone/>
            </a:pPr>
            <a:r>
              <a:t/>
            </a:r>
            <a:endParaRPr/>
          </a:p>
        </p:txBody>
      </p:sp>
      <p:pic>
        <p:nvPicPr>
          <p:cNvPr descr="https://www.wur.nl/upload_mm/e/f/c/0527e0fb-5053-4045-8ee0-95d91f127f76_Creative%20commons%20licences.jpg" id="272" name="Google Shape;272;p32"/>
          <p:cNvPicPr preferRelativeResize="0"/>
          <p:nvPr/>
        </p:nvPicPr>
        <p:blipFill rotWithShape="1">
          <a:blip r:embed="rId3">
            <a:alphaModFix/>
          </a:blip>
          <a:srcRect b="0" l="0" r="0" t="0"/>
          <a:stretch/>
        </p:blipFill>
        <p:spPr>
          <a:xfrm>
            <a:off x="323528" y="553345"/>
            <a:ext cx="6120680" cy="4590155"/>
          </a:xfrm>
          <a:prstGeom prst="rect">
            <a:avLst/>
          </a:prstGeom>
          <a:noFill/>
          <a:ln>
            <a:noFill/>
          </a:ln>
        </p:spPr>
      </p:pic>
      <p:sp>
        <p:nvSpPr>
          <p:cNvPr id="273" name="Google Shape;273;p32"/>
          <p:cNvSpPr txBox="1"/>
          <p:nvPr>
            <p:ph idx="4294967295" type="title"/>
          </p:nvPr>
        </p:nvSpPr>
        <p:spPr>
          <a:xfrm>
            <a:off x="893700" y="205988"/>
            <a:ext cx="6462600" cy="349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sz="2400"/>
              <a:t>Creative Commons licences</a:t>
            </a:r>
            <a:endParaRPr sz="2400"/>
          </a:p>
        </p:txBody>
      </p:sp>
      <p:sp>
        <p:nvSpPr>
          <p:cNvPr id="274" name="Google Shape;274;p32"/>
          <p:cNvSpPr/>
          <p:nvPr/>
        </p:nvSpPr>
        <p:spPr>
          <a:xfrm>
            <a:off x="1907704" y="4948594"/>
            <a:ext cx="21420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sng">
                <a:solidFill>
                  <a:schemeClr val="dk1"/>
                </a:solidFill>
                <a:latin typeface="Calibri"/>
                <a:ea typeface="Calibri"/>
                <a:cs typeface="Calibri"/>
                <a:sym typeface="Calibri"/>
                <a:hlinkClick r:id="rId4">
                  <a:extLst>
                    <a:ext uri="{A12FA001-AC4F-418D-AE19-62706E023703}">
                      <ahyp:hlinkClr val="tx"/>
                    </a:ext>
                  </a:extLst>
                </a:hlinkClick>
              </a:rPr>
              <a:t>Creative Commons licenses</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5">
                  <a:extLst>
                    <a:ext uri="{A12FA001-AC4F-418D-AE19-62706E023703}">
                      <ahyp:hlinkClr val="tx"/>
                    </a:ext>
                  </a:extLst>
                </a:hlinkClick>
              </a:rPr>
              <a:t>Foter</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6">
                  <a:extLst>
                    <a:ext uri="{A12FA001-AC4F-418D-AE19-62706E023703}">
                      <ahyp:hlinkClr val="tx"/>
                    </a:ext>
                  </a:extLst>
                </a:hlinkClick>
              </a:rPr>
              <a:t>CC-BY-SA</a:t>
            </a:r>
            <a:r>
              <a:rPr lang="en-US" sz="800">
                <a:solidFill>
                  <a:schemeClr val="dk1"/>
                </a:solidFill>
                <a:latin typeface="Calibri"/>
                <a:ea typeface="Calibri"/>
                <a:cs typeface="Calibri"/>
                <a:sym typeface="Calibri"/>
              </a:rPr>
              <a:t>)</a:t>
            </a:r>
            <a:endParaRPr sz="800">
              <a:solidFill>
                <a:schemeClr val="dk1"/>
              </a:solidFill>
              <a:latin typeface="Calibri"/>
              <a:ea typeface="Calibri"/>
              <a:cs typeface="Calibri"/>
              <a:sym typeface="Calibri"/>
            </a:endParaRPr>
          </a:p>
        </p:txBody>
      </p:sp>
      <p:pic>
        <p:nvPicPr>
          <p:cNvPr descr="https://d15omoko64skxi.cloudfront.net/wp-content/uploads/2013/09/spectrum-with0.png" id="275" name="Google Shape;275;p32"/>
          <p:cNvPicPr preferRelativeResize="0"/>
          <p:nvPr/>
        </p:nvPicPr>
        <p:blipFill rotWithShape="1">
          <a:blip r:embed="rId7">
            <a:alphaModFix/>
          </a:blip>
          <a:srcRect b="0" l="0" r="0" t="0"/>
          <a:stretch/>
        </p:blipFill>
        <p:spPr>
          <a:xfrm>
            <a:off x="6732240" y="483518"/>
            <a:ext cx="2266180" cy="4403129"/>
          </a:xfrm>
          <a:prstGeom prst="rect">
            <a:avLst/>
          </a:prstGeom>
          <a:noFill/>
          <a:ln>
            <a:noFill/>
          </a:ln>
        </p:spPr>
      </p:pic>
      <p:sp>
        <p:nvSpPr>
          <p:cNvPr id="276" name="Google Shape;276;p32"/>
          <p:cNvSpPr/>
          <p:nvPr/>
        </p:nvSpPr>
        <p:spPr>
          <a:xfrm>
            <a:off x="6804248" y="4928056"/>
            <a:ext cx="2214000" cy="21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sng">
                <a:solidFill>
                  <a:schemeClr val="dk1"/>
                </a:solidFill>
                <a:latin typeface="Calibri"/>
                <a:ea typeface="Calibri"/>
                <a:cs typeface="Calibri"/>
                <a:sym typeface="Calibri"/>
                <a:hlinkClick r:id="rId8">
                  <a:extLst>
                    <a:ext uri="{A12FA001-AC4F-418D-AE19-62706E023703}">
                      <ahyp:hlinkClr val="tx"/>
                    </a:ext>
                  </a:extLst>
                </a:hlinkClick>
              </a:rPr>
              <a:t>https://creativecommons.org/spectrum-with0/</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idx="1" type="body"/>
          </p:nvPr>
        </p:nvSpPr>
        <p:spPr>
          <a:xfrm>
            <a:off x="810450" y="3069525"/>
            <a:ext cx="7615500" cy="498900"/>
          </a:xfrm>
          <a:prstGeom prst="rect">
            <a:avLst/>
          </a:prstGeom>
        </p:spPr>
        <p:txBody>
          <a:bodyPr anchorCtr="0" anchor="t" bIns="0" lIns="0" spcFirstLastPara="1" rIns="0" wrap="square" tIns="0">
            <a:noAutofit/>
          </a:bodyPr>
          <a:lstStyle/>
          <a:p>
            <a:pPr indent="0" lvl="0" marL="0" rtl="0" algn="r">
              <a:spcBef>
                <a:spcPts val="0"/>
              </a:spcBef>
              <a:spcAft>
                <a:spcPts val="600"/>
              </a:spcAft>
              <a:buNone/>
            </a:pPr>
            <a:r>
              <a:rPr b="1" lang="en-US">
                <a:latin typeface="Open Sans"/>
                <a:ea typeface="Open Sans"/>
                <a:cs typeface="Open Sans"/>
                <a:sym typeface="Open Sans"/>
              </a:rPr>
              <a:t>Self-archiving and r</a:t>
            </a:r>
            <a:r>
              <a:rPr b="1" lang="en-US">
                <a:latin typeface="Open Sans"/>
                <a:ea typeface="Open Sans"/>
                <a:cs typeface="Open Sans"/>
                <a:sym typeface="Open Sans"/>
              </a:rPr>
              <a:t>ights retention</a:t>
            </a:r>
            <a:endParaRPr b="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4"/>
          <p:cNvPicPr preferRelativeResize="0"/>
          <p:nvPr/>
        </p:nvPicPr>
        <p:blipFill>
          <a:blip r:embed="rId3">
            <a:alphaModFix/>
          </a:blip>
          <a:stretch>
            <a:fillRect/>
          </a:stretch>
        </p:blipFill>
        <p:spPr>
          <a:xfrm>
            <a:off x="1503300" y="17300"/>
            <a:ext cx="6975435" cy="5108900"/>
          </a:xfrm>
          <a:prstGeom prst="rect">
            <a:avLst/>
          </a:prstGeom>
          <a:noFill/>
          <a:ln>
            <a:noFill/>
          </a:ln>
        </p:spPr>
      </p:pic>
      <p:sp>
        <p:nvSpPr>
          <p:cNvPr id="287" name="Google Shape;287;p34"/>
          <p:cNvSpPr/>
          <p:nvPr/>
        </p:nvSpPr>
        <p:spPr>
          <a:xfrm>
            <a:off x="1277075" y="1696175"/>
            <a:ext cx="7487400" cy="1821900"/>
          </a:xfrm>
          <a:prstGeom prst="rect">
            <a:avLst/>
          </a:prstGeom>
          <a:noFill/>
          <a:ln cap="flat" cmpd="sng" w="28575">
            <a:solidFill>
              <a:srgbClr val="79AD1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txBox="1"/>
          <p:nvPr>
            <p:ph idx="4294967295" type="title"/>
          </p:nvPr>
        </p:nvSpPr>
        <p:spPr>
          <a:xfrm rot="-5400000">
            <a:off x="-1473750" y="2304450"/>
            <a:ext cx="4217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Green</a:t>
            </a:r>
            <a:r>
              <a:rPr lang="en-US"/>
              <a:t> Open Access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384775" y="607400"/>
            <a:ext cx="79038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Legal basis for self-archiving</a:t>
            </a:r>
            <a:endParaRPr/>
          </a:p>
        </p:txBody>
      </p:sp>
      <p:sp>
        <p:nvSpPr>
          <p:cNvPr id="294" name="Google Shape;294;p35"/>
          <p:cNvSpPr txBox="1"/>
          <p:nvPr>
            <p:ph idx="1" type="body"/>
          </p:nvPr>
        </p:nvSpPr>
        <p:spPr>
          <a:xfrm>
            <a:off x="384775" y="1430150"/>
            <a:ext cx="3392100" cy="3033900"/>
          </a:xfrm>
          <a:prstGeom prst="rect">
            <a:avLst/>
          </a:prstGeom>
          <a:noFill/>
          <a:ln>
            <a:noFill/>
          </a:ln>
        </p:spPr>
        <p:txBody>
          <a:bodyPr anchorCtr="0" anchor="t" bIns="34275" lIns="68575" spcFirstLastPara="1" rIns="68575" wrap="square" tIns="34275">
            <a:normAutofit/>
          </a:bodyPr>
          <a:lstStyle/>
          <a:p>
            <a:pPr indent="-196850" lvl="0" marL="2286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Even is the author has transferred copyright to a publisher, the ownership of a manuscript </a:t>
            </a:r>
            <a:r>
              <a:rPr lang="en-US" sz="1300">
                <a:solidFill>
                  <a:srgbClr val="C00000"/>
                </a:solidFill>
                <a:latin typeface="Open Sans"/>
                <a:ea typeface="Open Sans"/>
                <a:cs typeface="Open Sans"/>
                <a:sym typeface="Open Sans"/>
              </a:rPr>
              <a:t>≠ </a:t>
            </a:r>
            <a:r>
              <a:rPr lang="en-US" sz="1300">
                <a:latin typeface="Open Sans"/>
                <a:ea typeface="Open Sans"/>
                <a:cs typeface="Open Sans"/>
                <a:sym typeface="Open Sans"/>
              </a:rPr>
              <a:t>the ownership of copyright. </a:t>
            </a:r>
            <a:endParaRPr sz="1300">
              <a:latin typeface="Open Sans"/>
              <a:ea typeface="Open Sans"/>
              <a:cs typeface="Open Sans"/>
              <a:sym typeface="Open Sans"/>
            </a:endParaRPr>
          </a:p>
          <a:p>
            <a:pPr indent="-196850" lvl="0" marL="2286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Journal policies and copyright transfer agreements usually make provisions for self-archiving.</a:t>
            </a:r>
            <a:endParaRPr sz="1300">
              <a:latin typeface="Open Sans"/>
              <a:ea typeface="Open Sans"/>
              <a:cs typeface="Open Sans"/>
              <a:sym typeface="Open Sans"/>
            </a:endParaRPr>
          </a:p>
          <a:p>
            <a:pPr indent="-196850" lvl="0" marL="2286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Sherpa Romeo: a searchable database of self-archiving policies.</a:t>
            </a:r>
            <a:endParaRPr sz="1300">
              <a:latin typeface="Open Sans"/>
              <a:ea typeface="Open Sans"/>
              <a:cs typeface="Open Sans"/>
              <a:sym typeface="Open Sans"/>
            </a:endParaRPr>
          </a:p>
          <a:p>
            <a:pPr indent="-196850" lvl="0" marL="2286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Check journal websites, too.</a:t>
            </a:r>
            <a:endParaRPr sz="1300">
              <a:latin typeface="Open Sans"/>
              <a:ea typeface="Open Sans"/>
              <a:cs typeface="Open Sans"/>
              <a:sym typeface="Open Sans"/>
            </a:endParaRPr>
          </a:p>
          <a:p>
            <a:pPr indent="-196850" lvl="0" marL="2286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Self-archiving for books is still a vague area</a:t>
            </a:r>
            <a:endParaRPr sz="1300">
              <a:latin typeface="Open Sans"/>
              <a:ea typeface="Open Sans"/>
              <a:cs typeface="Open Sans"/>
              <a:sym typeface="Open Sans"/>
            </a:endParaRPr>
          </a:p>
        </p:txBody>
      </p:sp>
      <p:pic>
        <p:nvPicPr>
          <p:cNvPr id="295" name="Google Shape;295;p35"/>
          <p:cNvPicPr preferRelativeResize="0"/>
          <p:nvPr/>
        </p:nvPicPr>
        <p:blipFill rotWithShape="1">
          <a:blip r:embed="rId3">
            <a:alphaModFix/>
          </a:blip>
          <a:srcRect b="0" l="0" r="0" t="0"/>
          <a:stretch/>
        </p:blipFill>
        <p:spPr>
          <a:xfrm>
            <a:off x="3923928" y="1347614"/>
            <a:ext cx="5050810" cy="3024336"/>
          </a:xfrm>
          <a:prstGeom prst="rect">
            <a:avLst/>
          </a:prstGeom>
          <a:noFill/>
          <a:ln>
            <a:noFill/>
          </a:ln>
          <a:effectLst>
            <a:outerShdw blurRad="50800" rotWithShape="0" algn="tl" dir="2700000" dist="38100">
              <a:srgbClr val="000000">
                <a:alpha val="40000"/>
              </a:srgbClr>
            </a:outerShdw>
          </a:effectLst>
        </p:spPr>
      </p:pic>
      <p:sp>
        <p:nvSpPr>
          <p:cNvPr id="296" name="Google Shape;296;p35"/>
          <p:cNvSpPr/>
          <p:nvPr/>
        </p:nvSpPr>
        <p:spPr>
          <a:xfrm>
            <a:off x="4283968" y="4443958"/>
            <a:ext cx="45720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u="sng">
                <a:solidFill>
                  <a:schemeClr val="dk1"/>
                </a:solidFill>
                <a:latin typeface="Calibri"/>
                <a:ea typeface="Calibri"/>
                <a:cs typeface="Calibri"/>
                <a:sym typeface="Calibri"/>
                <a:hlinkClick r:id="rId4">
                  <a:extLst>
                    <a:ext uri="{A12FA001-AC4F-418D-AE19-62706E023703}">
                      <ahyp:hlinkClr val="tx"/>
                    </a:ext>
                  </a:extLst>
                </a:hlinkClick>
              </a:rPr>
              <a:t>https://v2.sherpa.ac.uk</a:t>
            </a:r>
            <a:endParaRPr sz="11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Rights retention</a:t>
            </a:r>
            <a:endParaRPr/>
          </a:p>
        </p:txBody>
      </p:sp>
      <p:sp>
        <p:nvSpPr>
          <p:cNvPr id="302" name="Google Shape;302;p36"/>
          <p:cNvSpPr txBox="1"/>
          <p:nvPr>
            <p:ph idx="1" type="body"/>
          </p:nvPr>
        </p:nvSpPr>
        <p:spPr>
          <a:xfrm>
            <a:off x="855300" y="1430147"/>
            <a:ext cx="7433400" cy="3033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1800">
                <a:latin typeface="Open Sans"/>
                <a:ea typeface="Open Sans"/>
                <a:cs typeface="Open Sans"/>
                <a:sym typeface="Open Sans"/>
              </a:rPr>
              <a:t>Mechanisms to enable authors to retain </a:t>
            </a:r>
            <a:r>
              <a:rPr lang="en-US" sz="1800">
                <a:latin typeface="Open Sans"/>
                <a:ea typeface="Open Sans"/>
                <a:cs typeface="Open Sans"/>
                <a:sym typeface="Open Sans"/>
              </a:rPr>
              <a:t>sufficient</a:t>
            </a:r>
            <a:r>
              <a:rPr lang="en-US" sz="1800">
                <a:latin typeface="Open Sans"/>
                <a:ea typeface="Open Sans"/>
                <a:cs typeface="Open Sans"/>
                <a:sym typeface="Open Sans"/>
              </a:rPr>
              <a:t> rights to make their works OA</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Char char="●"/>
            </a:pPr>
            <a:r>
              <a:rPr lang="en-US" sz="1800">
                <a:latin typeface="Open Sans"/>
                <a:ea typeface="Open Sans"/>
                <a:cs typeface="Open Sans"/>
                <a:sym typeface="Open Sans"/>
              </a:rPr>
              <a:t>Policies requiring authors to retain rights in order to be able to make their works OA </a:t>
            </a:r>
            <a:endParaRPr sz="1800">
              <a:latin typeface="Open Sans"/>
              <a:ea typeface="Open Sans"/>
              <a:cs typeface="Open Sans"/>
              <a:sym typeface="Open Sans"/>
            </a:endParaRPr>
          </a:p>
          <a:p>
            <a:pPr indent="-342900" lvl="0" marL="457200" rtl="0" algn="l">
              <a:lnSpc>
                <a:spcPct val="115000"/>
              </a:lnSpc>
              <a:spcBef>
                <a:spcPts val="600"/>
              </a:spcBef>
              <a:spcAft>
                <a:spcPts val="600"/>
              </a:spcAft>
              <a:buSzPts val="1800"/>
              <a:buFont typeface="Open Sans"/>
              <a:buChar char="●"/>
            </a:pPr>
            <a:r>
              <a:rPr lang="en-US" sz="1800" u="sng">
                <a:solidFill>
                  <a:schemeClr val="hlink"/>
                </a:solidFill>
                <a:latin typeface="Open Sans"/>
                <a:ea typeface="Open Sans"/>
                <a:cs typeface="Open Sans"/>
                <a:sym typeface="Open Sans"/>
                <a:hlinkClick r:id="rId3"/>
              </a:rPr>
              <a:t>Author addendum</a:t>
            </a:r>
            <a:r>
              <a:rPr lang="en-US" sz="1800">
                <a:latin typeface="Open Sans"/>
                <a:ea typeface="Open Sans"/>
                <a:cs typeface="Open Sans"/>
                <a:sym typeface="Open Sans"/>
              </a:rPr>
              <a:t>: a modification to a publisher's standard copyright transfer agreement. If accepted, it allows the author to retain key rights, especially the right to make their work OA</a:t>
            </a:r>
            <a:endParaRPr sz="17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ph idx="4294967295" type="title"/>
          </p:nvPr>
        </p:nvSpPr>
        <p:spPr>
          <a:xfrm>
            <a:off x="314101" y="339500"/>
            <a:ext cx="4096800" cy="757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35000"/>
              <a:buFont typeface="Calibri"/>
              <a:buNone/>
            </a:pPr>
            <a:r>
              <a:rPr lang="en-US" sz="2444"/>
              <a:t>Rights retention initiatives</a:t>
            </a:r>
            <a:endParaRPr sz="2444"/>
          </a:p>
          <a:p>
            <a:pPr indent="0" lvl="0" marL="0" rtl="0" algn="l">
              <a:lnSpc>
                <a:spcPct val="150000"/>
              </a:lnSpc>
              <a:spcBef>
                <a:spcPts val="0"/>
              </a:spcBef>
              <a:spcAft>
                <a:spcPts val="0"/>
              </a:spcAft>
              <a:buClr>
                <a:schemeClr val="dk1"/>
              </a:buClr>
              <a:buSzPct val="197999"/>
              <a:buFont typeface="Calibri"/>
              <a:buNone/>
            </a:pPr>
            <a:r>
              <a:t/>
            </a:r>
            <a:endParaRPr sz="1666">
              <a:solidFill>
                <a:schemeClr val="dk2"/>
              </a:solidFill>
            </a:endParaRPr>
          </a:p>
          <a:p>
            <a:pPr indent="0" lvl="0" marL="0" rtl="0" algn="l">
              <a:lnSpc>
                <a:spcPct val="150000"/>
              </a:lnSpc>
              <a:spcBef>
                <a:spcPts val="0"/>
              </a:spcBef>
              <a:spcAft>
                <a:spcPts val="0"/>
              </a:spcAft>
              <a:buClr>
                <a:schemeClr val="dk1"/>
              </a:buClr>
              <a:buSzPct val="197999"/>
              <a:buFont typeface="Calibri"/>
              <a:buNone/>
            </a:pPr>
            <a:r>
              <a:t/>
            </a:r>
            <a:endParaRPr sz="1666">
              <a:solidFill>
                <a:schemeClr val="dk2"/>
              </a:solidFill>
            </a:endParaRPr>
          </a:p>
        </p:txBody>
      </p:sp>
      <p:sp>
        <p:nvSpPr>
          <p:cNvPr id="308" name="Google Shape;308;p37"/>
          <p:cNvSpPr txBox="1"/>
          <p:nvPr>
            <p:ph idx="1" type="body"/>
          </p:nvPr>
        </p:nvSpPr>
        <p:spPr>
          <a:xfrm>
            <a:off x="234075" y="1126950"/>
            <a:ext cx="3982800" cy="3600300"/>
          </a:xfrm>
          <a:prstGeom prst="rect">
            <a:avLst/>
          </a:prstGeom>
          <a:noFill/>
          <a:ln>
            <a:noFill/>
          </a:ln>
        </p:spPr>
        <p:txBody>
          <a:bodyPr anchorCtr="0" anchor="t" bIns="34275" lIns="68575" spcFirstLastPara="1" rIns="68575" wrap="square" tIns="34275">
            <a:noAutofit/>
          </a:bodyPr>
          <a:lstStyle/>
          <a:p>
            <a:pPr indent="-95250" lvl="0" marL="171450" rtl="0" algn="l">
              <a:lnSpc>
                <a:spcPct val="120000"/>
              </a:lnSpc>
              <a:spcBef>
                <a:spcPts val="0"/>
              </a:spcBef>
              <a:spcAft>
                <a:spcPts val="0"/>
              </a:spcAft>
              <a:buClr>
                <a:srgbClr val="434343"/>
              </a:buClr>
              <a:buSzPts val="1200"/>
              <a:buFont typeface="Open Sans"/>
              <a:buNone/>
            </a:pPr>
            <a:r>
              <a:rPr b="1" lang="en-US" sz="1666" u="sng">
                <a:solidFill>
                  <a:schemeClr val="hlink"/>
                </a:solidFill>
                <a:latin typeface="Montserrat"/>
                <a:ea typeface="Montserrat"/>
                <a:cs typeface="Montserrat"/>
                <a:sym typeface="Montserrat"/>
                <a:hlinkClick r:id="rId3"/>
              </a:rPr>
              <a:t>SPARC Author Addendum</a:t>
            </a:r>
            <a:br>
              <a:rPr b="1" lang="en-US" sz="1666">
                <a:solidFill>
                  <a:schemeClr val="dk2"/>
                </a:solidFill>
                <a:latin typeface="Montserrat"/>
                <a:ea typeface="Montserrat"/>
                <a:cs typeface="Montserrat"/>
                <a:sym typeface="Montserrat"/>
              </a:rPr>
            </a:br>
            <a:r>
              <a:rPr lang="en-US">
                <a:solidFill>
                  <a:schemeClr val="dk1"/>
                </a:solidFill>
              </a:rPr>
              <a:t>A </a:t>
            </a:r>
            <a:r>
              <a:rPr lang="en-US" sz="1200">
                <a:solidFill>
                  <a:schemeClr val="dk1"/>
                </a:solidFill>
                <a:latin typeface="Open Sans"/>
                <a:ea typeface="Open Sans"/>
                <a:cs typeface="Open Sans"/>
                <a:sym typeface="Open Sans"/>
              </a:rPr>
              <a:t>legal instrument that modifies the publisher’s agreement and allows authors to keep key rights to their articles</a:t>
            </a:r>
            <a:endParaRPr sz="1466">
              <a:solidFill>
                <a:schemeClr val="dk1"/>
              </a:solidFill>
              <a:latin typeface="Open Sans"/>
              <a:ea typeface="Open Sans"/>
              <a:cs typeface="Open Sans"/>
              <a:sym typeface="Open Sans"/>
            </a:endParaRPr>
          </a:p>
          <a:p>
            <a:pPr indent="-95250" lvl="0" marL="171450" rtl="0" algn="l">
              <a:lnSpc>
                <a:spcPct val="120000"/>
              </a:lnSpc>
              <a:spcBef>
                <a:spcPts val="0"/>
              </a:spcBef>
              <a:spcAft>
                <a:spcPts val="0"/>
              </a:spcAft>
              <a:buClr>
                <a:srgbClr val="434343"/>
              </a:buClr>
              <a:buSzPts val="1200"/>
              <a:buFont typeface="Open Sans"/>
              <a:buNone/>
            </a:pPr>
            <a:r>
              <a:t/>
            </a:r>
            <a:endParaRPr b="1" sz="1666">
              <a:solidFill>
                <a:schemeClr val="dk2"/>
              </a:solidFill>
              <a:latin typeface="Montserrat"/>
              <a:ea typeface="Montserrat"/>
              <a:cs typeface="Montserrat"/>
              <a:sym typeface="Montserrat"/>
            </a:endParaRPr>
          </a:p>
          <a:p>
            <a:pPr indent="-95250" lvl="0" marL="171450" rtl="0" algn="l">
              <a:lnSpc>
                <a:spcPct val="120000"/>
              </a:lnSpc>
              <a:spcBef>
                <a:spcPts val="0"/>
              </a:spcBef>
              <a:spcAft>
                <a:spcPts val="0"/>
              </a:spcAft>
              <a:buClr>
                <a:srgbClr val="434343"/>
              </a:buClr>
              <a:buSzPts val="1200"/>
              <a:buFont typeface="Open Sans"/>
              <a:buNone/>
            </a:pPr>
            <a:r>
              <a:rPr b="1" lang="en-US" sz="1666" u="sng">
                <a:solidFill>
                  <a:schemeClr val="hlink"/>
                </a:solidFill>
                <a:latin typeface="Montserrat"/>
                <a:ea typeface="Montserrat"/>
                <a:cs typeface="Montserrat"/>
                <a:sym typeface="Montserrat"/>
                <a:hlinkClick r:id="rId4"/>
              </a:rPr>
              <a:t>cOAlition S Rights Retention Strategy</a:t>
            </a:r>
            <a:endParaRPr b="1" sz="1666">
              <a:solidFill>
                <a:schemeClr val="dk2"/>
              </a:solidFill>
              <a:latin typeface="Montserrat"/>
              <a:ea typeface="Montserrat"/>
              <a:cs typeface="Montserrat"/>
              <a:sym typeface="Montserrat"/>
            </a:endParaRPr>
          </a:p>
          <a:p>
            <a:pPr indent="-95250" lvl="0" marL="171450" rtl="0" algn="l">
              <a:lnSpc>
                <a:spcPct val="120000"/>
              </a:lnSpc>
              <a:spcBef>
                <a:spcPts val="0"/>
              </a:spcBef>
              <a:spcAft>
                <a:spcPts val="0"/>
              </a:spcAft>
              <a:buClr>
                <a:schemeClr val="dk1"/>
              </a:buClr>
              <a:buSzPts val="1200"/>
              <a:buFont typeface="Open Sans"/>
              <a:buNone/>
            </a:pPr>
            <a:r>
              <a:rPr lang="en-US" sz="1200">
                <a:solidFill>
                  <a:schemeClr val="dk1"/>
                </a:solidFill>
                <a:latin typeface="Open Sans"/>
                <a:ea typeface="Open Sans"/>
                <a:cs typeface="Open Sans"/>
                <a:sym typeface="Open Sans"/>
              </a:rPr>
              <a:t>Authors who publish in subscription-based journals should  retain SUFFICIENT rights to be able to immediately (no embargo) self-archive at least AAM under the CC BY licence.</a:t>
            </a:r>
            <a:endParaRPr sz="1200">
              <a:solidFill>
                <a:schemeClr val="dk1"/>
              </a:solidFill>
              <a:latin typeface="Open Sans"/>
              <a:ea typeface="Open Sans"/>
              <a:cs typeface="Open Sans"/>
              <a:sym typeface="Open Sans"/>
            </a:endParaRPr>
          </a:p>
          <a:p>
            <a:pPr indent="0" lvl="0" marL="0" rtl="0" algn="l">
              <a:lnSpc>
                <a:spcPct val="120000"/>
              </a:lnSpc>
              <a:spcBef>
                <a:spcPts val="0"/>
              </a:spcBef>
              <a:spcAft>
                <a:spcPts val="0"/>
              </a:spcAft>
              <a:buNone/>
            </a:pPr>
            <a:r>
              <a:t/>
            </a:r>
            <a:endParaRPr sz="1200">
              <a:solidFill>
                <a:schemeClr val="dk1"/>
              </a:solidFill>
              <a:latin typeface="Open Sans"/>
              <a:ea typeface="Open Sans"/>
              <a:cs typeface="Open Sans"/>
              <a:sym typeface="Open Sans"/>
            </a:endParaRPr>
          </a:p>
        </p:txBody>
      </p:sp>
      <p:pic>
        <p:nvPicPr>
          <p:cNvPr id="309" name="Google Shape;309;p37"/>
          <p:cNvPicPr preferRelativeResize="0"/>
          <p:nvPr/>
        </p:nvPicPr>
        <p:blipFill rotWithShape="1">
          <a:blip r:embed="rId5">
            <a:alphaModFix/>
          </a:blip>
          <a:srcRect b="0" l="0" r="0" t="0"/>
          <a:stretch/>
        </p:blipFill>
        <p:spPr>
          <a:xfrm>
            <a:off x="4991450" y="187825"/>
            <a:ext cx="4152551" cy="4486125"/>
          </a:xfrm>
          <a:prstGeom prst="rect">
            <a:avLst/>
          </a:prstGeom>
          <a:noFill/>
          <a:ln>
            <a:noFill/>
          </a:ln>
        </p:spPr>
      </p:pic>
      <p:sp>
        <p:nvSpPr>
          <p:cNvPr id="310" name="Google Shape;310;p37"/>
          <p:cNvSpPr/>
          <p:nvPr/>
        </p:nvSpPr>
        <p:spPr>
          <a:xfrm>
            <a:off x="4791425" y="4727175"/>
            <a:ext cx="42459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sng">
                <a:solidFill>
                  <a:schemeClr val="dk1"/>
                </a:solidFill>
                <a:latin typeface="Calibri"/>
                <a:ea typeface="Calibri"/>
                <a:cs typeface="Calibri"/>
                <a:sym typeface="Calibri"/>
                <a:hlinkClick r:id="rId6">
                  <a:extLst>
                    <a:ext uri="{A12FA001-AC4F-418D-AE19-62706E023703}">
                      <ahyp:hlinkClr val="tx"/>
                    </a:ext>
                  </a:extLst>
                </a:hlinkClick>
              </a:rPr>
              <a:t>https://www.coalition-s.org/wp-content/uploads/2020/10/RightsRetentionGraphic.png</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7">
                  <a:extLst>
                    <a:ext uri="{A12FA001-AC4F-418D-AE19-62706E023703}">
                      <ahyp:hlinkClr val="tx"/>
                    </a:ext>
                  </a:extLst>
                </a:hlinkClick>
              </a:rPr>
              <a:t>CC BY 4.0</a:t>
            </a:r>
            <a:endParaRPr sz="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txBox="1"/>
          <p:nvPr>
            <p:ph idx="1" type="body"/>
          </p:nvPr>
        </p:nvSpPr>
        <p:spPr>
          <a:xfrm>
            <a:off x="810450" y="3069525"/>
            <a:ext cx="7615500" cy="498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600"/>
              </a:spcAft>
              <a:buNone/>
            </a:pPr>
            <a:r>
              <a:rPr b="1" lang="en-US" sz="2700">
                <a:latin typeface="Open Sans"/>
                <a:ea typeface="Open Sans"/>
                <a:cs typeface="Open Sans"/>
                <a:sym typeface="Open Sans"/>
              </a:rPr>
              <a:t>Diversity of Open Access publishing models</a:t>
            </a:r>
            <a:endParaRPr b="1" sz="27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9"/>
          <p:cNvSpPr txBox="1"/>
          <p:nvPr>
            <p:ph idx="4294967295" type="title"/>
          </p:nvPr>
        </p:nvSpPr>
        <p:spPr>
          <a:xfrm>
            <a:off x="683568" y="203870"/>
            <a:ext cx="7886700" cy="522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200"/>
              <a:buFont typeface="Calibri"/>
              <a:buNone/>
            </a:pPr>
            <a:r>
              <a:rPr lang="en-US" sz="3200"/>
              <a:t>The colours of Open Access</a:t>
            </a:r>
            <a:endParaRPr sz="3200"/>
          </a:p>
        </p:txBody>
      </p:sp>
      <p:graphicFrame>
        <p:nvGraphicFramePr>
          <p:cNvPr id="321" name="Google Shape;321;p39"/>
          <p:cNvGraphicFramePr/>
          <p:nvPr/>
        </p:nvGraphicFramePr>
        <p:xfrm>
          <a:off x="0" y="899562"/>
          <a:ext cx="3000000" cy="3000000"/>
        </p:xfrm>
        <a:graphic>
          <a:graphicData uri="http://schemas.openxmlformats.org/drawingml/2006/table">
            <a:tbl>
              <a:tblPr>
                <a:noFill/>
                <a:tableStyleId>{8DACD36A-3260-4149-9EF2-CF11BF220762}</a:tableStyleId>
              </a:tblPr>
              <a:tblGrid>
                <a:gridCol w="971600"/>
                <a:gridCol w="1008100"/>
                <a:gridCol w="2376275"/>
                <a:gridCol w="4788025"/>
              </a:tblGrid>
              <a:tr h="249425">
                <a:tc>
                  <a:txBody>
                    <a:bodyPr/>
                    <a:lstStyle/>
                    <a:p>
                      <a:pPr indent="0" lvl="0" marL="0" marR="0" rtl="0" algn="ctr">
                        <a:spcBef>
                          <a:spcPts val="0"/>
                        </a:spcBef>
                        <a:spcAft>
                          <a:spcPts val="0"/>
                        </a:spcAft>
                        <a:buNone/>
                      </a:pPr>
                      <a:r>
                        <a:rPr b="1" i="0" lang="en-US" sz="900" u="none" cap="none" strike="noStrike">
                          <a:solidFill>
                            <a:srgbClr val="FF9900"/>
                          </a:solidFill>
                          <a:latin typeface="Open Sans"/>
                          <a:ea typeface="Open Sans"/>
                          <a:cs typeface="Open Sans"/>
                          <a:sym typeface="Open Sans"/>
                        </a:rPr>
                        <a:t>Symbol</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900" u="none" cap="none" strike="noStrike">
                          <a:solidFill>
                            <a:srgbClr val="FF9900"/>
                          </a:solidFill>
                          <a:latin typeface="Open Sans"/>
                          <a:ea typeface="Open Sans"/>
                          <a:cs typeface="Open Sans"/>
                          <a:sym typeface="Open Sans"/>
                        </a:rPr>
                        <a:t>Name</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cap="none" strike="noStrike">
                          <a:solidFill>
                            <a:srgbClr val="FF9900"/>
                          </a:solidFill>
                          <a:latin typeface="Open Sans"/>
                          <a:ea typeface="Open Sans"/>
                          <a:cs typeface="Open Sans"/>
                          <a:sym typeface="Open Sans"/>
                        </a:rPr>
                        <a:t>Characteristics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cap="none" strike="noStrike">
                          <a:solidFill>
                            <a:srgbClr val="FF9900"/>
                          </a:solidFill>
                          <a:latin typeface="Open Sans"/>
                          <a:ea typeface="Open Sans"/>
                          <a:cs typeface="Open Sans"/>
                          <a:sym typeface="Open Sans"/>
                        </a:rPr>
                        <a:t>Who pays what?</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3625">
                <a:tc>
                  <a:txBody>
                    <a:bodyPr/>
                    <a:lstStyle/>
                    <a:p>
                      <a:pPr indent="0" lvl="0" marL="0" marR="0" rtl="0" algn="l">
                        <a:lnSpc>
                          <a:spcPct val="100000"/>
                        </a:lnSpc>
                        <a:spcBef>
                          <a:spcPts val="0"/>
                        </a:spcBef>
                        <a:spcAft>
                          <a:spcPts val="0"/>
                        </a:spcAft>
                        <a:buClr>
                          <a:schemeClr val="dk1"/>
                        </a:buClr>
                        <a:buSzPts val="900"/>
                        <a:buFont typeface="Calibri"/>
                        <a:buNone/>
                      </a:pPr>
                      <a:r>
                        <a:rPr lang="en-US" sz="900" u="none" cap="none" strike="noStrike">
                          <a:latin typeface="Open Sans"/>
                          <a:ea typeface="Open Sans"/>
                          <a:cs typeface="Open Sans"/>
                          <a:sym typeface="Open Sans"/>
                        </a:rPr>
                        <a:t> </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GOLD</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Publishing in OA journals</a:t>
                      </a:r>
                      <a:endParaRPr i="0" sz="900" u="none" cap="none" strike="noStrike">
                        <a:solidFill>
                          <a:srgbClr val="000000"/>
                        </a:solidFill>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Licence (most commonly Creative Commons)</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Authors or their institutions pay a fee (APC)</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The cost of maintaining infrastructure is borne by publishers.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10550">
                <a:tc>
                  <a:txBody>
                    <a:bodyPr/>
                    <a:lstStyle/>
                    <a:p>
                      <a:pPr indent="0" lvl="0" marL="0" marR="0" rtl="0" algn="l">
                        <a:spcBef>
                          <a:spcPts val="0"/>
                        </a:spcBef>
                        <a:spcAft>
                          <a:spcPts val="0"/>
                        </a:spcAft>
                        <a:buNone/>
                      </a:pPr>
                      <a:r>
                        <a:rPr lang="en-US" sz="900" u="none" cap="none" strike="noStrike">
                          <a:latin typeface="Open Sans"/>
                          <a:ea typeface="Open Sans"/>
                          <a:cs typeface="Open Sans"/>
                          <a:sym typeface="Open Sans"/>
                        </a:rPr>
                        <a:t> </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GREEN</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Self-archiving</a:t>
                      </a:r>
                      <a:endParaRPr i="0" sz="900" u="none" cap="none" strike="noStrike">
                        <a:solidFill>
                          <a:srgbClr val="000000"/>
                        </a:solidFill>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Licence (most commonly Creative Commons)</a:t>
                      </a:r>
                      <a:endParaRPr i="0" sz="900" u="none" cap="none" strike="noStrike">
                        <a:solidFill>
                          <a:srgbClr val="000000"/>
                        </a:solidFill>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The cost of maintaining infrastructure is borne by repository owners.</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publishers.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3625">
                <a:tc>
                  <a:txBody>
                    <a:bodyPr/>
                    <a:lstStyle/>
                    <a:p>
                      <a:pPr indent="0" lvl="0" marL="0" marR="0" rtl="0" algn="ctr">
                        <a:spcBef>
                          <a:spcPts val="0"/>
                        </a:spcBef>
                        <a:spcAft>
                          <a:spcPts val="0"/>
                        </a:spcAft>
                        <a:buNone/>
                      </a:pPr>
                      <a:r>
                        <a:t/>
                      </a:r>
                      <a:endParaRPr i="0" sz="900" u="none" cap="none" strike="noStrike">
                        <a:solidFill>
                          <a:srgbClr val="000000"/>
                        </a:solidFill>
                        <a:latin typeface="Open Sans"/>
                        <a:ea typeface="Open Sans"/>
                        <a:cs typeface="Open Sans"/>
                        <a:sym typeface="Open Sans"/>
                      </a:endParaRPr>
                    </a:p>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N/A</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DIAMOND / PLATINUM</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Publishing in OA journals</a:t>
                      </a:r>
                      <a:endParaRPr>
                        <a:latin typeface="Open Sans"/>
                        <a:ea typeface="Open Sans"/>
                        <a:cs typeface="Open Sans"/>
                        <a:sym typeface="Open Sans"/>
                      </a:endParaRPr>
                    </a:p>
                    <a:p>
                      <a:pPr indent="-87313" lvl="0" marL="87313" marR="0" rtl="0" algn="l">
                        <a:lnSpc>
                          <a:spcPct val="100000"/>
                        </a:lnSpc>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Licence (most commonly Creative Commons)</a:t>
                      </a:r>
                      <a:endParaRPr>
                        <a:latin typeface="Open Sans"/>
                        <a:ea typeface="Open Sans"/>
                        <a:cs typeface="Open Sans"/>
                        <a:sym typeface="Open Sans"/>
                      </a:endParaRPr>
                    </a:p>
                    <a:p>
                      <a:pPr indent="-87313" lvl="0" marL="87313" marR="0" rtl="0" algn="l">
                        <a:lnSpc>
                          <a:spcPct val="100000"/>
                        </a:lnSpc>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Also referred to as APC-free OA, no-fee OA, publisher-pays model</a:t>
                      </a:r>
                      <a:endParaRPr i="0" sz="900" u="none" cap="none" strike="noStrike">
                        <a:solidFill>
                          <a:srgbClr val="000000"/>
                        </a:solidFill>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C00000"/>
                        </a:buClr>
                        <a:buSzPts val="900"/>
                        <a:buFont typeface="Open Sans"/>
                        <a:buChar char="•"/>
                      </a:pPr>
                      <a:r>
                        <a:rPr i="0" lang="en-US" sz="900" u="none" cap="none" strike="noStrike">
                          <a:solidFill>
                            <a:srgbClr val="C00000"/>
                          </a:solidFill>
                          <a:latin typeface="Open Sans"/>
                          <a:ea typeface="Open Sans"/>
                          <a:cs typeface="Open Sans"/>
                          <a:sym typeface="Open Sans"/>
                        </a:rPr>
                        <a:t>No cost for authors and their institution.</a:t>
                      </a:r>
                      <a:endParaRPr sz="900" u="none" cap="none" strike="noStrike">
                        <a:solidFill>
                          <a:srgbClr val="C00000"/>
                        </a:solidFill>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The cost of maintaining infrastructure is borne by publishers (and/or their sponsors).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4350">
                <a:tc>
                  <a:txBody>
                    <a:bodyPr/>
                    <a:lstStyle/>
                    <a:p>
                      <a:pPr indent="0" lvl="0" marL="0" marR="0" rtl="0" algn="l">
                        <a:spcBef>
                          <a:spcPts val="0"/>
                        </a:spcBef>
                        <a:spcAft>
                          <a:spcPts val="0"/>
                        </a:spcAft>
                        <a:buNone/>
                      </a:pPr>
                      <a:r>
                        <a:rPr lang="en-US" sz="900" u="none" cap="none" strike="noStrike">
                          <a:latin typeface="Open Sans"/>
                          <a:ea typeface="Open Sans"/>
                          <a:cs typeface="Open Sans"/>
                          <a:sym typeface="Open Sans"/>
                        </a:rPr>
                        <a:t> </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BRONZE</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Free to read</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All rights reserved, implied or explicit</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Not really OA</a:t>
                      </a:r>
                      <a:endParaRPr i="0" sz="900" u="none" cap="none" strike="noStrike">
                        <a:solidFill>
                          <a:srgbClr val="000000"/>
                        </a:solidFill>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In most cases, no cost for authors and their institutions.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The cost of maintaining infrastructure is borne by publishers (and/or their sponsors).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44300">
                <a:tc>
                  <a:txBody>
                    <a:bodyPr/>
                    <a:lstStyle/>
                    <a:p>
                      <a:pPr indent="0" lvl="0" marL="0" marR="0" rtl="0" algn="ctr">
                        <a:spcBef>
                          <a:spcPts val="0"/>
                        </a:spcBef>
                        <a:spcAft>
                          <a:spcPts val="0"/>
                        </a:spcAft>
                        <a:buNone/>
                      </a:pPr>
                      <a:r>
                        <a:t/>
                      </a:r>
                      <a:endParaRPr i="0" sz="900" u="none" cap="none" strike="noStrike">
                        <a:solidFill>
                          <a:srgbClr val="000000"/>
                        </a:solidFill>
                        <a:latin typeface="Open Sans"/>
                        <a:ea typeface="Open Sans"/>
                        <a:cs typeface="Open Sans"/>
                        <a:sym typeface="Open Sans"/>
                      </a:endParaRPr>
                    </a:p>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N/A</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HYBRID</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Publishing in subscription-based journals with an Open Access option</a:t>
                      </a:r>
                      <a:endParaRPr i="0" sz="900" u="none" cap="none" strike="noStrike">
                        <a:solidFill>
                          <a:srgbClr val="000000"/>
                        </a:solidFill>
                        <a:latin typeface="Open Sans"/>
                        <a:ea typeface="Open Sans"/>
                        <a:cs typeface="Open Sans"/>
                        <a:sym typeface="Open Sans"/>
                      </a:endParaRPr>
                    </a:p>
                    <a:p>
                      <a:pPr indent="-87313" lvl="0" marL="87313" marR="0" rtl="0" algn="l">
                        <a:lnSpc>
                          <a:spcPct val="100000"/>
                        </a:lnSpc>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Licence (most commonly Creative Commons)</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lnSpc>
                          <a:spcPct val="100000"/>
                        </a:lnSpc>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 for OA articles, but no discount  for the non-OA content.</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Authors or their institutions pay a fee (APC)</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The cost of maintaining infrastructure is borne by publishers.</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809925">
                <a:tc>
                  <a:txBody>
                    <a:bodyPr/>
                    <a:lstStyle/>
                    <a:p>
                      <a:pPr indent="0" lvl="0" marL="0" marR="0" rtl="0" algn="l">
                        <a:spcBef>
                          <a:spcPts val="0"/>
                        </a:spcBef>
                        <a:spcAft>
                          <a:spcPts val="0"/>
                        </a:spcAft>
                        <a:buNone/>
                      </a:pPr>
                      <a:r>
                        <a:rPr lang="en-US" sz="900" u="none" cap="none" strike="noStrike">
                          <a:latin typeface="Open Sans"/>
                          <a:ea typeface="Open Sans"/>
                          <a:cs typeface="Open Sans"/>
                          <a:sym typeface="Open Sans"/>
                        </a:rPr>
                        <a:t> </a:t>
                      </a:r>
                      <a:endParaRPr>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spcBef>
                          <a:spcPts val="0"/>
                        </a:spcBef>
                        <a:spcAft>
                          <a:spcPts val="0"/>
                        </a:spcAft>
                        <a:buNone/>
                      </a:pPr>
                      <a:r>
                        <a:rPr i="0" lang="en-US" sz="900" u="none" cap="none" strike="noStrike">
                          <a:solidFill>
                            <a:srgbClr val="000000"/>
                          </a:solidFill>
                          <a:latin typeface="Open Sans"/>
                          <a:ea typeface="Open Sans"/>
                          <a:cs typeface="Open Sans"/>
                          <a:sym typeface="Open Sans"/>
                        </a:rPr>
                        <a:t>BLACK</a:t>
                      </a:r>
                      <a:endParaRPr sz="900" u="none" cap="none" strike="noStrike">
                        <a:latin typeface="Open Sans"/>
                        <a:ea typeface="Open Sans"/>
                        <a:cs typeface="Open Sans"/>
                        <a:sym typeface="Open Sans"/>
                      </a:endParaRPr>
                    </a:p>
                  </a:txBody>
                  <a:tcPr marT="65350" marB="65350" marR="65350" marL="6535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Illegal piracy websites</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Copyright violation by posting copyrighted content on social media (ResearchGate, Academia.edu, etc.)</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Not really OA</a:t>
                      </a:r>
                      <a:endParaRPr i="0" sz="900" u="none" cap="none" strike="noStrike">
                        <a:solidFill>
                          <a:srgbClr val="000000"/>
                        </a:solidFill>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87313" lvl="0" marL="87313" marR="0" rtl="0" algn="l">
                        <a:lnSpc>
                          <a:spcPct val="100000"/>
                        </a:lnSpc>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readers.</a:t>
                      </a:r>
                      <a:endParaRPr sz="900" u="none" cap="none" strike="noStrike">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No cost for authors and their institution.</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Publishers bear the cost of infrastructure and legal proceedings against copyright infringement.</a:t>
                      </a:r>
                      <a:endParaRPr>
                        <a:latin typeface="Open Sans"/>
                        <a:ea typeface="Open Sans"/>
                        <a:cs typeface="Open Sans"/>
                        <a:sym typeface="Open Sans"/>
                      </a:endParaRPr>
                    </a:p>
                    <a:p>
                      <a:pPr indent="-87313" lvl="0" marL="87313" marR="0" rtl="0" algn="l">
                        <a:spcBef>
                          <a:spcPts val="0"/>
                        </a:spcBef>
                        <a:spcAft>
                          <a:spcPts val="0"/>
                        </a:spcAft>
                        <a:buClr>
                          <a:srgbClr val="000000"/>
                        </a:buClr>
                        <a:buSzPts val="900"/>
                        <a:buFont typeface="Open Sans"/>
                        <a:buChar char="•"/>
                      </a:pPr>
                      <a:r>
                        <a:rPr i="0" lang="en-US" sz="900" u="none" cap="none" strike="noStrike">
                          <a:solidFill>
                            <a:srgbClr val="000000"/>
                          </a:solidFill>
                          <a:latin typeface="Open Sans"/>
                          <a:ea typeface="Open Sans"/>
                          <a:cs typeface="Open Sans"/>
                          <a:sym typeface="Open Sans"/>
                        </a:rPr>
                        <a:t>Platforms offering copyrighted content illegally bear the cost of the underlying infrastructure and legal proceedings against copyright infringement.</a:t>
                      </a:r>
                      <a:endParaRPr sz="900" u="none" cap="none" strike="noStrike">
                        <a:latin typeface="Open Sans"/>
                        <a:ea typeface="Open Sans"/>
                        <a:cs typeface="Open Sans"/>
                        <a:sym typeface="Open Sans"/>
                      </a:endParaRPr>
                    </a:p>
                  </a:txBody>
                  <a:tcPr marT="65350" marB="65350" marR="65350" marL="6535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22" name="Google Shape;322;p39"/>
          <p:cNvPicPr preferRelativeResize="0"/>
          <p:nvPr/>
        </p:nvPicPr>
        <p:blipFill rotWithShape="1">
          <a:blip r:embed="rId3">
            <a:alphaModFix/>
          </a:blip>
          <a:srcRect b="0" l="0" r="0" t="0"/>
          <a:stretch/>
        </p:blipFill>
        <p:spPr>
          <a:xfrm>
            <a:off x="323528" y="1248057"/>
            <a:ext cx="288032" cy="400958"/>
          </a:xfrm>
          <a:prstGeom prst="rect">
            <a:avLst/>
          </a:prstGeom>
          <a:noFill/>
          <a:ln>
            <a:noFill/>
          </a:ln>
        </p:spPr>
      </p:pic>
      <p:pic>
        <p:nvPicPr>
          <p:cNvPr id="323" name="Google Shape;323;p39"/>
          <p:cNvPicPr preferRelativeResize="0"/>
          <p:nvPr/>
        </p:nvPicPr>
        <p:blipFill rotWithShape="1">
          <a:blip r:embed="rId4">
            <a:alphaModFix/>
          </a:blip>
          <a:srcRect b="0" l="0" r="0" t="0"/>
          <a:stretch/>
        </p:blipFill>
        <p:spPr>
          <a:xfrm>
            <a:off x="323529" y="1804560"/>
            <a:ext cx="288032" cy="408677"/>
          </a:xfrm>
          <a:prstGeom prst="rect">
            <a:avLst/>
          </a:prstGeom>
          <a:noFill/>
          <a:ln>
            <a:noFill/>
          </a:ln>
        </p:spPr>
      </p:pic>
      <p:pic>
        <p:nvPicPr>
          <p:cNvPr id="324" name="Google Shape;324;p39"/>
          <p:cNvPicPr preferRelativeResize="0"/>
          <p:nvPr/>
        </p:nvPicPr>
        <p:blipFill rotWithShape="1">
          <a:blip r:embed="rId5">
            <a:alphaModFix/>
          </a:blip>
          <a:srcRect b="0" l="0" r="0" t="0"/>
          <a:stretch/>
        </p:blipFill>
        <p:spPr>
          <a:xfrm>
            <a:off x="323528" y="3118932"/>
            <a:ext cx="288032" cy="419382"/>
          </a:xfrm>
          <a:prstGeom prst="rect">
            <a:avLst/>
          </a:prstGeom>
          <a:noFill/>
          <a:ln>
            <a:noFill/>
          </a:ln>
        </p:spPr>
      </p:pic>
      <p:pic>
        <p:nvPicPr>
          <p:cNvPr id="325" name="Google Shape;325;p39"/>
          <p:cNvPicPr preferRelativeResize="0"/>
          <p:nvPr/>
        </p:nvPicPr>
        <p:blipFill rotWithShape="1">
          <a:blip r:embed="rId6">
            <a:alphaModFix/>
          </a:blip>
          <a:srcRect b="0" l="0" r="0" t="0"/>
          <a:stretch/>
        </p:blipFill>
        <p:spPr>
          <a:xfrm>
            <a:off x="323528" y="4506610"/>
            <a:ext cx="288032" cy="4596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Open-access-venn.png" id="330" name="Google Shape;330;p40"/>
          <p:cNvPicPr preferRelativeResize="0"/>
          <p:nvPr/>
        </p:nvPicPr>
        <p:blipFill rotWithShape="1">
          <a:blip r:embed="rId3">
            <a:alphaModFix/>
          </a:blip>
          <a:srcRect b="0" l="0" r="0" t="0"/>
          <a:stretch/>
        </p:blipFill>
        <p:spPr>
          <a:xfrm>
            <a:off x="2483768" y="195486"/>
            <a:ext cx="6549738" cy="4155597"/>
          </a:xfrm>
          <a:prstGeom prst="rect">
            <a:avLst/>
          </a:prstGeom>
          <a:noFill/>
          <a:ln>
            <a:noFill/>
          </a:ln>
        </p:spPr>
      </p:pic>
      <p:sp>
        <p:nvSpPr>
          <p:cNvPr id="331" name="Google Shape;331;p40"/>
          <p:cNvSpPr/>
          <p:nvPr/>
        </p:nvSpPr>
        <p:spPr>
          <a:xfrm>
            <a:off x="3347864" y="4587974"/>
            <a:ext cx="56166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Open Sans"/>
                <a:ea typeface="Open Sans"/>
                <a:cs typeface="Open Sans"/>
                <a:sym typeface="Open Sans"/>
              </a:rPr>
              <a:t>Source: Farquharson, Jamie (2018): Diamond open access venn. figshare. </a:t>
            </a:r>
            <a:r>
              <a:rPr lang="en-US" sz="1200" u="sng">
                <a:solidFill>
                  <a:schemeClr val="dk1"/>
                </a:solidFill>
                <a:latin typeface="Open Sans"/>
                <a:ea typeface="Open Sans"/>
                <a:cs typeface="Open Sans"/>
                <a:sym typeface="Open Sans"/>
                <a:hlinkClick r:id="rId4">
                  <a:extLst>
                    <a:ext uri="{A12FA001-AC4F-418D-AE19-62706E023703}">
                      <ahyp:hlinkClr val="tx"/>
                    </a:ext>
                  </a:extLst>
                </a:hlinkClick>
              </a:rPr>
              <a:t>https://doi.org/10.6084/m9.figshare.6900566.v1</a:t>
            </a:r>
            <a:r>
              <a:rPr lang="en-US" sz="1200">
                <a:solidFill>
                  <a:schemeClr val="dk1"/>
                </a:solidFill>
                <a:latin typeface="Open Sans"/>
                <a:ea typeface="Open Sans"/>
                <a:cs typeface="Open Sans"/>
                <a:sym typeface="Open Sans"/>
              </a:rPr>
              <a:t>  </a:t>
            </a:r>
            <a:r>
              <a:rPr lang="en-US" sz="1200" u="sng">
                <a:solidFill>
                  <a:srgbClr val="C00000"/>
                </a:solidFill>
                <a:latin typeface="Open Sans"/>
                <a:ea typeface="Open Sans"/>
                <a:cs typeface="Open Sans"/>
                <a:sym typeface="Open Sans"/>
                <a:hlinkClick r:id="rId5">
                  <a:extLst>
                    <a:ext uri="{A12FA001-AC4F-418D-AE19-62706E023703}">
                      <ahyp:hlinkClr val="tx"/>
                    </a:ext>
                  </a:extLst>
                </a:hlinkClick>
              </a:rPr>
              <a:t>CC BY 4.0</a:t>
            </a:r>
            <a:r>
              <a:rPr lang="en-US" sz="1200">
                <a:solidFill>
                  <a:srgbClr val="C00000"/>
                </a:solidFill>
                <a:latin typeface="Open Sans"/>
                <a:ea typeface="Open Sans"/>
                <a:cs typeface="Open Sans"/>
                <a:sym typeface="Open Sans"/>
              </a:rPr>
              <a:t> </a:t>
            </a:r>
            <a:endParaRPr sz="1200">
              <a:solidFill>
                <a:srgbClr val="C00000"/>
              </a:solidFill>
              <a:latin typeface="Open Sans"/>
              <a:ea typeface="Open Sans"/>
              <a:cs typeface="Open Sans"/>
              <a:sym typeface="Open Sans"/>
            </a:endParaRPr>
          </a:p>
        </p:txBody>
      </p:sp>
      <p:sp>
        <p:nvSpPr>
          <p:cNvPr id="332" name="Google Shape;332;p40"/>
          <p:cNvSpPr/>
          <p:nvPr/>
        </p:nvSpPr>
        <p:spPr>
          <a:xfrm>
            <a:off x="179512" y="2355726"/>
            <a:ext cx="2520280" cy="209288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000">
                <a:solidFill>
                  <a:schemeClr val="dk1"/>
                </a:solidFill>
                <a:latin typeface="Open Sans"/>
                <a:ea typeface="Open Sans"/>
                <a:cs typeface="Open Sans"/>
                <a:sym typeface="Open Sans"/>
              </a:rPr>
              <a:t>Further reading:</a:t>
            </a:r>
            <a:endParaRPr>
              <a:latin typeface="Open Sans"/>
              <a:ea typeface="Open Sans"/>
              <a:cs typeface="Open Sans"/>
              <a:sym typeface="Open Sans"/>
            </a:endParaRPr>
          </a:p>
          <a:p>
            <a:pPr indent="0" lvl="0" marL="0" marR="0" rtl="0" algn="l">
              <a:lnSpc>
                <a:spcPct val="115000"/>
              </a:lnSpc>
              <a:spcBef>
                <a:spcPts val="600"/>
              </a:spcBef>
              <a:spcAft>
                <a:spcPts val="0"/>
              </a:spcAft>
              <a:buNone/>
            </a:pPr>
            <a:r>
              <a:rPr lang="en-US" sz="1000">
                <a:solidFill>
                  <a:schemeClr val="dk1"/>
                </a:solidFill>
                <a:latin typeface="Open Sans"/>
                <a:ea typeface="Open Sans"/>
                <a:cs typeface="Open Sans"/>
                <a:sym typeface="Open Sans"/>
              </a:rPr>
              <a:t>Martín-Martín, Alberto, Rodrigo Costas, Thed N. van Leeuwen, and Emilio Delgado López-Cózar. 2018. ‘Unbundling Open Access Dimensions: A Conceptual Discussion to Reduce Terminology Inconsistencies’.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https://doi.org/10.17605/OSF.IO/7B4AJ</a:t>
            </a:r>
            <a:endParaRPr sz="1000">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None/>
            </a:pPr>
            <a:r>
              <a:rPr lang="en-US" sz="1000">
                <a:solidFill>
                  <a:schemeClr val="dk1"/>
                </a:solidFill>
                <a:latin typeface="Open Sans"/>
                <a:ea typeface="Open Sans"/>
                <a:cs typeface="Open Sans"/>
                <a:sym typeface="Open Sans"/>
              </a:rPr>
              <a:t>Tay, Aaron. 2021. ‘Why Open Access Definitions Are Confusing’. 5 April 2021. </a:t>
            </a:r>
            <a:r>
              <a:rPr lang="en-US" sz="1000" u="sng">
                <a:solidFill>
                  <a:schemeClr val="dk1"/>
                </a:solidFill>
                <a:latin typeface="Open Sans"/>
                <a:ea typeface="Open Sans"/>
                <a:cs typeface="Open Sans"/>
                <a:sym typeface="Open Sans"/>
                <a:hlinkClick r:id="rId7">
                  <a:extLst>
                    <a:ext uri="{A12FA001-AC4F-418D-AE19-62706E023703}">
                      <ahyp:hlinkClr val="tx"/>
                    </a:ext>
                  </a:extLst>
                </a:hlinkClick>
              </a:rPr>
              <a:t>http://musingsaboutlibrarianship.blogspot.com/2021/04/why-open-access-definitions-are.html</a:t>
            </a:r>
            <a:r>
              <a:rPr lang="en-US" sz="10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sp>
        <p:nvSpPr>
          <p:cNvPr id="333" name="Google Shape;333;p40"/>
          <p:cNvSpPr txBox="1"/>
          <p:nvPr>
            <p:ph idx="1" type="body"/>
          </p:nvPr>
        </p:nvSpPr>
        <p:spPr>
          <a:xfrm>
            <a:off x="241950" y="252475"/>
            <a:ext cx="3723600" cy="760500"/>
          </a:xfrm>
          <a:prstGeom prst="rect">
            <a:avLst/>
          </a:prstGeom>
          <a:solidFill>
            <a:schemeClr val="lt1"/>
          </a:solidFill>
          <a:ln>
            <a:noFill/>
          </a:ln>
        </p:spPr>
        <p:txBody>
          <a:bodyPr anchorCtr="0" anchor="t" bIns="34275" lIns="68575" spcFirstLastPara="1" rIns="68575" wrap="square" tIns="34275">
            <a:normAutofit fontScale="85000"/>
          </a:bodyPr>
          <a:lstStyle/>
          <a:p>
            <a:pPr indent="0" lvl="0" marL="0" rtl="0" algn="l">
              <a:lnSpc>
                <a:spcPct val="115000"/>
              </a:lnSpc>
              <a:spcBef>
                <a:spcPts val="0"/>
              </a:spcBef>
              <a:spcAft>
                <a:spcPts val="0"/>
              </a:spcAft>
              <a:buClr>
                <a:srgbClr val="222080"/>
              </a:buClr>
              <a:buSzPct val="100000"/>
              <a:buNone/>
            </a:pPr>
            <a:r>
              <a:rPr lang="en-US" sz="1400">
                <a:solidFill>
                  <a:srgbClr val="222080"/>
                </a:solidFill>
                <a:latin typeface="Open Sans"/>
                <a:ea typeface="Open Sans"/>
                <a:cs typeface="Open Sans"/>
                <a:sym typeface="Open Sans"/>
              </a:rPr>
              <a:t>Different levels of open access in scholarly publishing, as a function of cost to the readers and authors, copyright retention, and peer review.</a:t>
            </a:r>
            <a:endParaRPr sz="1400">
              <a:solidFill>
                <a:srgbClr val="22208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Outline</a:t>
            </a:r>
            <a:endParaRPr/>
          </a:p>
        </p:txBody>
      </p:sp>
      <p:sp>
        <p:nvSpPr>
          <p:cNvPr id="178" name="Google Shape;178;p23"/>
          <p:cNvSpPr txBox="1"/>
          <p:nvPr>
            <p:ph idx="1" type="body"/>
          </p:nvPr>
        </p:nvSpPr>
        <p:spPr>
          <a:xfrm>
            <a:off x="855300" y="1430147"/>
            <a:ext cx="7433400" cy="3033900"/>
          </a:xfrm>
          <a:prstGeom prst="rect">
            <a:avLst/>
          </a:prstGeom>
        </p:spPr>
        <p:txBody>
          <a:bodyPr anchorCtr="0" anchor="t" bIns="0" lIns="0" spcFirstLastPara="1" rIns="0" wrap="square" tIns="0">
            <a:noAutofit/>
          </a:bodyPr>
          <a:lstStyle/>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Concepts</a:t>
            </a:r>
            <a:r>
              <a:rPr lang="en-US" sz="1500">
                <a:latin typeface="Open Sans"/>
                <a:ea typeface="Open Sans"/>
                <a:cs typeface="Open Sans"/>
                <a:sym typeface="Open Sans"/>
              </a:rPr>
              <a:t> of training on Open Access publishing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Intellectual property rights (copyright, self-archiving, rights retention)</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Poll: Open Access publishing</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Diversity of Open Access </a:t>
            </a:r>
            <a:r>
              <a:rPr lang="en-US" sz="1500">
                <a:latin typeface="Open Sans"/>
                <a:ea typeface="Open Sans"/>
                <a:cs typeface="Open Sans"/>
                <a:sym typeface="Open Sans"/>
              </a:rPr>
              <a:t>publishing</a:t>
            </a:r>
            <a:r>
              <a:rPr lang="en-US" sz="1500">
                <a:latin typeface="Open Sans"/>
                <a:ea typeface="Open Sans"/>
                <a:cs typeface="Open Sans"/>
                <a:sym typeface="Open Sans"/>
              </a:rPr>
              <a:t> models</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Gold Open Access</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Hybrid Open Access</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Diamond Open Access</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What about books?</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Emerging areas</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Open peer review</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Preprints and innovative publishing platforms</a:t>
            </a:r>
            <a:endParaRPr sz="1500">
              <a:latin typeface="Open Sans"/>
              <a:ea typeface="Open Sans"/>
              <a:cs typeface="Open Sans"/>
              <a:sym typeface="Open Sans"/>
            </a:endParaRPr>
          </a:p>
          <a:p>
            <a:pPr indent="-323850" lvl="1" marL="914400" rtl="0" algn="l">
              <a:lnSpc>
                <a:spcPct val="115000"/>
              </a:lnSpc>
              <a:spcBef>
                <a:spcPts val="0"/>
              </a:spcBef>
              <a:spcAft>
                <a:spcPts val="0"/>
              </a:spcAft>
              <a:buSzPts val="1500"/>
              <a:buFont typeface="Open Sans"/>
              <a:buChar char="○"/>
            </a:pPr>
            <a:r>
              <a:rPr lang="en-US" sz="1500">
                <a:latin typeface="Open Sans"/>
                <a:ea typeface="Open Sans"/>
                <a:cs typeface="Open Sans"/>
                <a:sym typeface="Open Sans"/>
              </a:rPr>
              <a:t>Bibliodiversity</a:t>
            </a:r>
            <a:endParaRPr sz="1500">
              <a:latin typeface="Open Sans"/>
              <a:ea typeface="Open Sans"/>
              <a:cs typeface="Open Sans"/>
              <a:sym typeface="Open Sans"/>
            </a:endParaRPr>
          </a:p>
          <a:p>
            <a:pPr indent="0" lvl="0" marL="0" rtl="0" algn="l">
              <a:spcBef>
                <a:spcPts val="600"/>
              </a:spcBef>
              <a:spcAft>
                <a:spcPts val="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1"/>
          <p:cNvPicPr preferRelativeResize="0"/>
          <p:nvPr/>
        </p:nvPicPr>
        <p:blipFill>
          <a:blip r:embed="rId3">
            <a:alphaModFix/>
          </a:blip>
          <a:stretch>
            <a:fillRect/>
          </a:stretch>
        </p:blipFill>
        <p:spPr>
          <a:xfrm>
            <a:off x="8075" y="926100"/>
            <a:ext cx="5758218" cy="4217401"/>
          </a:xfrm>
          <a:prstGeom prst="rect">
            <a:avLst/>
          </a:prstGeom>
          <a:noFill/>
          <a:ln>
            <a:noFill/>
          </a:ln>
        </p:spPr>
      </p:pic>
      <p:sp>
        <p:nvSpPr>
          <p:cNvPr id="339" name="Google Shape;339;p41"/>
          <p:cNvSpPr/>
          <p:nvPr/>
        </p:nvSpPr>
        <p:spPr>
          <a:xfrm>
            <a:off x="983350" y="785275"/>
            <a:ext cx="4712100" cy="12642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1"/>
          <p:cNvSpPr txBox="1"/>
          <p:nvPr>
            <p:ph idx="4294967295" type="title"/>
          </p:nvPr>
        </p:nvSpPr>
        <p:spPr>
          <a:xfrm>
            <a:off x="354600" y="215050"/>
            <a:ext cx="4217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Gold Open Access</a:t>
            </a:r>
            <a:endParaRPr/>
          </a:p>
        </p:txBody>
      </p:sp>
      <p:sp>
        <p:nvSpPr>
          <p:cNvPr id="341" name="Google Shape;341;p41"/>
          <p:cNvSpPr txBox="1"/>
          <p:nvPr>
            <p:ph idx="1" type="body"/>
          </p:nvPr>
        </p:nvSpPr>
        <p:spPr>
          <a:xfrm>
            <a:off x="6070125" y="1767825"/>
            <a:ext cx="2881800" cy="3033900"/>
          </a:xfrm>
          <a:prstGeom prst="rect">
            <a:avLst/>
          </a:prstGeom>
        </p:spPr>
        <p:txBody>
          <a:bodyPr anchorCtr="0" anchor="b" bIns="91425" lIns="91425" spcFirstLastPara="1" rIns="91425" wrap="square" tIns="91425">
            <a:noAutofit/>
          </a:bodyPr>
          <a:lstStyle/>
          <a:p>
            <a:pPr indent="0" lvl="0" marL="0" rtl="0" algn="l">
              <a:lnSpc>
                <a:spcPct val="115000"/>
              </a:lnSpc>
              <a:spcBef>
                <a:spcPts val="360"/>
              </a:spcBef>
              <a:spcAft>
                <a:spcPts val="0"/>
              </a:spcAft>
              <a:buNone/>
            </a:pPr>
            <a:r>
              <a:rPr b="1" lang="en-US" sz="1900">
                <a:solidFill>
                  <a:schemeClr val="accent2"/>
                </a:solidFill>
                <a:latin typeface="Open Sans"/>
                <a:ea typeface="Open Sans"/>
                <a:cs typeface="Open Sans"/>
                <a:sym typeface="Open Sans"/>
              </a:rPr>
              <a:t>Explain</a:t>
            </a:r>
            <a:endParaRPr b="1" sz="1900">
              <a:solidFill>
                <a:schemeClr val="accent2"/>
              </a:solidFill>
              <a:latin typeface="Open Sans"/>
              <a:ea typeface="Open Sans"/>
              <a:cs typeface="Open Sans"/>
              <a:sym typeface="Open Sans"/>
            </a:endParaRPr>
          </a:p>
          <a:p>
            <a:pPr indent="-209550" lvl="0" marL="228600" rtl="0" algn="l">
              <a:lnSpc>
                <a:spcPct val="115000"/>
              </a:lnSpc>
              <a:spcBef>
                <a:spcPts val="36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Publishing fees (APC)</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Waivers and discounts</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Deceptive publishers and disputable (“predatory”) journals</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Finding a “safe” journal (e.g. Think. Check. Submit)</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Checking compliance with funder requirements (e.g. </a:t>
            </a:r>
            <a:r>
              <a:rPr lang="en-US" sz="1500" u="sng">
                <a:solidFill>
                  <a:schemeClr val="hlink"/>
                </a:solidFill>
                <a:latin typeface="Open Sans"/>
                <a:ea typeface="Open Sans"/>
                <a:cs typeface="Open Sans"/>
                <a:sym typeface="Open Sans"/>
                <a:hlinkClick r:id="rId4"/>
              </a:rPr>
              <a:t>Journal Checker Tool</a:t>
            </a:r>
            <a:r>
              <a:rPr lang="en-US" sz="1500">
                <a:solidFill>
                  <a:srgbClr val="434343"/>
                </a:solidFill>
                <a:latin typeface="Open Sans"/>
                <a:ea typeface="Open Sans"/>
                <a:cs typeface="Open Sans"/>
                <a:sym typeface="Open Sans"/>
              </a:rPr>
              <a:t>)</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Copyright and licences</a:t>
            </a:r>
            <a:endParaRPr sz="1500">
              <a:solidFill>
                <a:srgbClr val="434343"/>
              </a:solidFill>
              <a:latin typeface="Open Sans"/>
              <a:ea typeface="Open Sans"/>
              <a:cs typeface="Open Sans"/>
              <a:sym typeface="Open Sans"/>
            </a:endParaRPr>
          </a:p>
          <a:p>
            <a:pPr indent="-209550" lvl="0" marL="228600" rtl="0" algn="l">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Misconceptions about the quality of peer review</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2"/>
          <p:cNvSpPr txBox="1"/>
          <p:nvPr>
            <p:ph idx="4294967295" type="title"/>
          </p:nvPr>
        </p:nvSpPr>
        <p:spPr>
          <a:xfrm>
            <a:off x="611560" y="195486"/>
            <a:ext cx="7886700" cy="757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US"/>
              <a:t>Hybrid Open Access</a:t>
            </a:r>
            <a:endParaRPr/>
          </a:p>
        </p:txBody>
      </p:sp>
      <p:pic>
        <p:nvPicPr>
          <p:cNvPr descr="oa-routes.jpg" id="347" name="Google Shape;347;p42"/>
          <p:cNvPicPr preferRelativeResize="0"/>
          <p:nvPr>
            <p:ph idx="1" type="body"/>
          </p:nvPr>
        </p:nvPicPr>
        <p:blipFill rotWithShape="1">
          <a:blip r:embed="rId3">
            <a:alphaModFix/>
          </a:blip>
          <a:srcRect b="0" l="0" r="0" t="0"/>
          <a:stretch/>
        </p:blipFill>
        <p:spPr>
          <a:xfrm>
            <a:off x="8500" y="903025"/>
            <a:ext cx="5205600" cy="4089900"/>
          </a:xfrm>
          <a:prstGeom prst="rect">
            <a:avLst/>
          </a:prstGeom>
          <a:noFill/>
          <a:ln>
            <a:noFill/>
          </a:ln>
        </p:spPr>
      </p:pic>
      <p:sp>
        <p:nvSpPr>
          <p:cNvPr id="348" name="Google Shape;348;p42"/>
          <p:cNvSpPr txBox="1"/>
          <p:nvPr>
            <p:ph idx="4294967295" type="body"/>
          </p:nvPr>
        </p:nvSpPr>
        <p:spPr>
          <a:xfrm>
            <a:off x="5364100" y="808825"/>
            <a:ext cx="3600300" cy="38235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600"/>
              <a:buNone/>
            </a:pPr>
            <a:r>
              <a:rPr lang="en-US" sz="1200">
                <a:latin typeface="Open Sans"/>
                <a:ea typeface="Open Sans"/>
                <a:cs typeface="Open Sans"/>
                <a:sym typeface="Open Sans"/>
              </a:rPr>
              <a:t>Why hybrid journals do not lead to full and immediate Open Access (</a:t>
            </a:r>
            <a:r>
              <a:rPr lang="en-US" sz="1200">
                <a:latin typeface="Open Sans"/>
                <a:ea typeface="Open Sans"/>
                <a:cs typeface="Open Sans"/>
                <a:sym typeface="Open Sans"/>
              </a:rPr>
              <a:t>cOAlition S)</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has not facilitated a transition to Open Access (OA)</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The research community pays twice (double dipping)</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are more expensive than fully OA journals</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provide a poor quality of service</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crowd out new, full OA publishing models</a:t>
            </a:r>
            <a:endParaRPr sz="1200">
              <a:latin typeface="Open Sans"/>
              <a:ea typeface="Open Sans"/>
              <a:cs typeface="Open Sans"/>
              <a:sym typeface="Open Sans"/>
            </a:endParaRPr>
          </a:p>
          <a:p>
            <a:pPr indent="-158750" lvl="0" marL="171450" rtl="0" algn="l">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Reader access: a hybrid journal is a “random OA” journal</a:t>
            </a:r>
            <a:endParaRPr sz="1200">
              <a:latin typeface="Open Sans"/>
              <a:ea typeface="Open Sans"/>
              <a:cs typeface="Open Sans"/>
              <a:sym typeface="Open Sans"/>
            </a:endParaRPr>
          </a:p>
          <a:p>
            <a:pPr indent="-38100" lvl="0" marL="171450" rtl="0" algn="l">
              <a:lnSpc>
                <a:spcPct val="90000"/>
              </a:lnSpc>
              <a:spcBef>
                <a:spcPts val="750"/>
              </a:spcBef>
              <a:spcAft>
                <a:spcPts val="600"/>
              </a:spcAft>
              <a:buClr>
                <a:schemeClr val="dk1"/>
              </a:buClr>
              <a:buSzPts val="2100"/>
              <a:buNone/>
            </a:pPr>
            <a:r>
              <a:t/>
            </a:r>
            <a:endParaRPr/>
          </a:p>
        </p:txBody>
      </p:sp>
      <p:sp>
        <p:nvSpPr>
          <p:cNvPr id="349" name="Google Shape;349;p42"/>
          <p:cNvSpPr/>
          <p:nvPr/>
        </p:nvSpPr>
        <p:spPr>
          <a:xfrm>
            <a:off x="1685800" y="3682900"/>
            <a:ext cx="3528300" cy="1002000"/>
          </a:xfrm>
          <a:prstGeom prst="rect">
            <a:avLst/>
          </a:prstGeom>
          <a:noFill/>
          <a:ln cap="flat" cmpd="sng" w="28575">
            <a:solidFill>
              <a:srgbClr val="5A67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42"/>
          <p:cNvSpPr/>
          <p:nvPr/>
        </p:nvSpPr>
        <p:spPr>
          <a:xfrm>
            <a:off x="5591100" y="4731400"/>
            <a:ext cx="3450900" cy="33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sng">
                <a:solidFill>
                  <a:schemeClr val="dk1"/>
                </a:solidFill>
                <a:latin typeface="Calibri"/>
                <a:ea typeface="Calibri"/>
                <a:cs typeface="Calibri"/>
                <a:sym typeface="Calibri"/>
                <a:hlinkClick r:id="rId4">
                  <a:extLst>
                    <a:ext uri="{A12FA001-AC4F-418D-AE19-62706E023703}">
                      <ahyp:hlinkClr val="tx"/>
                    </a:ext>
                  </a:extLst>
                </a:hlinkClick>
              </a:rPr>
              <a:t>https://www.coalition-s.org/why-hybrid-journals-do-not-lead-to-full-and-immediate-open-access/</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type="title"/>
          </p:nvPr>
        </p:nvSpPr>
        <p:spPr>
          <a:xfrm>
            <a:off x="855300" y="836000"/>
            <a:ext cx="74334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Diamond / Platinum / Non-APC / No-fee</a:t>
            </a:r>
            <a:endParaRPr/>
          </a:p>
        </p:txBody>
      </p:sp>
      <p:sp>
        <p:nvSpPr>
          <p:cNvPr id="356" name="Google Shape;356;p43"/>
          <p:cNvSpPr txBox="1"/>
          <p:nvPr>
            <p:ph idx="1" type="body"/>
          </p:nvPr>
        </p:nvSpPr>
        <p:spPr>
          <a:xfrm>
            <a:off x="855300" y="1430147"/>
            <a:ext cx="7433400" cy="3033900"/>
          </a:xfrm>
          <a:prstGeom prst="rect">
            <a:avLst/>
          </a:prstGeom>
          <a:noFill/>
          <a:ln>
            <a:noFill/>
          </a:ln>
        </p:spPr>
        <p:txBody>
          <a:bodyPr anchorCtr="0" anchor="t" bIns="34275" lIns="68575" spcFirstLastPara="1" rIns="68575" wrap="square" tIns="34275">
            <a:normAutofit fontScale="85000"/>
          </a:bodyPr>
          <a:lstStyle/>
          <a:p>
            <a:pPr indent="-341947" lvl="0" marL="457200" rtl="0" algn="l">
              <a:lnSpc>
                <a:spcPct val="150000"/>
              </a:lnSpc>
              <a:spcBef>
                <a:spcPts val="0"/>
              </a:spcBef>
              <a:spcAft>
                <a:spcPts val="0"/>
              </a:spcAft>
              <a:buSzPct val="100000"/>
              <a:buFont typeface="Open Sans"/>
              <a:buChar char="●"/>
            </a:pPr>
            <a:r>
              <a:rPr lang="en-US">
                <a:latin typeface="Open Sans"/>
                <a:ea typeface="Open Sans"/>
                <a:cs typeface="Open Sans"/>
                <a:sym typeface="Open Sans"/>
              </a:rPr>
              <a:t>Authors, institutions, or funders do not pay an Open Access fee and the reader does not pay to read.</a:t>
            </a:r>
            <a:endParaRPr>
              <a:latin typeface="Open Sans"/>
              <a:ea typeface="Open Sans"/>
              <a:cs typeface="Open Sans"/>
              <a:sym typeface="Open Sans"/>
            </a:endParaRPr>
          </a:p>
          <a:p>
            <a:pPr indent="-341947" lvl="0" marL="457200" rtl="0" algn="l">
              <a:lnSpc>
                <a:spcPct val="150000"/>
              </a:lnSpc>
              <a:spcBef>
                <a:spcPts val="0"/>
              </a:spcBef>
              <a:spcAft>
                <a:spcPts val="0"/>
              </a:spcAft>
              <a:buSzPct val="100000"/>
              <a:buFont typeface="Open Sans"/>
              <a:buChar char="●"/>
            </a:pPr>
            <a:r>
              <a:rPr lang="en-US">
                <a:latin typeface="Open Sans"/>
                <a:ea typeface="Open Sans"/>
                <a:cs typeface="Open Sans"/>
                <a:sym typeface="Open Sans"/>
              </a:rPr>
              <a:t>Disputes over classification: a distinct category or merely “Gold OA without fees”?</a:t>
            </a:r>
            <a:endParaRPr>
              <a:latin typeface="Open Sans"/>
              <a:ea typeface="Open Sans"/>
              <a:cs typeface="Open Sans"/>
              <a:sym typeface="Open Sans"/>
            </a:endParaRPr>
          </a:p>
          <a:p>
            <a:pPr indent="-341947" lvl="0" marL="457200" rtl="0" algn="l">
              <a:lnSpc>
                <a:spcPct val="150000"/>
              </a:lnSpc>
              <a:spcBef>
                <a:spcPts val="0"/>
              </a:spcBef>
              <a:spcAft>
                <a:spcPts val="0"/>
              </a:spcAft>
              <a:buSzPct val="100000"/>
              <a:buFont typeface="Open Sans"/>
              <a:buChar char="●"/>
            </a:pPr>
            <a:r>
              <a:rPr lang="en-US">
                <a:latin typeface="Open Sans"/>
                <a:ea typeface="Open Sans"/>
                <a:cs typeface="Open Sans"/>
                <a:sym typeface="Open Sans"/>
              </a:rPr>
              <a:t>Who pays? - a variety of no-fee  Open  Access Publishing Models</a:t>
            </a:r>
            <a:endParaRPr>
              <a:latin typeface="Open Sans"/>
              <a:ea typeface="Open Sans"/>
              <a:cs typeface="Open Sans"/>
              <a:sym typeface="Open Sans"/>
            </a:endParaRPr>
          </a:p>
          <a:p>
            <a:pPr indent="-341947" lvl="0" marL="457200" rtl="0" algn="l">
              <a:lnSpc>
                <a:spcPct val="150000"/>
              </a:lnSpc>
              <a:spcBef>
                <a:spcPts val="0"/>
              </a:spcBef>
              <a:spcAft>
                <a:spcPts val="0"/>
              </a:spcAft>
              <a:buSzPct val="100000"/>
              <a:buFont typeface="Open Sans"/>
              <a:buChar char="●"/>
            </a:pPr>
            <a:r>
              <a:rPr lang="en-US">
                <a:latin typeface="Open Sans"/>
                <a:ea typeface="Open Sans"/>
                <a:cs typeface="Open Sans"/>
                <a:sym typeface="Open Sans"/>
              </a:rPr>
              <a:t>More common in some parts of the world</a:t>
            </a:r>
            <a:endParaRPr>
              <a:latin typeface="Open Sans"/>
              <a:ea typeface="Open Sans"/>
              <a:cs typeface="Open Sans"/>
              <a:sym typeface="Open Sans"/>
            </a:endParaRPr>
          </a:p>
          <a:p>
            <a:pPr indent="-341947" lvl="0" marL="457200" rtl="0" algn="l">
              <a:lnSpc>
                <a:spcPct val="150000"/>
              </a:lnSpc>
              <a:spcBef>
                <a:spcPts val="0"/>
              </a:spcBef>
              <a:spcAft>
                <a:spcPts val="0"/>
              </a:spcAft>
              <a:buSzPct val="100000"/>
              <a:buFont typeface="Open Sans"/>
              <a:buChar char="●"/>
            </a:pPr>
            <a:r>
              <a:rPr lang="en-US">
                <a:latin typeface="Open Sans"/>
                <a:ea typeface="Open Sans"/>
                <a:cs typeface="Open Sans"/>
                <a:sym typeface="Open Sans"/>
              </a:rPr>
              <a:t>Sustainability as a challenge</a:t>
            </a: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4"/>
          <p:cNvSpPr txBox="1"/>
          <p:nvPr>
            <p:ph idx="4294967295" type="title"/>
          </p:nvPr>
        </p:nvSpPr>
        <p:spPr>
          <a:xfrm>
            <a:off x="683568" y="123478"/>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Calibri"/>
              <a:buNone/>
            </a:pPr>
            <a:r>
              <a:rPr lang="en-US" sz="1900"/>
              <a:t>Finding Diamond / Platinum / Non-APC / No-fee OA journals</a:t>
            </a:r>
            <a:endParaRPr sz="1900"/>
          </a:p>
        </p:txBody>
      </p:sp>
      <p:sp>
        <p:nvSpPr>
          <p:cNvPr id="362" name="Google Shape;362;p44"/>
          <p:cNvSpPr/>
          <p:nvPr/>
        </p:nvSpPr>
        <p:spPr>
          <a:xfrm>
            <a:off x="7459850" y="4659982"/>
            <a:ext cx="15594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3">
                  <a:extLst>
                    <a:ext uri="{A12FA001-AC4F-418D-AE19-62706E023703}">
                      <ahyp:hlinkClr val="tx"/>
                    </a:ext>
                  </a:extLst>
                </a:hlinkClick>
              </a:rPr>
              <a:t>https://doaj.org</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363" name="Google Shape;363;p44"/>
          <p:cNvPicPr preferRelativeResize="0"/>
          <p:nvPr/>
        </p:nvPicPr>
        <p:blipFill>
          <a:blip r:embed="rId4">
            <a:alphaModFix/>
          </a:blip>
          <a:stretch>
            <a:fillRect/>
          </a:stretch>
        </p:blipFill>
        <p:spPr>
          <a:xfrm>
            <a:off x="581500" y="972225"/>
            <a:ext cx="6588400" cy="3805549"/>
          </a:xfrm>
          <a:prstGeom prst="rect">
            <a:avLst/>
          </a:prstGeom>
          <a:noFill/>
          <a:ln>
            <a:noFill/>
          </a:ln>
        </p:spPr>
      </p:pic>
      <p:sp>
        <p:nvSpPr>
          <p:cNvPr id="364" name="Google Shape;364;p44"/>
          <p:cNvSpPr/>
          <p:nvPr/>
        </p:nvSpPr>
        <p:spPr>
          <a:xfrm>
            <a:off x="3285775" y="4659975"/>
            <a:ext cx="1080000" cy="483600"/>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type="title"/>
          </p:nvPr>
        </p:nvSpPr>
        <p:spPr>
          <a:xfrm>
            <a:off x="855300" y="490475"/>
            <a:ext cx="74334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Diamond OA: recent milestones</a:t>
            </a:r>
            <a:endParaRPr/>
          </a:p>
        </p:txBody>
      </p:sp>
      <p:sp>
        <p:nvSpPr>
          <p:cNvPr id="370" name="Google Shape;370;p45"/>
          <p:cNvSpPr txBox="1"/>
          <p:nvPr>
            <p:ph idx="4294967295" type="body"/>
          </p:nvPr>
        </p:nvSpPr>
        <p:spPr>
          <a:xfrm>
            <a:off x="498450" y="1275600"/>
            <a:ext cx="5613000" cy="3911100"/>
          </a:xfrm>
          <a:prstGeom prst="rect">
            <a:avLst/>
          </a:prstGeom>
          <a:noFill/>
          <a:ln>
            <a:noFill/>
          </a:ln>
        </p:spPr>
        <p:txBody>
          <a:bodyPr anchorCtr="0" anchor="t" bIns="34275" lIns="68575" spcFirstLastPara="1" rIns="68575" wrap="square" tIns="34275">
            <a:normAutofit/>
          </a:bodyPr>
          <a:lstStyle/>
          <a:p>
            <a:pPr indent="-239149" lvl="0" marL="342900" rtl="0" algn="l">
              <a:spcBef>
                <a:spcPts val="0"/>
              </a:spcBef>
              <a:spcAft>
                <a:spcPts val="0"/>
              </a:spcAft>
              <a:buSzPts val="1366"/>
              <a:buFont typeface="Open Sans"/>
              <a:buChar char="●"/>
            </a:pPr>
            <a:r>
              <a:rPr lang="en-US" sz="1366" u="sng">
                <a:solidFill>
                  <a:schemeClr val="hlink"/>
                </a:solidFill>
                <a:latin typeface="Open Sans"/>
                <a:ea typeface="Open Sans"/>
                <a:cs typeface="Open Sans"/>
                <a:sym typeface="Open Sans"/>
                <a:hlinkClick r:id="rId3"/>
              </a:rPr>
              <a:t>Diamond OA study, 2021</a:t>
            </a:r>
            <a:endParaRPr sz="1366">
              <a:latin typeface="Open Sans"/>
              <a:ea typeface="Open Sans"/>
              <a:cs typeface="Open Sans"/>
              <a:sym typeface="Open Sans"/>
            </a:endParaRPr>
          </a:p>
          <a:p>
            <a:pPr indent="-220099" lvl="1" marL="742950" rtl="0" algn="l">
              <a:spcBef>
                <a:spcPts val="600"/>
              </a:spcBef>
              <a:spcAft>
                <a:spcPts val="0"/>
              </a:spcAft>
              <a:buSzPts val="1366"/>
              <a:buFont typeface="Open Sans"/>
              <a:buChar char="○"/>
            </a:pPr>
            <a:r>
              <a:rPr lang="en-US" sz="1366">
                <a:latin typeface="Open Sans"/>
                <a:ea typeface="Open Sans"/>
                <a:cs typeface="Open Sans"/>
                <a:sym typeface="Open Sans"/>
              </a:rPr>
              <a:t>many relatively small journals serving diverse communities</a:t>
            </a:r>
            <a:endParaRPr sz="1366">
              <a:latin typeface="Open Sans"/>
              <a:ea typeface="Open Sans"/>
              <a:cs typeface="Open Sans"/>
              <a:sym typeface="Open Sans"/>
            </a:endParaRPr>
          </a:p>
          <a:p>
            <a:pPr indent="-220099" lvl="1" marL="742950" rtl="0" algn="l">
              <a:spcBef>
                <a:spcPts val="600"/>
              </a:spcBef>
              <a:spcAft>
                <a:spcPts val="0"/>
              </a:spcAft>
              <a:buSzPts val="1366"/>
              <a:buFont typeface="Open Sans"/>
              <a:buChar char="○"/>
            </a:pPr>
            <a:r>
              <a:rPr lang="en-US" sz="1366">
                <a:latin typeface="Open Sans"/>
                <a:ea typeface="Open Sans"/>
                <a:cs typeface="Open Sans"/>
                <a:sym typeface="Open Sans"/>
              </a:rPr>
              <a:t>on the road to full compliance with Plan S</a:t>
            </a:r>
            <a:endParaRPr sz="1366">
              <a:latin typeface="Open Sans"/>
              <a:ea typeface="Open Sans"/>
              <a:cs typeface="Open Sans"/>
              <a:sym typeface="Open Sans"/>
            </a:endParaRPr>
          </a:p>
          <a:p>
            <a:pPr indent="-220099" lvl="1" marL="742950" rtl="0" algn="l">
              <a:spcBef>
                <a:spcPts val="600"/>
              </a:spcBef>
              <a:spcAft>
                <a:spcPts val="0"/>
              </a:spcAft>
              <a:buSzPts val="1366"/>
              <a:buFont typeface="Open Sans"/>
              <a:buChar char="○"/>
            </a:pPr>
            <a:r>
              <a:rPr lang="en-US" sz="1366">
                <a:latin typeface="Open Sans"/>
                <a:ea typeface="Open Sans"/>
                <a:cs typeface="Open Sans"/>
                <a:sym typeface="Open Sans"/>
              </a:rPr>
              <a:t>A mix of scientific strengths and operational challenges</a:t>
            </a:r>
            <a:endParaRPr sz="1366">
              <a:latin typeface="Open Sans"/>
              <a:ea typeface="Open Sans"/>
              <a:cs typeface="Open Sans"/>
              <a:sym typeface="Open Sans"/>
            </a:endParaRPr>
          </a:p>
          <a:p>
            <a:pPr indent="-220099" lvl="1" marL="742950" rtl="0" algn="l">
              <a:spcBef>
                <a:spcPts val="600"/>
              </a:spcBef>
              <a:spcAft>
                <a:spcPts val="0"/>
              </a:spcAft>
              <a:buSzPts val="1366"/>
              <a:buFont typeface="Open Sans"/>
              <a:buChar char="○"/>
            </a:pPr>
            <a:r>
              <a:rPr lang="en-US" sz="1366">
                <a:latin typeface="Open Sans"/>
                <a:ea typeface="Open Sans"/>
                <a:cs typeface="Open Sans"/>
                <a:sym typeface="Open Sans"/>
              </a:rPr>
              <a:t>An economy that largely depends on volunteers, universities and government</a:t>
            </a:r>
            <a:endParaRPr sz="1366">
              <a:latin typeface="Open Sans"/>
              <a:ea typeface="Open Sans"/>
              <a:cs typeface="Open Sans"/>
              <a:sym typeface="Open Sans"/>
            </a:endParaRPr>
          </a:p>
          <a:p>
            <a:pPr indent="-239149" lvl="0" marL="342900" rtl="0" algn="l">
              <a:spcBef>
                <a:spcPts val="600"/>
              </a:spcBef>
              <a:spcAft>
                <a:spcPts val="0"/>
              </a:spcAft>
              <a:buSzPts val="1366"/>
              <a:buFont typeface="Open Sans"/>
              <a:buChar char="●"/>
            </a:pPr>
            <a:r>
              <a:rPr lang="en-US" sz="1366" u="sng">
                <a:solidFill>
                  <a:schemeClr val="hlink"/>
                </a:solidFill>
                <a:latin typeface="Open Sans"/>
                <a:ea typeface="Open Sans"/>
                <a:cs typeface="Open Sans"/>
                <a:sym typeface="Open Sans"/>
                <a:hlinkClick r:id="rId4"/>
              </a:rPr>
              <a:t>Action Plan for Diamond Open Access, 2022</a:t>
            </a:r>
            <a:endParaRPr sz="1366">
              <a:latin typeface="Open Sans"/>
              <a:ea typeface="Open Sans"/>
              <a:cs typeface="Open Sans"/>
              <a:sym typeface="Open Sans"/>
            </a:endParaRPr>
          </a:p>
          <a:p>
            <a:pPr indent="-239149" lvl="0" marL="342900" rtl="0" algn="l">
              <a:spcBef>
                <a:spcPts val="600"/>
              </a:spcBef>
              <a:spcAft>
                <a:spcPts val="0"/>
              </a:spcAft>
              <a:buSzPts val="1366"/>
              <a:buFont typeface="Open Sans"/>
              <a:buChar char="●"/>
            </a:pPr>
            <a:r>
              <a:rPr lang="en-US" sz="1366" u="sng">
                <a:solidFill>
                  <a:schemeClr val="hlink"/>
                </a:solidFill>
                <a:latin typeface="Open Sans"/>
                <a:ea typeface="Open Sans"/>
                <a:cs typeface="Open Sans"/>
                <a:sym typeface="Open Sans"/>
                <a:hlinkClick r:id="rId5"/>
              </a:rPr>
              <a:t>Diamond OA conference, 2022</a:t>
            </a:r>
            <a:endParaRPr sz="1366">
              <a:latin typeface="Open Sans"/>
              <a:ea typeface="Open Sans"/>
              <a:cs typeface="Open Sans"/>
              <a:sym typeface="Open Sans"/>
            </a:endParaRPr>
          </a:p>
          <a:p>
            <a:pPr indent="-239149" lvl="0" marL="342900" rtl="0" algn="l">
              <a:spcBef>
                <a:spcPts val="600"/>
              </a:spcBef>
              <a:spcAft>
                <a:spcPts val="0"/>
              </a:spcAft>
              <a:buSzPts val="1366"/>
              <a:buFont typeface="Open Sans"/>
              <a:buChar char="●"/>
            </a:pPr>
            <a:r>
              <a:rPr lang="en-US" sz="1366" u="sng">
                <a:solidFill>
                  <a:schemeClr val="hlink"/>
                </a:solidFill>
                <a:latin typeface="Open Sans"/>
                <a:ea typeface="Open Sans"/>
                <a:cs typeface="Open Sans"/>
                <a:sym typeface="Open Sans"/>
                <a:hlinkClick r:id="rId6"/>
              </a:rPr>
              <a:t>DIAMAS Project, launched in 2022</a:t>
            </a:r>
            <a:endParaRPr sz="1366">
              <a:latin typeface="Open Sans"/>
              <a:ea typeface="Open Sans"/>
              <a:cs typeface="Open Sans"/>
              <a:sym typeface="Open Sans"/>
            </a:endParaRPr>
          </a:p>
          <a:p>
            <a:pPr indent="-239149" lvl="0" marL="342900" rtl="0" algn="l">
              <a:lnSpc>
                <a:spcPct val="170000"/>
              </a:lnSpc>
              <a:spcBef>
                <a:spcPts val="600"/>
              </a:spcBef>
              <a:spcAft>
                <a:spcPts val="0"/>
              </a:spcAft>
              <a:buSzPts val="1366"/>
              <a:buFont typeface="Open Sans"/>
              <a:buChar char="●"/>
            </a:pPr>
            <a:r>
              <a:rPr lang="en-US" sz="1366" u="sng">
                <a:solidFill>
                  <a:schemeClr val="hlink"/>
                </a:solidFill>
                <a:latin typeface="Open Sans"/>
                <a:ea typeface="Open Sans"/>
                <a:cs typeface="Open Sans"/>
                <a:sym typeface="Open Sans"/>
                <a:hlinkClick r:id="rId7"/>
              </a:rPr>
              <a:t>Global Summit on Diamond Open Access, 2023</a:t>
            </a:r>
            <a:endParaRPr sz="1366">
              <a:latin typeface="Open Sans"/>
              <a:ea typeface="Open Sans"/>
              <a:cs typeface="Open Sans"/>
              <a:sym typeface="Open Sans"/>
            </a:endParaRPr>
          </a:p>
          <a:p>
            <a:pPr indent="-171450" lvl="0" marL="171450" rtl="0" algn="l">
              <a:lnSpc>
                <a:spcPct val="90000"/>
              </a:lnSpc>
              <a:spcBef>
                <a:spcPts val="750"/>
              </a:spcBef>
              <a:spcAft>
                <a:spcPts val="0"/>
              </a:spcAft>
              <a:buClr>
                <a:schemeClr val="dk1"/>
              </a:buClr>
              <a:buSzPts val="2000"/>
              <a:buNone/>
            </a:pPr>
            <a:r>
              <a:t/>
            </a:r>
            <a:endParaRPr sz="2000"/>
          </a:p>
          <a:p>
            <a:pPr indent="-44450" lvl="0" marL="171450" rtl="0" algn="l">
              <a:lnSpc>
                <a:spcPct val="90000"/>
              </a:lnSpc>
              <a:spcBef>
                <a:spcPts val="750"/>
              </a:spcBef>
              <a:spcAft>
                <a:spcPts val="600"/>
              </a:spcAft>
              <a:buClr>
                <a:schemeClr val="dk1"/>
              </a:buClr>
              <a:buSzPts val="2000"/>
              <a:buNone/>
            </a:pPr>
            <a:r>
              <a:t/>
            </a:r>
            <a:endParaRPr sz="2000"/>
          </a:p>
        </p:txBody>
      </p:sp>
      <p:pic>
        <p:nvPicPr>
          <p:cNvPr id="371" name="Google Shape;371;p45">
            <a:hlinkClick r:id="rId8"/>
          </p:cNvPr>
          <p:cNvPicPr preferRelativeResize="0"/>
          <p:nvPr/>
        </p:nvPicPr>
        <p:blipFill rotWithShape="1">
          <a:blip r:embed="rId9">
            <a:alphaModFix/>
          </a:blip>
          <a:srcRect b="0" l="0" r="0" t="0"/>
          <a:stretch/>
        </p:blipFill>
        <p:spPr>
          <a:xfrm>
            <a:off x="6299349" y="1426549"/>
            <a:ext cx="2844650" cy="3449251"/>
          </a:xfrm>
          <a:prstGeom prst="rect">
            <a:avLst/>
          </a:prstGeom>
          <a:noFill/>
          <a:ln>
            <a:noFill/>
          </a:ln>
        </p:spPr>
      </p:pic>
      <p:sp>
        <p:nvSpPr>
          <p:cNvPr id="372" name="Google Shape;372;p45"/>
          <p:cNvSpPr/>
          <p:nvPr/>
        </p:nvSpPr>
        <p:spPr>
          <a:xfrm flipH="1">
            <a:off x="5001486" y="3703197"/>
            <a:ext cx="2088300" cy="1440300"/>
          </a:xfrm>
          <a:prstGeom prst="leftArrow">
            <a:avLst>
              <a:gd fmla="val 50000" name="adj1"/>
              <a:gd fmla="val 49985" name="adj2"/>
            </a:avLst>
          </a:prstGeom>
          <a:gradFill>
            <a:gsLst>
              <a:gs pos="0">
                <a:srgbClr val="474C73"/>
              </a:gs>
              <a:gs pos="50000">
                <a:srgbClr val="001E64"/>
              </a:gs>
              <a:gs pos="100000">
                <a:srgbClr val="00185C"/>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Endorse the plan: </a:t>
            </a:r>
            <a:r>
              <a:rPr lang="en-US" sz="1000" u="sng">
                <a:solidFill>
                  <a:schemeClr val="lt1"/>
                </a:solidFill>
                <a:latin typeface="Calibri"/>
                <a:ea typeface="Calibri"/>
                <a:cs typeface="Calibri"/>
                <a:sym typeface="Calibri"/>
                <a:hlinkClick r:id="rId10">
                  <a:extLst>
                    <a:ext uri="{A12FA001-AC4F-418D-AE19-62706E023703}">
                      <ahyp:hlinkClr val="tx"/>
                    </a:ext>
                  </a:extLst>
                </a:hlinkClick>
              </a:rPr>
              <a:t>https://surveys.scienceeurope.org/index.php/241774</a:t>
            </a:r>
            <a:r>
              <a:rPr lang="en-US" sz="1000">
                <a:solidFill>
                  <a:schemeClr val="lt1"/>
                </a:solidFill>
                <a:latin typeface="Calibri"/>
                <a:ea typeface="Calibri"/>
                <a:cs typeface="Calibri"/>
                <a:sym typeface="Calibri"/>
              </a:rPr>
              <a:t> </a:t>
            </a:r>
            <a:endParaRPr sz="10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6"/>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about books?</a:t>
            </a:r>
            <a:endParaRPr/>
          </a:p>
        </p:txBody>
      </p:sp>
      <p:sp>
        <p:nvSpPr>
          <p:cNvPr id="378" name="Google Shape;378;p46"/>
          <p:cNvSpPr txBox="1"/>
          <p:nvPr>
            <p:ph idx="1" type="body"/>
          </p:nvPr>
        </p:nvSpPr>
        <p:spPr>
          <a:xfrm>
            <a:off x="855300" y="1430147"/>
            <a:ext cx="7433400" cy="3033900"/>
          </a:xfrm>
          <a:prstGeom prst="rect">
            <a:avLst/>
          </a:prstGeom>
        </p:spPr>
        <p:txBody>
          <a:bodyPr anchorCtr="0" anchor="t" bIns="0" lIns="0" spcFirstLastPara="1" rIns="0" wrap="square" tIns="0">
            <a:noAutofit/>
          </a:bodyPr>
          <a:lstStyle/>
          <a:p>
            <a:pPr indent="-336550" lvl="0" marL="457200" rtl="0" algn="l">
              <a:spcBef>
                <a:spcPts val="0"/>
              </a:spcBef>
              <a:spcAft>
                <a:spcPts val="0"/>
              </a:spcAft>
              <a:buSzPts val="1700"/>
              <a:buFont typeface="Open Sans"/>
              <a:buChar char="●"/>
            </a:pPr>
            <a:r>
              <a:rPr lang="en-US" sz="1700">
                <a:latin typeface="Open Sans"/>
                <a:ea typeface="Open Sans"/>
                <a:cs typeface="Open Sans"/>
                <a:sym typeface="Open Sans"/>
              </a:rPr>
              <a:t>More attention should be paid to OA books (e.g. discuss it on dedicated training sessions).</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US" sz="1700">
                <a:latin typeface="Open Sans"/>
                <a:ea typeface="Open Sans"/>
                <a:cs typeface="Open Sans"/>
                <a:sym typeface="Open Sans"/>
              </a:rPr>
              <a:t>Self-archiving policies for books are more </a:t>
            </a:r>
            <a:r>
              <a:rPr lang="en-US" sz="1700">
                <a:latin typeface="Open Sans"/>
                <a:ea typeface="Open Sans"/>
                <a:cs typeface="Open Sans"/>
                <a:sym typeface="Open Sans"/>
              </a:rPr>
              <a:t>restrictive</a:t>
            </a:r>
            <a:r>
              <a:rPr lang="en-US" sz="1700">
                <a:latin typeface="Open Sans"/>
                <a:ea typeface="Open Sans"/>
                <a:cs typeface="Open Sans"/>
                <a:sym typeface="Open Sans"/>
              </a:rPr>
              <a:t> and less transparent.</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US" sz="1700">
                <a:latin typeface="Open Sans"/>
                <a:ea typeface="Open Sans"/>
                <a:cs typeface="Open Sans"/>
                <a:sym typeface="Open Sans"/>
              </a:rPr>
              <a:t>Promote book publishing platforms such as </a:t>
            </a:r>
            <a:r>
              <a:rPr lang="en-US" sz="1700" u="sng">
                <a:solidFill>
                  <a:schemeClr val="hlink"/>
                </a:solidFill>
                <a:latin typeface="Open Sans"/>
                <a:ea typeface="Open Sans"/>
                <a:cs typeface="Open Sans"/>
                <a:sym typeface="Open Sans"/>
                <a:hlinkClick r:id="rId3"/>
              </a:rPr>
              <a:t>OAPEN</a:t>
            </a:r>
            <a:r>
              <a:rPr lang="en-US" sz="1700">
                <a:latin typeface="Open Sans"/>
                <a:ea typeface="Open Sans"/>
                <a:cs typeface="Open Sans"/>
                <a:sym typeface="Open Sans"/>
              </a:rPr>
              <a:t> and discovery services, e.g. </a:t>
            </a:r>
            <a:r>
              <a:rPr lang="en-US" sz="1700" u="sng">
                <a:solidFill>
                  <a:schemeClr val="hlink"/>
                </a:solidFill>
                <a:latin typeface="Open Sans"/>
                <a:ea typeface="Open Sans"/>
                <a:cs typeface="Open Sans"/>
                <a:sym typeface="Open Sans"/>
                <a:hlinkClick r:id="rId4"/>
              </a:rPr>
              <a:t>DOAB</a:t>
            </a:r>
            <a:endParaRPr sz="1700">
              <a:latin typeface="Open Sans"/>
              <a:ea typeface="Open Sans"/>
              <a:cs typeface="Open Sans"/>
              <a:sym typeface="Open Sans"/>
            </a:endParaRPr>
          </a:p>
          <a:p>
            <a:pPr indent="-336550" lvl="0" marL="457200" rtl="0" algn="l">
              <a:spcBef>
                <a:spcPts val="0"/>
              </a:spcBef>
              <a:spcAft>
                <a:spcPts val="0"/>
              </a:spcAft>
              <a:buSzPts val="1700"/>
              <a:buFont typeface="Open Sans"/>
              <a:buChar char="●"/>
            </a:pPr>
            <a:r>
              <a:rPr lang="en-US" sz="1700">
                <a:latin typeface="Open Sans"/>
                <a:ea typeface="Open Sans"/>
                <a:cs typeface="Open Sans"/>
                <a:sym typeface="Open Sans"/>
              </a:rPr>
              <a:t>Be aware of the new developments in the area</a:t>
            </a:r>
            <a:endParaRPr sz="1700">
              <a:latin typeface="Open Sans"/>
              <a:ea typeface="Open Sans"/>
              <a:cs typeface="Open Sans"/>
              <a:sym typeface="Open Sans"/>
            </a:endParaRPr>
          </a:p>
          <a:p>
            <a:pPr indent="0" lvl="0" marL="0" rtl="0" algn="l">
              <a:spcBef>
                <a:spcPts val="600"/>
              </a:spcBef>
              <a:spcAft>
                <a:spcPts val="0"/>
              </a:spcAft>
              <a:buNone/>
            </a:pPr>
            <a:r>
              <a:t/>
            </a:r>
            <a:endParaRPr sz="1700">
              <a:latin typeface="Open Sans"/>
              <a:ea typeface="Open Sans"/>
              <a:cs typeface="Open Sans"/>
              <a:sym typeface="Open Sans"/>
            </a:endParaRPr>
          </a:p>
          <a:p>
            <a:pPr indent="0" lvl="0" marL="0" rtl="0" algn="l">
              <a:spcBef>
                <a:spcPts val="600"/>
              </a:spcBef>
              <a:spcAft>
                <a:spcPts val="0"/>
              </a:spcAft>
              <a:buNone/>
            </a:pPr>
            <a:r>
              <a:rPr lang="en-US" sz="1700">
                <a:latin typeface="Open Sans"/>
                <a:ea typeface="Open Sans"/>
                <a:cs typeface="Open Sans"/>
                <a:sym typeface="Open Sans"/>
              </a:rPr>
              <a:t>Resources: </a:t>
            </a:r>
            <a:r>
              <a:rPr lang="en-US" sz="1700" u="sng">
                <a:solidFill>
                  <a:schemeClr val="hlink"/>
                </a:solidFill>
                <a:latin typeface="Open Sans"/>
                <a:ea typeface="Open Sans"/>
                <a:cs typeface="Open Sans"/>
                <a:sym typeface="Open Sans"/>
                <a:hlinkClick r:id="rId5"/>
              </a:rPr>
              <a:t>Open Access Books Network</a:t>
            </a:r>
            <a:endParaRPr sz="1700">
              <a:latin typeface="Open Sans"/>
              <a:ea typeface="Open Sans"/>
              <a:cs typeface="Open Sans"/>
              <a:sym typeface="Open Sans"/>
            </a:endParaRPr>
          </a:p>
          <a:p>
            <a:pPr indent="0" lvl="0" marL="0" rtl="0" algn="l">
              <a:spcBef>
                <a:spcPts val="600"/>
              </a:spcBef>
              <a:spcAft>
                <a:spcPts val="600"/>
              </a:spcAft>
              <a:buNone/>
            </a:pPr>
            <a:r>
              <a:t/>
            </a:r>
            <a:endParaRPr/>
          </a:p>
        </p:txBody>
      </p:sp>
      <p:pic>
        <p:nvPicPr>
          <p:cNvPr id="379" name="Google Shape;379;p46">
            <a:hlinkClick r:id="rId6"/>
          </p:cNvPr>
          <p:cNvPicPr preferRelativeResize="0"/>
          <p:nvPr/>
        </p:nvPicPr>
        <p:blipFill>
          <a:blip r:embed="rId7">
            <a:alphaModFix/>
          </a:blip>
          <a:stretch>
            <a:fillRect/>
          </a:stretch>
        </p:blipFill>
        <p:spPr>
          <a:xfrm>
            <a:off x="5334325" y="3494450"/>
            <a:ext cx="3809674" cy="1649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7"/>
          <p:cNvSpPr txBox="1"/>
          <p:nvPr>
            <p:ph idx="1" type="body"/>
          </p:nvPr>
        </p:nvSpPr>
        <p:spPr>
          <a:xfrm>
            <a:off x="810450" y="3069525"/>
            <a:ext cx="7615500" cy="498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600"/>
              </a:spcAft>
              <a:buNone/>
            </a:pPr>
            <a:r>
              <a:rPr b="1" lang="en-US" sz="2700">
                <a:latin typeface="Open Sans"/>
                <a:ea typeface="Open Sans"/>
                <a:cs typeface="Open Sans"/>
                <a:sym typeface="Open Sans"/>
              </a:rPr>
              <a:t>Emerging areas</a:t>
            </a:r>
            <a:endParaRPr b="1" sz="27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8"/>
          <p:cNvSpPr/>
          <p:nvPr/>
        </p:nvSpPr>
        <p:spPr>
          <a:xfrm>
            <a:off x="23825" y="1825625"/>
            <a:ext cx="2591400" cy="1604100"/>
          </a:xfrm>
          <a:prstGeom prst="flowChartDelay">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 name="Google Shape;390;p48"/>
          <p:cNvSpPr/>
          <p:nvPr/>
        </p:nvSpPr>
        <p:spPr>
          <a:xfrm>
            <a:off x="3128990" y="1599155"/>
            <a:ext cx="1527756" cy="2474023"/>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rgbClr val="F3C744"/>
          </a:solidFill>
          <a:ln cap="flat" cmpd="sng" w="19050">
            <a:solidFill>
              <a:srgbClr val="434343"/>
            </a:solidFill>
            <a:prstDash val="solid"/>
            <a:round/>
            <a:headEnd len="sm" w="sm" type="none"/>
            <a:tailEnd len="sm" w="sm" type="none"/>
          </a:ln>
          <a:effectLst>
            <a:outerShdw blurRad="100013" rotWithShape="0" algn="bl" dir="900000" dist="57150">
              <a:srgbClr val="000000">
                <a:alpha val="5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E2124"/>
              </a:buClr>
              <a:buSzPts val="1400"/>
              <a:buFont typeface="Calibri"/>
              <a:buNone/>
            </a:pPr>
            <a:r>
              <a:t/>
            </a:r>
            <a:endParaRPr b="0" i="0" sz="1400" u="none" cap="none" strike="noStrike">
              <a:solidFill>
                <a:srgbClr val="1E2124"/>
              </a:solidFill>
              <a:latin typeface="Calibri"/>
              <a:ea typeface="Calibri"/>
              <a:cs typeface="Calibri"/>
              <a:sym typeface="Calibri"/>
            </a:endParaRPr>
          </a:p>
        </p:txBody>
      </p:sp>
      <p:sp>
        <p:nvSpPr>
          <p:cNvPr id="391" name="Google Shape;391;p48"/>
          <p:cNvSpPr/>
          <p:nvPr/>
        </p:nvSpPr>
        <p:spPr>
          <a:xfrm>
            <a:off x="4049682" y="3174023"/>
            <a:ext cx="2429603" cy="1371615"/>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rgbClr val="A9E04B"/>
          </a:solidFill>
          <a:ln cap="flat" cmpd="sng" w="19050">
            <a:solidFill>
              <a:srgbClr val="434343"/>
            </a:solidFill>
            <a:prstDash val="solid"/>
            <a:round/>
            <a:headEnd len="sm" w="sm" type="none"/>
            <a:tailEnd len="sm" w="sm" type="none"/>
          </a:ln>
          <a:effectLst>
            <a:outerShdw blurRad="100013" rotWithShape="0" algn="bl" dir="900000" dist="57150">
              <a:srgbClr val="000000">
                <a:alpha val="5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E2124"/>
              </a:buClr>
              <a:buSzPts val="1400"/>
              <a:buFont typeface="Calibri"/>
              <a:buNone/>
            </a:pPr>
            <a:r>
              <a:t/>
            </a:r>
            <a:endParaRPr b="0" i="0" sz="1400" u="none" cap="none" strike="noStrike">
              <a:solidFill>
                <a:srgbClr val="1E2124"/>
              </a:solidFill>
              <a:latin typeface="Calibri"/>
              <a:ea typeface="Calibri"/>
              <a:cs typeface="Calibri"/>
              <a:sym typeface="Calibri"/>
            </a:endParaRPr>
          </a:p>
        </p:txBody>
      </p:sp>
      <p:sp>
        <p:nvSpPr>
          <p:cNvPr id="392" name="Google Shape;392;p48"/>
          <p:cNvSpPr/>
          <p:nvPr/>
        </p:nvSpPr>
        <p:spPr>
          <a:xfrm>
            <a:off x="5880298" y="1806445"/>
            <a:ext cx="1569485" cy="2304423"/>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rgbClr val="6BD8B6"/>
          </a:solidFill>
          <a:ln cap="flat" cmpd="sng" w="19050">
            <a:solidFill>
              <a:srgbClr val="434343"/>
            </a:solidFill>
            <a:prstDash val="solid"/>
            <a:round/>
            <a:headEnd len="sm" w="sm" type="none"/>
            <a:tailEnd len="sm" w="sm" type="none"/>
          </a:ln>
          <a:effectLst>
            <a:outerShdw blurRad="100013" rotWithShape="0" algn="bl" dir="900000" dist="57150">
              <a:srgbClr val="000000">
                <a:alpha val="5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E2124"/>
              </a:buClr>
              <a:buSzPts val="1400"/>
              <a:buFont typeface="Calibri"/>
              <a:buNone/>
            </a:pPr>
            <a:r>
              <a:t/>
            </a:r>
            <a:endParaRPr b="0" i="0" sz="1400" u="none" cap="none" strike="noStrike">
              <a:solidFill>
                <a:srgbClr val="1E2124"/>
              </a:solidFill>
              <a:latin typeface="Calibri"/>
              <a:ea typeface="Calibri"/>
              <a:cs typeface="Calibri"/>
              <a:sym typeface="Calibri"/>
            </a:endParaRPr>
          </a:p>
        </p:txBody>
      </p:sp>
      <p:sp>
        <p:nvSpPr>
          <p:cNvPr id="393" name="Google Shape;393;p48"/>
          <p:cNvSpPr/>
          <p:nvPr/>
        </p:nvSpPr>
        <p:spPr>
          <a:xfrm>
            <a:off x="5384955" y="224846"/>
            <a:ext cx="1947721" cy="1978680"/>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rgbClr val="004591"/>
          </a:solidFill>
          <a:ln cap="flat" cmpd="sng" w="19050">
            <a:solidFill>
              <a:srgbClr val="434343"/>
            </a:solidFill>
            <a:prstDash val="solid"/>
            <a:round/>
            <a:headEnd len="sm" w="sm" type="none"/>
            <a:tailEnd len="sm" w="sm" type="none"/>
          </a:ln>
          <a:effectLst>
            <a:outerShdw blurRad="100013" rotWithShape="0" algn="bl" dir="900000" dist="57150">
              <a:srgbClr val="000000">
                <a:alpha val="5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E2124"/>
              </a:buClr>
              <a:buSzPts val="1400"/>
              <a:buFont typeface="Calibri"/>
              <a:buNone/>
            </a:pPr>
            <a:r>
              <a:t/>
            </a:r>
            <a:endParaRPr b="0" i="0" sz="1400" u="none" cap="none" strike="noStrike">
              <a:solidFill>
                <a:srgbClr val="1E2124"/>
              </a:solidFill>
              <a:latin typeface="Calibri"/>
              <a:ea typeface="Calibri"/>
              <a:cs typeface="Calibri"/>
              <a:sym typeface="Calibri"/>
            </a:endParaRPr>
          </a:p>
        </p:txBody>
      </p:sp>
      <p:sp>
        <p:nvSpPr>
          <p:cNvPr id="394" name="Google Shape;394;p48"/>
          <p:cNvSpPr/>
          <p:nvPr/>
        </p:nvSpPr>
        <p:spPr>
          <a:xfrm>
            <a:off x="3268978" y="220808"/>
            <a:ext cx="2339420" cy="1778120"/>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rgbClr val="2AC3F3"/>
          </a:solidFill>
          <a:ln cap="flat" cmpd="sng" w="19050">
            <a:solidFill>
              <a:srgbClr val="434343"/>
            </a:solidFill>
            <a:prstDash val="solid"/>
            <a:round/>
            <a:headEnd len="sm" w="sm" type="none"/>
            <a:tailEnd len="sm" w="sm" type="none"/>
          </a:ln>
          <a:effectLst>
            <a:outerShdw blurRad="100013" rotWithShape="0" algn="bl" dir="900000" dist="57150">
              <a:srgbClr val="000000">
                <a:alpha val="5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E2124"/>
              </a:buClr>
              <a:buSzPts val="1400"/>
              <a:buFont typeface="Calibri"/>
              <a:buNone/>
            </a:pPr>
            <a:r>
              <a:t/>
            </a:r>
            <a:endParaRPr b="0" i="0" sz="1400" u="none" cap="none" strike="noStrike">
              <a:solidFill>
                <a:srgbClr val="1E2124"/>
              </a:solidFill>
              <a:latin typeface="Calibri"/>
              <a:ea typeface="Calibri"/>
              <a:cs typeface="Calibri"/>
              <a:sym typeface="Calibri"/>
            </a:endParaRPr>
          </a:p>
        </p:txBody>
      </p:sp>
      <p:sp>
        <p:nvSpPr>
          <p:cNvPr id="395" name="Google Shape;395;p48"/>
          <p:cNvSpPr txBox="1"/>
          <p:nvPr/>
        </p:nvSpPr>
        <p:spPr>
          <a:xfrm>
            <a:off x="1460524" y="3429675"/>
            <a:ext cx="2027400" cy="42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a:latin typeface="Calibri"/>
                <a:ea typeface="Calibri"/>
                <a:cs typeface="Calibri"/>
                <a:sym typeface="Calibri"/>
              </a:rPr>
              <a:t>Impact and engagement</a:t>
            </a:r>
            <a:endParaRPr b="1">
              <a:latin typeface="Calibri"/>
              <a:ea typeface="Calibri"/>
              <a:cs typeface="Calibri"/>
              <a:sym typeface="Calibri"/>
            </a:endParaRPr>
          </a:p>
        </p:txBody>
      </p:sp>
      <p:sp>
        <p:nvSpPr>
          <p:cNvPr id="396" name="Google Shape;396;p48"/>
          <p:cNvSpPr txBox="1"/>
          <p:nvPr/>
        </p:nvSpPr>
        <p:spPr>
          <a:xfrm>
            <a:off x="5006372" y="4545650"/>
            <a:ext cx="2181600" cy="37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latin typeface="Calibri"/>
                <a:ea typeface="Calibri"/>
                <a:cs typeface="Calibri"/>
                <a:sym typeface="Calibri"/>
              </a:rPr>
              <a:t>Outputs and publications</a:t>
            </a:r>
            <a:endParaRPr b="1">
              <a:latin typeface="Calibri"/>
              <a:ea typeface="Calibri"/>
              <a:cs typeface="Calibri"/>
              <a:sym typeface="Calibri"/>
            </a:endParaRPr>
          </a:p>
        </p:txBody>
      </p:sp>
      <p:sp>
        <p:nvSpPr>
          <p:cNvPr id="397" name="Google Shape;397;p48"/>
          <p:cNvSpPr txBox="1"/>
          <p:nvPr/>
        </p:nvSpPr>
        <p:spPr>
          <a:xfrm>
            <a:off x="6788927" y="192750"/>
            <a:ext cx="1742400" cy="42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latin typeface="Calibri"/>
                <a:ea typeface="Calibri"/>
                <a:cs typeface="Calibri"/>
                <a:sym typeface="Calibri"/>
              </a:rPr>
              <a:t>Explore and organize</a:t>
            </a:r>
            <a:endParaRPr b="1">
              <a:latin typeface="Calibri"/>
              <a:ea typeface="Calibri"/>
              <a:cs typeface="Calibri"/>
              <a:sym typeface="Calibri"/>
            </a:endParaRPr>
          </a:p>
        </p:txBody>
      </p:sp>
      <p:sp>
        <p:nvSpPr>
          <p:cNvPr id="398" name="Google Shape;398;p48"/>
          <p:cNvSpPr txBox="1"/>
          <p:nvPr/>
        </p:nvSpPr>
        <p:spPr>
          <a:xfrm>
            <a:off x="7449775" y="2623613"/>
            <a:ext cx="1742400" cy="42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latin typeface="Calibri"/>
                <a:ea typeface="Calibri"/>
                <a:cs typeface="Calibri"/>
                <a:sym typeface="Calibri"/>
              </a:rPr>
              <a:t>Collect and analyze</a:t>
            </a:r>
            <a:endParaRPr b="1">
              <a:latin typeface="Calibri"/>
              <a:ea typeface="Calibri"/>
              <a:cs typeface="Calibri"/>
              <a:sym typeface="Calibri"/>
            </a:endParaRPr>
          </a:p>
        </p:txBody>
      </p:sp>
      <p:sp>
        <p:nvSpPr>
          <p:cNvPr id="399" name="Google Shape;399;p48"/>
          <p:cNvSpPr txBox="1"/>
          <p:nvPr/>
        </p:nvSpPr>
        <p:spPr>
          <a:xfrm>
            <a:off x="4445474" y="1948075"/>
            <a:ext cx="1638000" cy="870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RESEARCH LIFECYCLE</a:t>
            </a:r>
            <a:endParaRPr sz="1200">
              <a:latin typeface="Calibri"/>
              <a:ea typeface="Calibri"/>
              <a:cs typeface="Calibri"/>
              <a:sym typeface="Calibri"/>
            </a:endParaRPr>
          </a:p>
        </p:txBody>
      </p:sp>
      <p:sp>
        <p:nvSpPr>
          <p:cNvPr id="400" name="Google Shape;400;p48"/>
          <p:cNvSpPr txBox="1"/>
          <p:nvPr/>
        </p:nvSpPr>
        <p:spPr>
          <a:xfrm>
            <a:off x="143225" y="2104325"/>
            <a:ext cx="2139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C</a:t>
            </a:r>
            <a:r>
              <a:rPr lang="en-US" sz="1800">
                <a:solidFill>
                  <a:schemeClr val="lt1"/>
                </a:solidFill>
                <a:latin typeface="Calibri"/>
                <a:ea typeface="Calibri"/>
                <a:cs typeface="Calibri"/>
                <a:sym typeface="Calibri"/>
              </a:rPr>
              <a:t>ommunication throughout the research lifecycle</a:t>
            </a:r>
            <a:endParaRPr sz="1800">
              <a:solidFill>
                <a:schemeClr val="lt1"/>
              </a:solidFill>
              <a:latin typeface="Calibri"/>
              <a:ea typeface="Calibri"/>
              <a:cs typeface="Calibri"/>
              <a:sym typeface="Calibri"/>
            </a:endParaRPr>
          </a:p>
        </p:txBody>
      </p:sp>
      <p:sp>
        <p:nvSpPr>
          <p:cNvPr id="401" name="Google Shape;401;p48"/>
          <p:cNvSpPr txBox="1"/>
          <p:nvPr/>
        </p:nvSpPr>
        <p:spPr>
          <a:xfrm>
            <a:off x="2060375" y="125550"/>
            <a:ext cx="1989300" cy="42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a:latin typeface="Calibri"/>
                <a:ea typeface="Calibri"/>
                <a:cs typeface="Calibri"/>
                <a:sym typeface="Calibri"/>
              </a:rPr>
              <a:t>Concept and planning</a:t>
            </a:r>
            <a:endParaRPr b="1">
              <a:latin typeface="Calibri"/>
              <a:ea typeface="Calibri"/>
              <a:cs typeface="Calibri"/>
              <a:sym typeface="Calibri"/>
            </a:endParaRPr>
          </a:p>
          <a:p>
            <a:pPr indent="0" lvl="0" marL="0" rtl="0" algn="r">
              <a:lnSpc>
                <a:spcPct val="115000"/>
              </a:lnSpc>
              <a:spcBef>
                <a:spcPts val="0"/>
              </a:spcBef>
              <a:spcAft>
                <a:spcPts val="0"/>
              </a:spcAft>
              <a:buNone/>
            </a:pPr>
            <a:r>
              <a:t/>
            </a:r>
            <a:endParaRPr b="1">
              <a:latin typeface="Calibri"/>
              <a:ea typeface="Calibri"/>
              <a:cs typeface="Calibri"/>
              <a:sym typeface="Calibri"/>
            </a:endParaRPr>
          </a:p>
        </p:txBody>
      </p:sp>
      <p:sp>
        <p:nvSpPr>
          <p:cNvPr id="402" name="Google Shape;402;p48"/>
          <p:cNvSpPr txBox="1"/>
          <p:nvPr/>
        </p:nvSpPr>
        <p:spPr>
          <a:xfrm>
            <a:off x="7048575" y="4304150"/>
            <a:ext cx="1527900" cy="861900"/>
          </a:xfrm>
          <a:prstGeom prst="rect">
            <a:avLst/>
          </a:prstGeom>
          <a:noFill/>
          <a:ln>
            <a:noFill/>
          </a:ln>
        </p:spPr>
        <p:txBody>
          <a:bodyPr anchorCtr="0" anchor="t" bIns="91425" lIns="91425" spcFirstLastPara="1" rIns="91425" wrap="square" tIns="91425">
            <a:spAutoFit/>
          </a:bodyPr>
          <a:lstStyle/>
          <a:p>
            <a:pPr indent="-241300" lvl="0" marL="228600" rtl="0" algn="l">
              <a:spcBef>
                <a:spcPts val="0"/>
              </a:spcBef>
              <a:spcAft>
                <a:spcPts val="0"/>
              </a:spcAft>
              <a:buSzPts val="1100"/>
              <a:buFont typeface="Calibri"/>
              <a:buChar char="●"/>
            </a:pPr>
            <a:r>
              <a:rPr lang="en-US" sz="1100">
                <a:latin typeface="Calibri"/>
                <a:ea typeface="Calibri"/>
                <a:cs typeface="Calibri"/>
                <a:sym typeface="Calibri"/>
              </a:rPr>
              <a:t>publications</a:t>
            </a:r>
            <a:endParaRPr sz="1100">
              <a:latin typeface="Calibri"/>
              <a:ea typeface="Calibri"/>
              <a:cs typeface="Calibri"/>
              <a:sym typeface="Calibri"/>
            </a:endParaRPr>
          </a:p>
          <a:p>
            <a:pPr indent="-241300" lvl="0" marL="228600" rtl="0" algn="l">
              <a:spcBef>
                <a:spcPts val="0"/>
              </a:spcBef>
              <a:spcAft>
                <a:spcPts val="0"/>
              </a:spcAft>
              <a:buSzPts val="1100"/>
              <a:buFont typeface="Calibri"/>
              <a:buChar char="●"/>
            </a:pPr>
            <a:r>
              <a:rPr lang="en-US" sz="1100">
                <a:latin typeface="Calibri"/>
                <a:ea typeface="Calibri"/>
                <a:cs typeface="Calibri"/>
                <a:sym typeface="Calibri"/>
              </a:rPr>
              <a:t>preprints </a:t>
            </a:r>
            <a:endParaRPr sz="1100">
              <a:latin typeface="Calibri"/>
              <a:ea typeface="Calibri"/>
              <a:cs typeface="Calibri"/>
              <a:sym typeface="Calibri"/>
            </a:endParaRPr>
          </a:p>
          <a:p>
            <a:pPr indent="-241300" lvl="0" marL="228600" rtl="0" algn="l">
              <a:spcBef>
                <a:spcPts val="0"/>
              </a:spcBef>
              <a:spcAft>
                <a:spcPts val="0"/>
              </a:spcAft>
              <a:buSzPts val="1100"/>
              <a:buFont typeface="Calibri"/>
              <a:buChar char="●"/>
            </a:pPr>
            <a:r>
              <a:rPr lang="en-US" sz="1100">
                <a:latin typeface="Calibri"/>
                <a:ea typeface="Calibri"/>
                <a:cs typeface="Calibri"/>
                <a:sym typeface="Calibri"/>
              </a:rPr>
              <a:t>data</a:t>
            </a:r>
            <a:endParaRPr sz="1100">
              <a:latin typeface="Calibri"/>
              <a:ea typeface="Calibri"/>
              <a:cs typeface="Calibri"/>
              <a:sym typeface="Calibri"/>
            </a:endParaRPr>
          </a:p>
          <a:p>
            <a:pPr indent="-241300" lvl="0" marL="228600" rtl="0" algn="l">
              <a:spcBef>
                <a:spcPts val="0"/>
              </a:spcBef>
              <a:spcAft>
                <a:spcPts val="0"/>
              </a:spcAft>
              <a:buSzPts val="1100"/>
              <a:buFont typeface="Calibri"/>
              <a:buChar char="●"/>
            </a:pPr>
            <a:r>
              <a:rPr lang="en-US" sz="1100">
                <a:latin typeface="Calibri"/>
                <a:ea typeface="Calibri"/>
                <a:cs typeface="Calibri"/>
                <a:sym typeface="Calibri"/>
              </a:rPr>
              <a:t>peer review</a:t>
            </a:r>
            <a:endParaRPr sz="1100">
              <a:latin typeface="Calibri"/>
              <a:ea typeface="Calibri"/>
              <a:cs typeface="Calibri"/>
              <a:sym typeface="Calibri"/>
            </a:endParaRPr>
          </a:p>
        </p:txBody>
      </p:sp>
      <p:sp>
        <p:nvSpPr>
          <p:cNvPr id="403" name="Google Shape;403;p48"/>
          <p:cNvSpPr txBox="1"/>
          <p:nvPr/>
        </p:nvSpPr>
        <p:spPr>
          <a:xfrm>
            <a:off x="388950" y="523875"/>
            <a:ext cx="457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04" name="Google Shape;404;p48"/>
          <p:cNvSpPr txBox="1"/>
          <p:nvPr/>
        </p:nvSpPr>
        <p:spPr>
          <a:xfrm>
            <a:off x="1825075" y="424963"/>
            <a:ext cx="1527900" cy="1369800"/>
          </a:xfrm>
          <a:prstGeom prst="rect">
            <a:avLst/>
          </a:prstGeom>
          <a:noFill/>
          <a:ln>
            <a:noFill/>
          </a:ln>
        </p:spPr>
        <p:txBody>
          <a:bodyPr anchorCtr="0" anchor="t" bIns="91425" lIns="91425" spcFirstLastPara="1" rIns="91425" wrap="square" tIns="91425">
            <a:spAutoFit/>
          </a:bodyPr>
          <a:lstStyle/>
          <a:p>
            <a:pPr indent="-184150" lvl="0" marL="114300" rtl="0" algn="l">
              <a:lnSpc>
                <a:spcPct val="100000"/>
              </a:lnSpc>
              <a:spcBef>
                <a:spcPts val="750"/>
              </a:spcBef>
              <a:spcAft>
                <a:spcPts val="0"/>
              </a:spcAft>
              <a:buClr>
                <a:srgbClr val="000000"/>
              </a:buClr>
              <a:buSzPts val="1100"/>
              <a:buFont typeface="Calibri"/>
              <a:buChar char="•"/>
            </a:pPr>
            <a:r>
              <a:rPr lang="en-US" sz="1100">
                <a:latin typeface="Calibri"/>
                <a:ea typeface="Calibri"/>
                <a:cs typeface="Calibri"/>
                <a:sym typeface="Calibri"/>
              </a:rPr>
              <a:t>Idea</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research problem</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data</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method</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pre-registered study</a:t>
            </a:r>
            <a:endParaRPr sz="1100">
              <a:latin typeface="Calibri"/>
              <a:ea typeface="Calibri"/>
              <a:cs typeface="Calibri"/>
              <a:sym typeface="Calibri"/>
            </a:endParaRPr>
          </a:p>
          <a:p>
            <a:pPr indent="-184150" lvl="0" marL="11430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blog post</a:t>
            </a:r>
            <a:endParaRPr sz="1100">
              <a:latin typeface="Calibri"/>
              <a:ea typeface="Calibri"/>
              <a:cs typeface="Calibri"/>
              <a:sym typeface="Calibri"/>
            </a:endParaRPr>
          </a:p>
          <a:p>
            <a:pPr indent="-184150" lvl="0" marL="11430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social media outlet</a:t>
            </a:r>
            <a:endParaRPr sz="1100">
              <a:latin typeface="Calibri"/>
              <a:ea typeface="Calibri"/>
              <a:cs typeface="Calibri"/>
              <a:sym typeface="Calibri"/>
            </a:endParaRPr>
          </a:p>
        </p:txBody>
      </p:sp>
      <p:sp>
        <p:nvSpPr>
          <p:cNvPr id="405" name="Google Shape;405;p48"/>
          <p:cNvSpPr txBox="1"/>
          <p:nvPr/>
        </p:nvSpPr>
        <p:spPr>
          <a:xfrm>
            <a:off x="7247025" y="523875"/>
            <a:ext cx="1527900" cy="1031400"/>
          </a:xfrm>
          <a:prstGeom prst="rect">
            <a:avLst/>
          </a:prstGeom>
          <a:noFill/>
          <a:ln>
            <a:noFill/>
          </a:ln>
        </p:spPr>
        <p:txBody>
          <a:bodyPr anchorCtr="0" anchor="t" bIns="91425" lIns="91425" spcFirstLastPara="1" rIns="91425" wrap="square" tIns="91425">
            <a:spAutoFit/>
          </a:bodyPr>
          <a:lstStyle/>
          <a:p>
            <a:pPr indent="-184150" lvl="0" marL="171450" rtl="0" algn="l">
              <a:lnSpc>
                <a:spcPct val="100000"/>
              </a:lnSpc>
              <a:spcBef>
                <a:spcPts val="750"/>
              </a:spcBef>
              <a:spcAft>
                <a:spcPts val="0"/>
              </a:spcAft>
              <a:buClr>
                <a:srgbClr val="000000"/>
              </a:buClr>
              <a:buSzPts val="1100"/>
              <a:buFont typeface="Calibri"/>
              <a:buChar char="•"/>
            </a:pPr>
            <a:r>
              <a:rPr lang="en-US" sz="1100">
                <a:latin typeface="Calibri"/>
                <a:ea typeface="Calibri"/>
                <a:cs typeface="Calibri"/>
                <a:sym typeface="Calibri"/>
              </a:rPr>
              <a:t>Idea</a:t>
            </a:r>
            <a:endParaRPr sz="1100">
              <a:latin typeface="Calibri"/>
              <a:ea typeface="Calibri"/>
              <a:cs typeface="Calibri"/>
              <a:sym typeface="Calibri"/>
            </a:endParaRPr>
          </a:p>
          <a:p>
            <a:pPr indent="-184150" lvl="0" marL="17145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hypothesis</a:t>
            </a:r>
            <a:endParaRPr sz="1100">
              <a:latin typeface="Calibri"/>
              <a:ea typeface="Calibri"/>
              <a:cs typeface="Calibri"/>
              <a:sym typeface="Calibri"/>
            </a:endParaRPr>
          </a:p>
          <a:p>
            <a:pPr indent="-184150" lvl="0" marL="17145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data</a:t>
            </a:r>
            <a:endParaRPr sz="1100">
              <a:latin typeface="Calibri"/>
              <a:ea typeface="Calibri"/>
              <a:cs typeface="Calibri"/>
              <a:sym typeface="Calibri"/>
            </a:endParaRPr>
          </a:p>
          <a:p>
            <a:pPr indent="-184150" lvl="0" marL="171450" rtl="0" algn="l">
              <a:spcBef>
                <a:spcPts val="0"/>
              </a:spcBef>
              <a:spcAft>
                <a:spcPts val="0"/>
              </a:spcAft>
              <a:buClr>
                <a:schemeClr val="dk1"/>
              </a:buClr>
              <a:buSzPts val="1100"/>
              <a:buFont typeface="Calibri"/>
              <a:buChar char="•"/>
            </a:pPr>
            <a:r>
              <a:rPr lang="en-US" sz="1100">
                <a:latin typeface="Calibri"/>
                <a:ea typeface="Calibri"/>
                <a:cs typeface="Calibri"/>
                <a:sym typeface="Calibri"/>
              </a:rPr>
              <a:t>blog post</a:t>
            </a:r>
            <a:endParaRPr sz="1100">
              <a:latin typeface="Calibri"/>
              <a:ea typeface="Calibri"/>
              <a:cs typeface="Calibri"/>
              <a:sym typeface="Calibri"/>
            </a:endParaRPr>
          </a:p>
          <a:p>
            <a:pPr indent="-184150" lvl="0" marL="171450" rtl="0" algn="l">
              <a:spcBef>
                <a:spcPts val="0"/>
              </a:spcBef>
              <a:spcAft>
                <a:spcPts val="0"/>
              </a:spcAft>
              <a:buClr>
                <a:schemeClr val="dk1"/>
              </a:buClr>
              <a:buSzPts val="1100"/>
              <a:buFont typeface="Calibri"/>
              <a:buChar char="•"/>
            </a:pPr>
            <a:r>
              <a:rPr lang="en-US" sz="1100">
                <a:latin typeface="Calibri"/>
                <a:ea typeface="Calibri"/>
                <a:cs typeface="Calibri"/>
                <a:sym typeface="Calibri"/>
              </a:rPr>
              <a:t>social media outlet</a:t>
            </a:r>
            <a:endParaRPr sz="1100">
              <a:latin typeface="Calibri"/>
              <a:ea typeface="Calibri"/>
              <a:cs typeface="Calibri"/>
              <a:sym typeface="Calibri"/>
            </a:endParaRPr>
          </a:p>
        </p:txBody>
      </p:sp>
      <p:sp>
        <p:nvSpPr>
          <p:cNvPr id="406" name="Google Shape;406;p48"/>
          <p:cNvSpPr txBox="1"/>
          <p:nvPr/>
        </p:nvSpPr>
        <p:spPr>
          <a:xfrm>
            <a:off x="7536175" y="2945525"/>
            <a:ext cx="1569600" cy="1031400"/>
          </a:xfrm>
          <a:prstGeom prst="rect">
            <a:avLst/>
          </a:prstGeom>
          <a:noFill/>
          <a:ln>
            <a:noFill/>
          </a:ln>
        </p:spPr>
        <p:txBody>
          <a:bodyPr anchorCtr="0" anchor="t" bIns="91425" lIns="91425" spcFirstLastPara="1" rIns="91425" wrap="square" tIns="91425">
            <a:spAutoFit/>
          </a:bodyPr>
          <a:lstStyle/>
          <a:p>
            <a:pPr indent="-184150" lvl="0" marL="114300" rtl="0" algn="l">
              <a:lnSpc>
                <a:spcPct val="100000"/>
              </a:lnSpc>
              <a:spcBef>
                <a:spcPts val="750"/>
              </a:spcBef>
              <a:spcAft>
                <a:spcPts val="0"/>
              </a:spcAft>
              <a:buClr>
                <a:srgbClr val="000000"/>
              </a:buClr>
              <a:buSzPts val="1100"/>
              <a:buFont typeface="Calibri"/>
              <a:buChar char="•"/>
            </a:pPr>
            <a:r>
              <a:rPr lang="en-US" sz="1100">
                <a:latin typeface="Calibri"/>
                <a:ea typeface="Calibri"/>
                <a:cs typeface="Calibri"/>
                <a:sym typeface="Calibri"/>
              </a:rPr>
              <a:t>data</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analysis</a:t>
            </a:r>
            <a:endParaRPr sz="1100">
              <a:latin typeface="Calibri"/>
              <a:ea typeface="Calibri"/>
              <a:cs typeface="Calibri"/>
              <a:sym typeface="Calibri"/>
            </a:endParaRPr>
          </a:p>
          <a:p>
            <a:pPr indent="-184150" lvl="0" marL="114300" rtl="0" algn="l">
              <a:lnSpc>
                <a:spcPct val="100000"/>
              </a:lnSpc>
              <a:spcBef>
                <a:spcPts val="0"/>
              </a:spcBef>
              <a:spcAft>
                <a:spcPts val="0"/>
              </a:spcAft>
              <a:buClr>
                <a:srgbClr val="000000"/>
              </a:buClr>
              <a:buSzPts val="1100"/>
              <a:buFont typeface="Calibri"/>
              <a:buChar char="•"/>
            </a:pPr>
            <a:r>
              <a:rPr lang="en-US" sz="1100">
                <a:latin typeface="Calibri"/>
                <a:ea typeface="Calibri"/>
                <a:cs typeface="Calibri"/>
                <a:sym typeface="Calibri"/>
              </a:rPr>
              <a:t>interpretation</a:t>
            </a:r>
            <a:endParaRPr sz="1100">
              <a:latin typeface="Calibri"/>
              <a:ea typeface="Calibri"/>
              <a:cs typeface="Calibri"/>
              <a:sym typeface="Calibri"/>
            </a:endParaRPr>
          </a:p>
          <a:p>
            <a:pPr indent="-184150" lvl="0" marL="114300" rtl="0" algn="l">
              <a:spcBef>
                <a:spcPts val="0"/>
              </a:spcBef>
              <a:spcAft>
                <a:spcPts val="0"/>
              </a:spcAft>
              <a:buClr>
                <a:schemeClr val="dk1"/>
              </a:buClr>
              <a:buSzPts val="1100"/>
              <a:buFont typeface="Calibri"/>
              <a:buChar char="•"/>
            </a:pPr>
            <a:r>
              <a:rPr lang="en-US" sz="1100">
                <a:latin typeface="Calibri"/>
                <a:ea typeface="Calibri"/>
                <a:cs typeface="Calibri"/>
                <a:sym typeface="Calibri"/>
              </a:rPr>
              <a:t>blog post</a:t>
            </a:r>
            <a:endParaRPr sz="1100">
              <a:latin typeface="Calibri"/>
              <a:ea typeface="Calibri"/>
              <a:cs typeface="Calibri"/>
              <a:sym typeface="Calibri"/>
            </a:endParaRPr>
          </a:p>
          <a:p>
            <a:pPr indent="-184150" lvl="0" marL="114300" rtl="0" algn="l">
              <a:spcBef>
                <a:spcPts val="0"/>
              </a:spcBef>
              <a:spcAft>
                <a:spcPts val="0"/>
              </a:spcAft>
              <a:buClr>
                <a:schemeClr val="dk1"/>
              </a:buClr>
              <a:buSzPts val="1100"/>
              <a:buFont typeface="Calibri"/>
              <a:buChar char="•"/>
            </a:pPr>
            <a:r>
              <a:rPr lang="en-US" sz="1100">
                <a:latin typeface="Calibri"/>
                <a:ea typeface="Calibri"/>
                <a:cs typeface="Calibri"/>
                <a:sym typeface="Calibri"/>
              </a:rPr>
              <a:t>social media outlet</a:t>
            </a:r>
            <a:endParaRPr sz="1100">
              <a:latin typeface="Calibri"/>
              <a:ea typeface="Calibri"/>
              <a:cs typeface="Calibri"/>
              <a:sym typeface="Calibri"/>
            </a:endParaRPr>
          </a:p>
        </p:txBody>
      </p:sp>
      <p:sp>
        <p:nvSpPr>
          <p:cNvPr id="407" name="Google Shape;407;p48"/>
          <p:cNvSpPr txBox="1"/>
          <p:nvPr/>
        </p:nvSpPr>
        <p:spPr>
          <a:xfrm>
            <a:off x="1670675" y="3820250"/>
            <a:ext cx="1385700" cy="861900"/>
          </a:xfrm>
          <a:prstGeom prst="rect">
            <a:avLst/>
          </a:prstGeom>
          <a:noFill/>
          <a:ln>
            <a:noFill/>
          </a:ln>
        </p:spPr>
        <p:txBody>
          <a:bodyPr anchorCtr="0" anchor="t" bIns="91425" lIns="91425" spcFirstLastPara="1" rIns="91425" wrap="square" tIns="91425">
            <a:spAutoFit/>
          </a:bodyPr>
          <a:lstStyle/>
          <a:p>
            <a:pPr indent="-184150" lvl="0" marL="114300" rtl="0" algn="l">
              <a:lnSpc>
                <a:spcPct val="100000"/>
              </a:lnSpc>
              <a:spcBef>
                <a:spcPts val="750"/>
              </a:spcBef>
              <a:spcAft>
                <a:spcPts val="0"/>
              </a:spcAft>
              <a:buClr>
                <a:srgbClr val="000000"/>
              </a:buClr>
              <a:buSzPts val="1100"/>
              <a:buFont typeface="Calibri"/>
              <a:buChar char="•"/>
            </a:pPr>
            <a:r>
              <a:rPr lang="en-US" sz="1100">
                <a:latin typeface="Calibri"/>
                <a:ea typeface="Calibri"/>
                <a:cs typeface="Calibri"/>
                <a:sym typeface="Calibri"/>
              </a:rPr>
              <a:t>data</a:t>
            </a:r>
            <a:endParaRPr sz="1100">
              <a:latin typeface="Calibri"/>
              <a:ea typeface="Calibri"/>
              <a:cs typeface="Calibri"/>
              <a:sym typeface="Calibri"/>
            </a:endParaRPr>
          </a:p>
          <a:p>
            <a:pPr indent="-184150" lvl="0" marL="114300" rtl="0" algn="l">
              <a:lnSpc>
                <a:spcPct val="100000"/>
              </a:lnSpc>
              <a:spcBef>
                <a:spcPts val="0"/>
              </a:spcBef>
              <a:spcAft>
                <a:spcPts val="0"/>
              </a:spcAft>
              <a:buClr>
                <a:schemeClr val="dk1"/>
              </a:buClr>
              <a:buSzPts val="1100"/>
              <a:buFont typeface="Calibri"/>
              <a:buChar char="•"/>
            </a:pPr>
            <a:r>
              <a:rPr lang="en-US" sz="1100">
                <a:latin typeface="Calibri"/>
                <a:ea typeface="Calibri"/>
                <a:cs typeface="Calibri"/>
                <a:sym typeface="Calibri"/>
              </a:rPr>
              <a:t>peer review</a:t>
            </a:r>
            <a:endParaRPr sz="1100">
              <a:latin typeface="Calibri"/>
              <a:ea typeface="Calibri"/>
              <a:cs typeface="Calibri"/>
              <a:sym typeface="Calibri"/>
            </a:endParaRPr>
          </a:p>
          <a:p>
            <a:pPr indent="-184150" lvl="0" marL="114300" rtl="0" algn="l">
              <a:spcBef>
                <a:spcPts val="0"/>
              </a:spcBef>
              <a:spcAft>
                <a:spcPts val="0"/>
              </a:spcAft>
              <a:buClr>
                <a:schemeClr val="dk1"/>
              </a:buClr>
              <a:buSzPts val="1100"/>
              <a:buFont typeface="Calibri"/>
              <a:buChar char="•"/>
            </a:pPr>
            <a:r>
              <a:rPr lang="en-US" sz="1100">
                <a:latin typeface="Calibri"/>
                <a:ea typeface="Calibri"/>
                <a:cs typeface="Calibri"/>
                <a:sym typeface="Calibri"/>
              </a:rPr>
              <a:t>blog post</a:t>
            </a:r>
            <a:endParaRPr sz="1100">
              <a:latin typeface="Calibri"/>
              <a:ea typeface="Calibri"/>
              <a:cs typeface="Calibri"/>
              <a:sym typeface="Calibri"/>
            </a:endParaRPr>
          </a:p>
          <a:p>
            <a:pPr indent="-184150" lvl="0" marL="114300" rtl="0" algn="l">
              <a:spcBef>
                <a:spcPts val="0"/>
              </a:spcBef>
              <a:spcAft>
                <a:spcPts val="0"/>
              </a:spcAft>
              <a:buClr>
                <a:schemeClr val="dk1"/>
              </a:buClr>
              <a:buSzPts val="1100"/>
              <a:buFont typeface="Calibri"/>
              <a:buChar char="•"/>
            </a:pPr>
            <a:r>
              <a:rPr lang="en-US" sz="1100">
                <a:latin typeface="Calibri"/>
                <a:ea typeface="Calibri"/>
                <a:cs typeface="Calibri"/>
                <a:sym typeface="Calibri"/>
              </a:rPr>
              <a:t>social media outlet</a:t>
            </a:r>
            <a:endParaRPr sz="1100">
              <a:latin typeface="Calibri"/>
              <a:ea typeface="Calibri"/>
              <a:cs typeface="Calibri"/>
              <a:sym typeface="Calibri"/>
            </a:endParaRPr>
          </a:p>
        </p:txBody>
      </p:sp>
      <p:sp>
        <p:nvSpPr>
          <p:cNvPr id="408" name="Google Shape;408;p48"/>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9"/>
          <p:cNvSpPr txBox="1"/>
          <p:nvPr>
            <p:ph type="title"/>
          </p:nvPr>
        </p:nvSpPr>
        <p:spPr>
          <a:xfrm>
            <a:off x="855300" y="2264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Open peer review</a:t>
            </a:r>
            <a:endParaRPr/>
          </a:p>
        </p:txBody>
      </p:sp>
      <p:pic>
        <p:nvPicPr>
          <p:cNvPr id="414" name="Google Shape;414;p49"/>
          <p:cNvPicPr preferRelativeResize="0"/>
          <p:nvPr/>
        </p:nvPicPr>
        <p:blipFill>
          <a:blip r:embed="rId3">
            <a:alphaModFix/>
          </a:blip>
          <a:stretch>
            <a:fillRect/>
          </a:stretch>
        </p:blipFill>
        <p:spPr>
          <a:xfrm>
            <a:off x="0" y="896750"/>
            <a:ext cx="5270610" cy="4284924"/>
          </a:xfrm>
          <a:prstGeom prst="rect">
            <a:avLst/>
          </a:prstGeom>
          <a:noFill/>
          <a:ln>
            <a:noFill/>
          </a:ln>
        </p:spPr>
      </p:pic>
      <p:sp>
        <p:nvSpPr>
          <p:cNvPr id="415" name="Google Shape;415;p49"/>
          <p:cNvSpPr txBox="1"/>
          <p:nvPr>
            <p:ph idx="1" type="body"/>
          </p:nvPr>
        </p:nvSpPr>
        <p:spPr>
          <a:xfrm>
            <a:off x="5630375" y="896750"/>
            <a:ext cx="3337500" cy="40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100">
                <a:latin typeface="Open Sans"/>
                <a:ea typeface="Open Sans"/>
                <a:cs typeface="Open Sans"/>
                <a:sym typeface="Open Sans"/>
              </a:rPr>
              <a:t>Some publishers offer it as an </a:t>
            </a:r>
            <a:r>
              <a:rPr lang="en-US" sz="1100">
                <a:latin typeface="Open Sans"/>
                <a:ea typeface="Open Sans"/>
                <a:cs typeface="Open Sans"/>
                <a:sym typeface="Open Sans"/>
              </a:rPr>
              <a:t>option</a:t>
            </a:r>
            <a:r>
              <a:rPr lang="en-US" sz="1100">
                <a:latin typeface="Open Sans"/>
                <a:ea typeface="Open Sans"/>
                <a:cs typeface="Open Sans"/>
                <a:sym typeface="Open Sans"/>
              </a:rPr>
              <a:t> (MDPI)</a:t>
            </a:r>
            <a:endParaRPr sz="1100">
              <a:latin typeface="Open Sans"/>
              <a:ea typeface="Open Sans"/>
              <a:cs typeface="Open Sans"/>
              <a:sym typeface="Open Sans"/>
            </a:endParaRPr>
          </a:p>
          <a:p>
            <a:pPr indent="0" lvl="0" marL="0" rtl="0" algn="l">
              <a:spcBef>
                <a:spcPts val="600"/>
              </a:spcBef>
              <a:spcAft>
                <a:spcPts val="0"/>
              </a:spcAft>
              <a:buNone/>
            </a:pPr>
            <a:r>
              <a:t/>
            </a:r>
            <a:endParaRPr sz="1100">
              <a:latin typeface="Open Sans"/>
              <a:ea typeface="Open Sans"/>
              <a:cs typeface="Open Sans"/>
              <a:sym typeface="Open Sans"/>
            </a:endParaRPr>
          </a:p>
          <a:p>
            <a:pPr indent="0" lvl="0" marL="0" rtl="0" algn="l">
              <a:spcBef>
                <a:spcPts val="600"/>
              </a:spcBef>
              <a:spcAft>
                <a:spcPts val="0"/>
              </a:spcAft>
              <a:buNone/>
            </a:pPr>
            <a:r>
              <a:rPr lang="en-US" sz="1100">
                <a:latin typeface="Open Sans"/>
                <a:ea typeface="Open Sans"/>
                <a:cs typeface="Open Sans"/>
                <a:sym typeface="Open Sans"/>
              </a:rPr>
              <a:t>Use cases:</a:t>
            </a:r>
            <a:endParaRPr sz="1100">
              <a:latin typeface="Open Sans"/>
              <a:ea typeface="Open Sans"/>
              <a:cs typeface="Open Sans"/>
              <a:sym typeface="Open Sans"/>
            </a:endParaRPr>
          </a:p>
          <a:p>
            <a:pPr indent="0" lvl="0" marL="0" rtl="0" algn="l">
              <a:spcBef>
                <a:spcPts val="600"/>
              </a:spcBef>
              <a:spcAft>
                <a:spcPts val="0"/>
              </a:spcAft>
              <a:buNone/>
            </a:pPr>
            <a:r>
              <a:rPr lang="en-US" sz="1100" u="sng">
                <a:solidFill>
                  <a:schemeClr val="hlink"/>
                </a:solidFill>
                <a:latin typeface="Open Sans"/>
                <a:ea typeface="Open Sans"/>
                <a:cs typeface="Open Sans"/>
                <a:sym typeface="Open Sans"/>
                <a:hlinkClick r:id="rId4"/>
              </a:rPr>
              <a:t>PeerJ</a:t>
            </a:r>
            <a:endParaRPr sz="1100">
              <a:latin typeface="Open Sans"/>
              <a:ea typeface="Open Sans"/>
              <a:cs typeface="Open Sans"/>
              <a:sym typeface="Open Sans"/>
            </a:endParaRPr>
          </a:p>
          <a:p>
            <a:pPr indent="0" lvl="0" marL="0" rtl="0" algn="l">
              <a:spcBef>
                <a:spcPts val="600"/>
              </a:spcBef>
              <a:spcAft>
                <a:spcPts val="0"/>
              </a:spcAft>
              <a:buNone/>
            </a:pPr>
            <a:r>
              <a:rPr lang="en-US" sz="1100" u="sng">
                <a:solidFill>
                  <a:schemeClr val="hlink"/>
                </a:solidFill>
                <a:latin typeface="Open Sans"/>
                <a:ea typeface="Open Sans"/>
                <a:cs typeface="Open Sans"/>
                <a:sym typeface="Open Sans"/>
                <a:hlinkClick r:id="rId5"/>
              </a:rPr>
              <a:t>F1000</a:t>
            </a:r>
            <a:r>
              <a:rPr lang="en-US" sz="1100">
                <a:latin typeface="Open Sans"/>
                <a:ea typeface="Open Sans"/>
                <a:cs typeface="Open Sans"/>
                <a:sym typeface="Open Sans"/>
              </a:rPr>
              <a:t> (preprint platform)</a:t>
            </a:r>
            <a:endParaRPr sz="1100">
              <a:latin typeface="Open Sans"/>
              <a:ea typeface="Open Sans"/>
              <a:cs typeface="Open Sans"/>
              <a:sym typeface="Open Sans"/>
            </a:endParaRPr>
          </a:p>
          <a:p>
            <a:pPr indent="0" lvl="0" marL="0" rtl="0" algn="l">
              <a:spcBef>
                <a:spcPts val="600"/>
              </a:spcBef>
              <a:spcAft>
                <a:spcPts val="0"/>
              </a:spcAft>
              <a:buNone/>
            </a:pPr>
            <a:r>
              <a:rPr lang="en-US" sz="1100" u="sng">
                <a:solidFill>
                  <a:schemeClr val="hlink"/>
                </a:solidFill>
                <a:latin typeface="Open Sans"/>
                <a:ea typeface="Open Sans"/>
                <a:cs typeface="Open Sans"/>
                <a:sym typeface="Open Sans"/>
                <a:hlinkClick r:id="rId6"/>
              </a:rPr>
              <a:t>Open Research Europe</a:t>
            </a:r>
            <a:endParaRPr sz="1100">
              <a:latin typeface="Open Sans"/>
              <a:ea typeface="Open Sans"/>
              <a:cs typeface="Open Sans"/>
              <a:sym typeface="Open Sans"/>
            </a:endParaRPr>
          </a:p>
          <a:p>
            <a:pPr indent="0" lvl="0" marL="0" rtl="0" algn="l">
              <a:spcBef>
                <a:spcPts val="600"/>
              </a:spcBef>
              <a:spcAft>
                <a:spcPts val="0"/>
              </a:spcAft>
              <a:buNone/>
            </a:pPr>
            <a:r>
              <a:t/>
            </a:r>
            <a:endParaRPr sz="1100"/>
          </a:p>
          <a:p>
            <a:pPr indent="0" lvl="0" marL="0" rtl="0" algn="l">
              <a:spcBef>
                <a:spcPts val="600"/>
              </a:spcBef>
              <a:spcAft>
                <a:spcPts val="0"/>
              </a:spcAft>
              <a:buNone/>
            </a:pPr>
            <a:r>
              <a:t/>
            </a:r>
            <a:endParaRPr sz="1100"/>
          </a:p>
          <a:p>
            <a:pPr indent="0" lvl="0" marL="0" rtl="0" algn="l">
              <a:spcBef>
                <a:spcPts val="600"/>
              </a:spcBef>
              <a:spcAft>
                <a:spcPts val="0"/>
              </a:spcAft>
              <a:buNone/>
            </a:pPr>
            <a:r>
              <a:rPr lang="en-US" sz="1100">
                <a:latin typeface="Open Sans"/>
                <a:ea typeface="Open Sans"/>
                <a:cs typeface="Open Sans"/>
                <a:sym typeface="Open Sans"/>
              </a:rPr>
              <a:t>Learn more:</a:t>
            </a:r>
            <a:endParaRPr sz="1100">
              <a:latin typeface="Open Sans"/>
              <a:ea typeface="Open Sans"/>
              <a:cs typeface="Open Sans"/>
              <a:sym typeface="Open Sans"/>
            </a:endParaRPr>
          </a:p>
          <a:p>
            <a:pPr indent="-127000" lvl="0" marL="171450" rtl="0" algn="l">
              <a:lnSpc>
                <a:spcPct val="150000"/>
              </a:lnSpc>
              <a:spcBef>
                <a:spcPts val="600"/>
              </a:spcBef>
              <a:spcAft>
                <a:spcPts val="0"/>
              </a:spcAft>
              <a:buSzPts val="1100"/>
              <a:buFont typeface="Open Sans"/>
              <a:buChar char="●"/>
            </a:pPr>
            <a:r>
              <a:rPr lang="en-US" sz="1100" u="sng">
                <a:solidFill>
                  <a:schemeClr val="hlink"/>
                </a:solidFill>
                <a:latin typeface="Open Sans"/>
                <a:ea typeface="Open Sans"/>
                <a:cs typeface="Open Sans"/>
                <a:sym typeface="Open Sans"/>
                <a:hlinkClick r:id="rId7"/>
              </a:rPr>
              <a:t>F</a:t>
            </a:r>
            <a:r>
              <a:rPr lang="en-US" sz="1100" u="sng">
                <a:solidFill>
                  <a:schemeClr val="hlink"/>
                </a:solidFill>
                <a:latin typeface="Open Sans"/>
                <a:ea typeface="Open Sans"/>
                <a:cs typeface="Open Sans"/>
                <a:sym typeface="Open Sans"/>
                <a:hlinkClick r:id="rId8"/>
              </a:rPr>
              <a:t>OSTER course on open peer review</a:t>
            </a:r>
            <a:endParaRPr sz="1100">
              <a:latin typeface="Open Sans"/>
              <a:ea typeface="Open Sans"/>
              <a:cs typeface="Open Sans"/>
              <a:sym typeface="Open Sans"/>
            </a:endParaRPr>
          </a:p>
          <a:p>
            <a:pPr indent="-127000" lvl="0" marL="171450" rtl="0" algn="l">
              <a:lnSpc>
                <a:spcPct val="150000"/>
              </a:lnSpc>
              <a:spcBef>
                <a:spcPts val="0"/>
              </a:spcBef>
              <a:spcAft>
                <a:spcPts val="0"/>
              </a:spcAft>
              <a:buSzPts val="1100"/>
              <a:buFont typeface="Open Sans"/>
              <a:buChar char="●"/>
            </a:pPr>
            <a:r>
              <a:rPr lang="en-US" sz="1100">
                <a:solidFill>
                  <a:srgbClr val="000000"/>
                </a:solidFill>
                <a:latin typeface="Open Sans"/>
                <a:ea typeface="Open Sans"/>
                <a:cs typeface="Open Sans"/>
                <a:sym typeface="Open Sans"/>
              </a:rPr>
              <a:t>Ross-Hellauer, Tony. 2017. ‘What Is Open Peer Review? A Systematic Review’. F1000Research.</a:t>
            </a:r>
            <a:r>
              <a:rPr lang="en-US" sz="1100">
                <a:solidFill>
                  <a:srgbClr val="000000"/>
                </a:solidFill>
                <a:uFill>
                  <a:noFill/>
                </a:uFill>
                <a:latin typeface="Open Sans"/>
                <a:ea typeface="Open Sans"/>
                <a:cs typeface="Open Sans"/>
                <a:sym typeface="Open Sans"/>
                <a:hlinkClick r:id="rId9">
                  <a:extLst>
                    <a:ext uri="{A12FA001-AC4F-418D-AE19-62706E023703}">
                      <ahyp:hlinkClr val="tx"/>
                    </a:ext>
                  </a:extLst>
                </a:hlinkClick>
              </a:rPr>
              <a:t> </a:t>
            </a:r>
            <a:r>
              <a:rPr lang="en-US" sz="1100" u="sng">
                <a:solidFill>
                  <a:schemeClr val="hlink"/>
                </a:solidFill>
                <a:latin typeface="Open Sans"/>
                <a:ea typeface="Open Sans"/>
                <a:cs typeface="Open Sans"/>
                <a:sym typeface="Open Sans"/>
                <a:hlinkClick r:id="rId10"/>
              </a:rPr>
              <a:t>https://doi.org/10.12688/f1000research.11369.2</a:t>
            </a:r>
            <a:r>
              <a:rPr lang="en-US" sz="1100">
                <a:solidFill>
                  <a:srgbClr val="000000"/>
                </a:solidFill>
                <a:latin typeface="Open Sans"/>
                <a:ea typeface="Open Sans"/>
                <a:cs typeface="Open Sans"/>
                <a:sym typeface="Open Sans"/>
              </a:rPr>
              <a:t>.</a:t>
            </a:r>
            <a:endParaRPr sz="11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100"/>
          </a:p>
          <a:p>
            <a:pPr indent="0" lvl="0" marL="0" rtl="0" algn="l">
              <a:spcBef>
                <a:spcPts val="600"/>
              </a:spcBef>
              <a:spcAft>
                <a:spcPts val="600"/>
              </a:spcAft>
              <a:buNone/>
            </a:pPr>
            <a:r>
              <a:rPr lang="en-US" sz="1100">
                <a:latin typeface="Open Sans"/>
                <a:ea typeface="Open Sans"/>
                <a:cs typeface="Open Sans"/>
                <a:sym typeface="Open Sans"/>
              </a:rPr>
              <a:t>Include open peer in your training on Open Access publishing!</a:t>
            </a:r>
            <a:endParaRPr sz="11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0"/>
          <p:cNvSpPr txBox="1"/>
          <p:nvPr>
            <p:ph type="title"/>
          </p:nvPr>
        </p:nvSpPr>
        <p:spPr>
          <a:xfrm>
            <a:off x="855300" y="455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Preprints</a:t>
            </a:r>
            <a:endParaRPr/>
          </a:p>
        </p:txBody>
      </p:sp>
      <p:sp>
        <p:nvSpPr>
          <p:cNvPr id="421" name="Google Shape;421;p50"/>
          <p:cNvSpPr txBox="1"/>
          <p:nvPr>
            <p:ph idx="1" type="body"/>
          </p:nvPr>
        </p:nvSpPr>
        <p:spPr>
          <a:xfrm>
            <a:off x="855300" y="1146500"/>
            <a:ext cx="7433400" cy="3447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Preprint is a version of a scholarly paper that has not yet been peer reviewed and published in a peer-reviewed journal. The preprint is usually publicly available on  a preprint platform or a repository before a paper is published in a journal. This practice makes it possible to communicate research results early on, without waiting for the formal peer review.</a:t>
            </a:r>
            <a:endParaRPr sz="1200">
              <a:latin typeface="Open Sans"/>
              <a:ea typeface="Open Sans"/>
              <a:cs typeface="Open Sans"/>
              <a:sym typeface="Open Sans"/>
            </a:endParaRPr>
          </a:p>
          <a:p>
            <a:pPr indent="0" lvl="0" marL="0" rtl="0" algn="l">
              <a:lnSpc>
                <a:spcPct val="115000"/>
              </a:lnSpc>
              <a:spcBef>
                <a:spcPts val="600"/>
              </a:spcBef>
              <a:spcAft>
                <a:spcPts val="0"/>
              </a:spcAft>
              <a:buNone/>
            </a:pPr>
            <a:r>
              <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a:latin typeface="Open Sans"/>
                <a:ea typeface="Open Sans"/>
                <a:cs typeface="Open Sans"/>
                <a:sym typeface="Open Sans"/>
              </a:rPr>
              <a:t>Preprint platforms:</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3"/>
              </a:rPr>
              <a:t>bioRxiv</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4"/>
              </a:rPr>
              <a:t>AfricArXiv</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5"/>
              </a:rPr>
              <a:t>F1000</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6"/>
              </a:rPr>
              <a:t>PsyArXiv</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7"/>
              </a:rPr>
              <a:t>SSRN</a:t>
            </a:r>
            <a:r>
              <a:rPr lang="en-US" sz="1200">
                <a:latin typeface="Open Sans"/>
                <a:ea typeface="Open Sans"/>
                <a:cs typeface="Open Sans"/>
                <a:sym typeface="Open Sans"/>
              </a:rPr>
              <a:t> (owned by Elsevier)</a:t>
            </a:r>
            <a:endParaRPr sz="1200">
              <a:latin typeface="Open Sans"/>
              <a:ea typeface="Open Sans"/>
              <a:cs typeface="Open Sans"/>
              <a:sym typeface="Open Sans"/>
            </a:endParaRPr>
          </a:p>
          <a:p>
            <a:pPr indent="0" lvl="0" marL="0" rtl="0" algn="l">
              <a:lnSpc>
                <a:spcPct val="115000"/>
              </a:lnSpc>
              <a:spcBef>
                <a:spcPts val="600"/>
              </a:spcBef>
              <a:spcAft>
                <a:spcPts val="0"/>
              </a:spcAft>
              <a:buNone/>
            </a:pPr>
            <a:r>
              <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8"/>
              </a:rPr>
              <a:t>List of preprint repositories on Wikipedia</a:t>
            </a:r>
            <a:endParaRPr sz="1200">
              <a:latin typeface="Open Sans"/>
              <a:ea typeface="Open Sans"/>
              <a:cs typeface="Open Sans"/>
              <a:sym typeface="Open Sans"/>
            </a:endParaRPr>
          </a:p>
          <a:p>
            <a:pPr indent="0" lvl="0" marL="0" rtl="0" algn="l">
              <a:lnSpc>
                <a:spcPct val="115000"/>
              </a:lnSpc>
              <a:spcBef>
                <a:spcPts val="600"/>
              </a:spcBef>
              <a:spcAft>
                <a:spcPts val="600"/>
              </a:spcAft>
              <a:buNone/>
            </a:pPr>
            <a:r>
              <a:rPr lang="en-US" sz="1200" u="sng">
                <a:solidFill>
                  <a:schemeClr val="hlink"/>
                </a:solidFill>
                <a:latin typeface="Open Sans"/>
                <a:ea typeface="Open Sans"/>
                <a:cs typeface="Open Sans"/>
                <a:sym typeface="Open Sans"/>
                <a:hlinkClick r:id="rId9"/>
              </a:rPr>
              <a:t>Materials in several languages on ASAPbio website</a:t>
            </a:r>
            <a:endParaRPr sz="1200">
              <a:latin typeface="Open Sans"/>
              <a:ea typeface="Open Sans"/>
              <a:cs typeface="Open Sans"/>
              <a:sym typeface="Open Sans"/>
            </a:endParaRPr>
          </a:p>
        </p:txBody>
      </p:sp>
      <p:sp>
        <p:nvSpPr>
          <p:cNvPr id="422" name="Google Shape;422;p50"/>
          <p:cNvSpPr txBox="1"/>
          <p:nvPr/>
        </p:nvSpPr>
        <p:spPr>
          <a:xfrm>
            <a:off x="5041425" y="2128075"/>
            <a:ext cx="4005000" cy="28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2"/>
                </a:solidFill>
                <a:latin typeface="Open Sans"/>
                <a:ea typeface="Open Sans"/>
                <a:cs typeface="Open Sans"/>
                <a:sym typeface="Open Sans"/>
              </a:rPr>
              <a:t>Issues to explain</a:t>
            </a:r>
            <a:endParaRPr b="1">
              <a:solidFill>
                <a:schemeClr val="accent2"/>
              </a:solidFill>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Some researchers don’t understand the concept of preprints and their status in career development</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Unfounded fear of </a:t>
            </a:r>
            <a:r>
              <a:rPr lang="en-US" sz="1200">
                <a:latin typeface="Open Sans"/>
                <a:ea typeface="Open Sans"/>
                <a:cs typeface="Open Sans"/>
                <a:sym typeface="Open Sans"/>
              </a:rPr>
              <a:t>academic theft</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History of preprints (e.g. arXiv)</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Role in scholarly communication</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lang="en-US" sz="1200">
                <a:latin typeface="Open Sans"/>
                <a:ea typeface="Open Sans"/>
                <a:cs typeface="Open Sans"/>
                <a:sym typeface="Open Sans"/>
              </a:rPr>
              <a:t>Misuse of early research results in media</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US" sz="1200">
                <a:latin typeface="Open Sans"/>
                <a:ea typeface="Open Sans"/>
                <a:cs typeface="Open Sans"/>
                <a:sym typeface="Open Sans"/>
              </a:rPr>
              <a:t>Include preprints in your training on Open Access publishing</a:t>
            </a:r>
            <a:endParaRPr sz="12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idx="1" type="body"/>
          </p:nvPr>
        </p:nvSpPr>
        <p:spPr>
          <a:xfrm>
            <a:off x="612500" y="1212500"/>
            <a:ext cx="7939200" cy="2736900"/>
          </a:xfrm>
          <a:prstGeom prst="rect">
            <a:avLst/>
          </a:prstGeom>
          <a:noFill/>
          <a:ln>
            <a:noFill/>
          </a:ln>
        </p:spPr>
        <p:txBody>
          <a:bodyPr anchorCtr="0" anchor="t" bIns="34275" lIns="68575" spcFirstLastPara="1" rIns="68575" wrap="square" tIns="34275">
            <a:normAutofit lnSpcReduction="20000"/>
          </a:bodyPr>
          <a:lstStyle/>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Complexity of IPR issues</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Poor understanding of IPR</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Complexity of OA business models (many “colours”)</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Terminology (preprint, postprint, preproof, AAM, VoR, etc.)</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Confusing and misleading guidance to authors (provided by publishers)</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Misconceptions</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Reliance on peer advice</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Reconciling OA and promotion criteria</a:t>
            </a:r>
            <a:endParaRPr sz="1500">
              <a:latin typeface="Open Sans"/>
              <a:ea typeface="Open Sans"/>
              <a:cs typeface="Open Sans"/>
              <a:sym typeface="Open Sans"/>
            </a:endParaRPr>
          </a:p>
          <a:p>
            <a:pPr indent="-247650" lvl="0" marL="342900" rtl="0" algn="l">
              <a:lnSpc>
                <a:spcPct val="150000"/>
              </a:lnSpc>
              <a:spcBef>
                <a:spcPts val="0"/>
              </a:spcBef>
              <a:spcAft>
                <a:spcPts val="0"/>
              </a:spcAft>
              <a:buSzPts val="1500"/>
              <a:buFont typeface="Open Sans"/>
              <a:buChar char="●"/>
            </a:pPr>
            <a:r>
              <a:rPr lang="en-US" sz="1500">
                <a:latin typeface="Open Sans"/>
                <a:ea typeface="Open Sans"/>
                <a:cs typeface="Open Sans"/>
                <a:sym typeface="Open Sans"/>
              </a:rPr>
              <a:t>Strong accent on journals in some research communities</a:t>
            </a:r>
            <a:endParaRPr sz="1500">
              <a:latin typeface="Open Sans"/>
              <a:ea typeface="Open Sans"/>
              <a:cs typeface="Open Sans"/>
              <a:sym typeface="Open Sans"/>
            </a:endParaRPr>
          </a:p>
        </p:txBody>
      </p:sp>
      <p:sp>
        <p:nvSpPr>
          <p:cNvPr id="184" name="Google Shape;184;p24"/>
          <p:cNvSpPr txBox="1"/>
          <p:nvPr>
            <p:ph idx="4294967295" type="body"/>
          </p:nvPr>
        </p:nvSpPr>
        <p:spPr>
          <a:xfrm>
            <a:off x="549677" y="563900"/>
            <a:ext cx="8127600" cy="719100"/>
          </a:xfrm>
          <a:prstGeom prst="rect">
            <a:avLst/>
          </a:prstGeom>
          <a:noFill/>
          <a:ln>
            <a:noFill/>
          </a:ln>
        </p:spPr>
        <p:txBody>
          <a:bodyPr anchorCtr="0" anchor="t" bIns="34275" lIns="68575" spcFirstLastPara="1" rIns="68575" wrap="square" tIns="34275">
            <a:normAutofit/>
          </a:bodyPr>
          <a:lstStyle/>
          <a:p>
            <a:pPr indent="-171450" lvl="0" marL="171450" rtl="0" algn="l">
              <a:lnSpc>
                <a:spcPct val="90000"/>
              </a:lnSpc>
              <a:spcBef>
                <a:spcPts val="0"/>
              </a:spcBef>
              <a:spcAft>
                <a:spcPts val="600"/>
              </a:spcAft>
              <a:buClr>
                <a:schemeClr val="dk1"/>
              </a:buClr>
              <a:buSzPts val="2100"/>
              <a:buNone/>
            </a:pPr>
            <a:r>
              <a:rPr b="1" lang="en-US" sz="2200">
                <a:solidFill>
                  <a:schemeClr val="lt1"/>
                </a:solidFill>
                <a:latin typeface="Open Sans"/>
                <a:ea typeface="Open Sans"/>
                <a:cs typeface="Open Sans"/>
                <a:sym typeface="Open Sans"/>
              </a:rPr>
              <a:t>Training challenges</a:t>
            </a:r>
            <a:endParaRPr b="1" sz="2200">
              <a:solidFill>
                <a:schemeClr val="lt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51">
            <a:hlinkClick r:id="rId3"/>
          </p:cNvPr>
          <p:cNvPicPr preferRelativeResize="0"/>
          <p:nvPr/>
        </p:nvPicPr>
        <p:blipFill>
          <a:blip r:embed="rId4">
            <a:alphaModFix/>
          </a:blip>
          <a:stretch>
            <a:fillRect/>
          </a:stretch>
        </p:blipFill>
        <p:spPr>
          <a:xfrm>
            <a:off x="2901743" y="816675"/>
            <a:ext cx="6242257" cy="4326825"/>
          </a:xfrm>
          <a:prstGeom prst="rect">
            <a:avLst/>
          </a:prstGeom>
          <a:noFill/>
          <a:ln>
            <a:noFill/>
          </a:ln>
        </p:spPr>
      </p:pic>
      <p:sp>
        <p:nvSpPr>
          <p:cNvPr id="428" name="Google Shape;428;p51"/>
          <p:cNvSpPr txBox="1"/>
          <p:nvPr>
            <p:ph type="title"/>
          </p:nvPr>
        </p:nvSpPr>
        <p:spPr>
          <a:xfrm>
            <a:off x="267000" y="270625"/>
            <a:ext cx="8163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Overlay journals</a:t>
            </a:r>
            <a:endParaRPr/>
          </a:p>
        </p:txBody>
      </p:sp>
      <p:sp>
        <p:nvSpPr>
          <p:cNvPr id="429" name="Google Shape;429;p51"/>
          <p:cNvSpPr txBox="1"/>
          <p:nvPr>
            <p:ph idx="1" type="body"/>
          </p:nvPr>
        </p:nvSpPr>
        <p:spPr>
          <a:xfrm>
            <a:off x="455450" y="1060100"/>
            <a:ext cx="2230200" cy="3404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“An overlay journal is an open access, quality-assured journal whose articles are held in one or more repositories. An overlay journal does not host the articles on the journal’s website but links back to the relevant article in an open repository or preprint server.”</a:t>
            </a:r>
            <a:endParaRPr sz="1200">
              <a:latin typeface="Open Sans"/>
              <a:ea typeface="Open Sans"/>
              <a:cs typeface="Open Sans"/>
              <a:sym typeface="Open Sans"/>
            </a:endParaRPr>
          </a:p>
          <a:p>
            <a:pPr indent="0" lvl="0" marL="0" rtl="0" algn="l">
              <a:lnSpc>
                <a:spcPct val="115000"/>
              </a:lnSpc>
              <a:spcBef>
                <a:spcPts val="600"/>
              </a:spcBef>
              <a:spcAft>
                <a:spcPts val="0"/>
              </a:spcAft>
              <a:buNone/>
            </a:pPr>
            <a:r>
              <a:rPr lang="en-US" sz="900">
                <a:latin typeface="Open Sans"/>
                <a:ea typeface="Open Sans"/>
                <a:cs typeface="Open Sans"/>
                <a:sym typeface="Open Sans"/>
              </a:rPr>
              <a:t>COAR </a:t>
            </a:r>
            <a:r>
              <a:rPr lang="en-US" sz="900" u="sng">
                <a:solidFill>
                  <a:schemeClr val="hlink"/>
                </a:solidFill>
                <a:latin typeface="Open Sans"/>
                <a:ea typeface="Open Sans"/>
                <a:cs typeface="Open Sans"/>
                <a:sym typeface="Open Sans"/>
                <a:hlinkClick r:id="rId5"/>
              </a:rPr>
              <a:t>https://www.coar-repositories.org/overlay-journals/</a:t>
            </a:r>
            <a:r>
              <a:rPr lang="en-US" sz="900">
                <a:latin typeface="Open Sans"/>
                <a:ea typeface="Open Sans"/>
                <a:cs typeface="Open Sans"/>
                <a:sym typeface="Open Sans"/>
              </a:rPr>
              <a:t> </a:t>
            </a:r>
            <a:endParaRPr sz="900">
              <a:latin typeface="Open Sans"/>
              <a:ea typeface="Open Sans"/>
              <a:cs typeface="Open Sans"/>
              <a:sym typeface="Open Sans"/>
            </a:endParaRPr>
          </a:p>
          <a:p>
            <a:pPr indent="0" lvl="0" marL="0" rtl="0" algn="l">
              <a:lnSpc>
                <a:spcPct val="115000"/>
              </a:lnSpc>
              <a:spcBef>
                <a:spcPts val="600"/>
              </a:spcBef>
              <a:spcAft>
                <a:spcPts val="0"/>
              </a:spcAft>
              <a:buNone/>
            </a:pPr>
            <a:r>
              <a:t/>
            </a:r>
            <a:endParaRPr sz="1400">
              <a:latin typeface="Open Sans"/>
              <a:ea typeface="Open Sans"/>
              <a:cs typeface="Open Sans"/>
              <a:sym typeface="Open Sans"/>
            </a:endParaRPr>
          </a:p>
          <a:p>
            <a:pPr indent="0" lvl="0" marL="0" rtl="0" algn="l">
              <a:lnSpc>
                <a:spcPct val="115000"/>
              </a:lnSpc>
              <a:spcBef>
                <a:spcPts val="600"/>
              </a:spcBef>
              <a:spcAft>
                <a:spcPts val="600"/>
              </a:spcAft>
              <a:buNone/>
            </a:pPr>
            <a:r>
              <a:rPr lang="en-US" sz="1200" u="sng">
                <a:solidFill>
                  <a:schemeClr val="hlink"/>
                </a:solidFill>
                <a:latin typeface="Open Sans"/>
                <a:ea typeface="Open Sans"/>
                <a:cs typeface="Open Sans"/>
                <a:sym typeface="Open Sans"/>
                <a:hlinkClick r:id="rId6"/>
              </a:rPr>
              <a:t>EPIsciences</a:t>
            </a:r>
            <a:r>
              <a:rPr lang="en-US" sz="1200">
                <a:latin typeface="Open Sans"/>
                <a:ea typeface="Open Sans"/>
                <a:cs typeface="Open Sans"/>
                <a:sym typeface="Open Sans"/>
              </a:rPr>
              <a:t> (a platform hosting overlay journals)</a:t>
            </a:r>
            <a:endParaRPr sz="120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2"/>
          <p:cNvSpPr txBox="1"/>
          <p:nvPr>
            <p:ph type="title"/>
          </p:nvPr>
        </p:nvSpPr>
        <p:spPr>
          <a:xfrm>
            <a:off x="188475" y="531200"/>
            <a:ext cx="810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Innovative platforms</a:t>
            </a:r>
            <a:endParaRPr/>
          </a:p>
        </p:txBody>
      </p:sp>
      <p:sp>
        <p:nvSpPr>
          <p:cNvPr id="435" name="Google Shape;435;p52"/>
          <p:cNvSpPr txBox="1"/>
          <p:nvPr>
            <p:ph idx="1" type="body"/>
          </p:nvPr>
        </p:nvSpPr>
        <p:spPr>
          <a:xfrm>
            <a:off x="855300" y="1430150"/>
            <a:ext cx="3314400" cy="3033900"/>
          </a:xfrm>
          <a:prstGeom prst="rect">
            <a:avLst/>
          </a:prstGeom>
        </p:spPr>
        <p:txBody>
          <a:bodyPr anchorCtr="0" anchor="t" bIns="0" lIns="0" spcFirstLastPara="1" rIns="0" wrap="square" tIns="0">
            <a:noAutofit/>
          </a:bodyPr>
          <a:lstStyle/>
          <a:p>
            <a:pPr indent="-317500" lvl="0" marL="457200" rtl="0" algn="l">
              <a:lnSpc>
                <a:spcPct val="115000"/>
              </a:lnSpc>
              <a:spcBef>
                <a:spcPts val="0"/>
              </a:spcBef>
              <a:spcAft>
                <a:spcPts val="0"/>
              </a:spcAft>
              <a:buSzPts val="1400"/>
              <a:buFont typeface="Open Sans"/>
              <a:buChar char="●"/>
            </a:pPr>
            <a:r>
              <a:rPr lang="en-US" sz="1400">
                <a:latin typeface="Open Sans"/>
                <a:ea typeface="Open Sans"/>
                <a:cs typeface="Open Sans"/>
                <a:sym typeface="Open Sans"/>
              </a:rPr>
              <a:t>Platforms open by default (even “pay-to-close”)</a:t>
            </a:r>
            <a:endParaRPr sz="1400">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US" sz="1400">
                <a:latin typeface="Open Sans"/>
                <a:ea typeface="Open Sans"/>
                <a:cs typeface="Open Sans"/>
                <a:sym typeface="Open Sans"/>
              </a:rPr>
              <a:t>Modular publishing </a:t>
            </a:r>
            <a:endParaRPr sz="1400">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US" sz="1400">
                <a:latin typeface="Open Sans"/>
                <a:ea typeface="Open Sans"/>
                <a:cs typeface="Open Sans"/>
                <a:sym typeface="Open Sans"/>
              </a:rPr>
              <a:t>Diversity of outputs (abstract, analysis, research problem, hypothesis, data, method, interpretation, peer review, etc.)</a:t>
            </a:r>
            <a:endParaRPr sz="1400">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US" sz="1400">
                <a:latin typeface="Open Sans"/>
                <a:ea typeface="Open Sans"/>
                <a:cs typeface="Open Sans"/>
                <a:sym typeface="Open Sans"/>
              </a:rPr>
              <a:t>Focus on the process (all steps made </a:t>
            </a:r>
            <a:r>
              <a:rPr lang="en-US" sz="1400">
                <a:latin typeface="Open Sans"/>
                <a:ea typeface="Open Sans"/>
                <a:cs typeface="Open Sans"/>
                <a:sym typeface="Open Sans"/>
              </a:rPr>
              <a:t>transparent</a:t>
            </a:r>
            <a:r>
              <a:rPr lang="en-US" sz="1400">
                <a:latin typeface="Open Sans"/>
                <a:ea typeface="Open Sans"/>
                <a:cs typeface="Open Sans"/>
                <a:sym typeface="Open Sans"/>
              </a:rPr>
              <a:t>)</a:t>
            </a:r>
            <a:endParaRPr sz="1400">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US" sz="1400">
                <a:latin typeface="Open Sans"/>
                <a:ea typeface="Open Sans"/>
                <a:cs typeface="Open Sans"/>
                <a:sym typeface="Open Sans"/>
              </a:rPr>
              <a:t>Collaborative</a:t>
            </a:r>
            <a:endParaRPr sz="1400">
              <a:latin typeface="Open Sans"/>
              <a:ea typeface="Open Sans"/>
              <a:cs typeface="Open Sans"/>
              <a:sym typeface="Open Sans"/>
            </a:endParaRPr>
          </a:p>
          <a:p>
            <a:pPr indent="0" lvl="0" marL="0" rtl="0" algn="l">
              <a:lnSpc>
                <a:spcPct val="115000"/>
              </a:lnSpc>
              <a:spcBef>
                <a:spcPts val="600"/>
              </a:spcBef>
              <a:spcAft>
                <a:spcPts val="0"/>
              </a:spcAft>
              <a:buNone/>
            </a:pPr>
            <a:r>
              <a:rPr lang="en-US" sz="1400">
                <a:latin typeface="Open Sans"/>
                <a:ea typeface="Open Sans"/>
                <a:cs typeface="Open Sans"/>
                <a:sym typeface="Open Sans"/>
              </a:rPr>
              <a:t>Examples:</a:t>
            </a:r>
            <a:endParaRPr sz="1400">
              <a:latin typeface="Open Sans"/>
              <a:ea typeface="Open Sans"/>
              <a:cs typeface="Open Sans"/>
              <a:sym typeface="Open Sans"/>
            </a:endParaRPr>
          </a:p>
          <a:p>
            <a:pPr indent="0" lvl="0" marL="0" rtl="0" algn="l">
              <a:lnSpc>
                <a:spcPct val="115000"/>
              </a:lnSpc>
              <a:spcBef>
                <a:spcPts val="600"/>
              </a:spcBef>
              <a:spcAft>
                <a:spcPts val="0"/>
              </a:spcAft>
              <a:buNone/>
            </a:pPr>
            <a:r>
              <a:rPr lang="en-US" sz="1400" u="sng">
                <a:solidFill>
                  <a:schemeClr val="hlink"/>
                </a:solidFill>
                <a:latin typeface="Open Sans"/>
                <a:ea typeface="Open Sans"/>
                <a:cs typeface="Open Sans"/>
                <a:sym typeface="Open Sans"/>
                <a:hlinkClick r:id="rId3"/>
              </a:rPr>
              <a:t>ResearchEquals</a:t>
            </a:r>
            <a:endParaRPr sz="1400">
              <a:latin typeface="Open Sans"/>
              <a:ea typeface="Open Sans"/>
              <a:cs typeface="Open Sans"/>
              <a:sym typeface="Open Sans"/>
            </a:endParaRPr>
          </a:p>
          <a:p>
            <a:pPr indent="0" lvl="0" marL="0" rtl="0" algn="l">
              <a:lnSpc>
                <a:spcPct val="115000"/>
              </a:lnSpc>
              <a:spcBef>
                <a:spcPts val="600"/>
              </a:spcBef>
              <a:spcAft>
                <a:spcPts val="0"/>
              </a:spcAft>
              <a:buNone/>
            </a:pPr>
            <a:r>
              <a:rPr lang="en-US" sz="1400" u="sng">
                <a:solidFill>
                  <a:schemeClr val="hlink"/>
                </a:solidFill>
                <a:latin typeface="Open Sans"/>
                <a:ea typeface="Open Sans"/>
                <a:cs typeface="Open Sans"/>
                <a:sym typeface="Open Sans"/>
                <a:hlinkClick r:id="rId4"/>
              </a:rPr>
              <a:t>Octopus</a:t>
            </a:r>
            <a:r>
              <a:rPr lang="en-US" sz="1400">
                <a:latin typeface="Open Sans"/>
                <a:ea typeface="Open Sans"/>
                <a:cs typeface="Open Sans"/>
                <a:sym typeface="Open Sans"/>
              </a:rPr>
              <a:t> (under development)</a:t>
            </a:r>
            <a:endParaRPr sz="1400">
              <a:latin typeface="Open Sans"/>
              <a:ea typeface="Open Sans"/>
              <a:cs typeface="Open Sans"/>
              <a:sym typeface="Open Sans"/>
            </a:endParaRPr>
          </a:p>
          <a:p>
            <a:pPr indent="0" lvl="0" marL="0" rtl="0" algn="l">
              <a:spcBef>
                <a:spcPts val="600"/>
              </a:spcBef>
              <a:spcAft>
                <a:spcPts val="600"/>
              </a:spcAft>
              <a:buNone/>
            </a:pPr>
            <a:r>
              <a:t/>
            </a:r>
            <a:endParaRPr/>
          </a:p>
        </p:txBody>
      </p:sp>
      <p:pic>
        <p:nvPicPr>
          <p:cNvPr id="436" name="Google Shape;436;p52">
            <a:hlinkClick r:id="rId5"/>
          </p:cNvPr>
          <p:cNvPicPr preferRelativeResize="0"/>
          <p:nvPr/>
        </p:nvPicPr>
        <p:blipFill>
          <a:blip r:embed="rId6">
            <a:alphaModFix/>
          </a:blip>
          <a:stretch>
            <a:fillRect/>
          </a:stretch>
        </p:blipFill>
        <p:spPr>
          <a:xfrm>
            <a:off x="4612725" y="0"/>
            <a:ext cx="4531267" cy="3911199"/>
          </a:xfrm>
          <a:prstGeom prst="rect">
            <a:avLst/>
          </a:prstGeom>
          <a:noFill/>
          <a:ln>
            <a:noFill/>
          </a:ln>
        </p:spPr>
      </p:pic>
      <p:pic>
        <p:nvPicPr>
          <p:cNvPr id="437" name="Google Shape;437;p52">
            <a:hlinkClick r:id="rId7"/>
          </p:cNvPr>
          <p:cNvPicPr preferRelativeResize="0"/>
          <p:nvPr/>
        </p:nvPicPr>
        <p:blipFill>
          <a:blip r:embed="rId8">
            <a:alphaModFix/>
          </a:blip>
          <a:stretch>
            <a:fillRect/>
          </a:stretch>
        </p:blipFill>
        <p:spPr>
          <a:xfrm>
            <a:off x="5235100" y="3336424"/>
            <a:ext cx="3359199" cy="1587750"/>
          </a:xfrm>
          <a:prstGeom prst="rect">
            <a:avLst/>
          </a:prstGeom>
          <a:noFill/>
          <a:ln>
            <a:noFill/>
          </a:ln>
          <a:effectLst>
            <a:outerShdw blurRad="57150" rotWithShape="0" algn="bl" dir="5400000" dist="28575">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3"/>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Bibliodiversity</a:t>
            </a:r>
            <a:endParaRPr/>
          </a:p>
        </p:txBody>
      </p:sp>
      <p:sp>
        <p:nvSpPr>
          <p:cNvPr id="443" name="Google Shape;443;p53"/>
          <p:cNvSpPr txBox="1"/>
          <p:nvPr>
            <p:ph idx="1" type="body"/>
          </p:nvPr>
        </p:nvSpPr>
        <p:spPr>
          <a:xfrm>
            <a:off x="855300" y="1430150"/>
            <a:ext cx="7782600" cy="3033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1200">
                <a:latin typeface="Open Sans"/>
                <a:ea typeface="Open Sans"/>
                <a:cs typeface="Open Sans"/>
                <a:sym typeface="Open Sans"/>
              </a:rPr>
              <a:t>“</a:t>
            </a:r>
            <a:r>
              <a:rPr lang="en-US" sz="1300">
                <a:latin typeface="Open Sans"/>
                <a:ea typeface="Open Sans"/>
                <a:cs typeface="Open Sans"/>
                <a:sym typeface="Open Sans"/>
              </a:rPr>
              <a:t>cultural diversity applied to the world of books”</a:t>
            </a:r>
            <a:endParaRPr sz="1300">
              <a:latin typeface="Open Sans"/>
              <a:ea typeface="Open Sans"/>
              <a:cs typeface="Open Sans"/>
              <a:sym typeface="Open Sans"/>
            </a:endParaRPr>
          </a:p>
          <a:p>
            <a:pPr indent="-311150" lvl="0" marL="45720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p</a:t>
            </a:r>
            <a:r>
              <a:rPr lang="en-US" sz="1300">
                <a:latin typeface="Open Sans"/>
                <a:ea typeface="Open Sans"/>
                <a:cs typeface="Open Sans"/>
                <a:sym typeface="Open Sans"/>
              </a:rPr>
              <a:t>reserving diversity in scholarly communication</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greater diversity of products (books, scripts, eBooks, apps, and oral literature) made available to readers</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scholarly communication as an ecosystem resting on: </a:t>
            </a:r>
            <a:endParaRPr sz="1300">
              <a:latin typeface="Open Sans"/>
              <a:ea typeface="Open Sans"/>
              <a:cs typeface="Open Sans"/>
              <a:sym typeface="Open Sans"/>
            </a:endParaRPr>
          </a:p>
          <a:p>
            <a:pPr indent="-311150" lvl="1" marL="9144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multilingualism</a:t>
            </a:r>
            <a:endParaRPr sz="1300">
              <a:latin typeface="Open Sans"/>
              <a:ea typeface="Open Sans"/>
              <a:cs typeface="Open Sans"/>
              <a:sym typeface="Open Sans"/>
            </a:endParaRPr>
          </a:p>
          <a:p>
            <a:pPr indent="-311150" lvl="1" marL="9144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open and shared infrastructures and services</a:t>
            </a:r>
            <a:endParaRPr sz="1300">
              <a:latin typeface="Open Sans"/>
              <a:ea typeface="Open Sans"/>
              <a:cs typeface="Open Sans"/>
              <a:sym typeface="Open Sans"/>
            </a:endParaRPr>
          </a:p>
          <a:p>
            <a:pPr indent="-311150" lvl="1" marL="9144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the diversity of business models in OA publishing</a:t>
            </a:r>
            <a:endParaRPr sz="1300">
              <a:latin typeface="Open Sans"/>
              <a:ea typeface="Open Sans"/>
              <a:cs typeface="Open Sans"/>
              <a:sym typeface="Open Sans"/>
            </a:endParaRPr>
          </a:p>
          <a:p>
            <a:pPr indent="-311150" lvl="1" marL="914400" rtl="0" algn="l">
              <a:lnSpc>
                <a:spcPct val="115000"/>
              </a:lnSpc>
              <a:spcBef>
                <a:spcPts val="0"/>
              </a:spcBef>
              <a:spcAft>
                <a:spcPts val="0"/>
              </a:spcAft>
              <a:buSzPts val="1300"/>
              <a:buFont typeface="Open Sans"/>
              <a:buChar char="○"/>
            </a:pPr>
            <a:r>
              <a:rPr lang="en-US" sz="1300">
                <a:latin typeface="Open Sans"/>
                <a:ea typeface="Open Sans"/>
                <a:cs typeface="Open Sans"/>
                <a:sym typeface="Open Sans"/>
              </a:rPr>
              <a:t>quality-based research assessment.</a:t>
            </a:r>
            <a:endParaRPr sz="1300">
              <a:latin typeface="Open Sans"/>
              <a:ea typeface="Open Sans"/>
              <a:cs typeface="Open Sans"/>
              <a:sym typeface="Open Sans"/>
            </a:endParaRPr>
          </a:p>
          <a:p>
            <a:pPr indent="0" lvl="0" marL="0" rtl="0" algn="l">
              <a:lnSpc>
                <a:spcPct val="115000"/>
              </a:lnSpc>
              <a:spcBef>
                <a:spcPts val="600"/>
              </a:spcBef>
              <a:spcAft>
                <a:spcPts val="0"/>
              </a:spcAft>
              <a:buNone/>
            </a:pPr>
            <a:r>
              <a:t/>
            </a:r>
            <a:endParaRPr sz="1200">
              <a:latin typeface="Open Sans"/>
              <a:ea typeface="Open Sans"/>
              <a:cs typeface="Open Sans"/>
              <a:sym typeface="Open Sans"/>
            </a:endParaRPr>
          </a:p>
          <a:p>
            <a:pPr indent="0" lvl="0" marL="0" rtl="0" algn="l">
              <a:lnSpc>
                <a:spcPct val="115000"/>
              </a:lnSpc>
              <a:spcBef>
                <a:spcPts val="600"/>
              </a:spcBef>
              <a:spcAft>
                <a:spcPts val="0"/>
              </a:spcAft>
              <a:buNone/>
            </a:pPr>
            <a:r>
              <a:t/>
            </a:r>
            <a:endParaRPr sz="1200">
              <a:latin typeface="Open Sans"/>
              <a:ea typeface="Open Sans"/>
              <a:cs typeface="Open Sans"/>
              <a:sym typeface="Open Sans"/>
            </a:endParaRPr>
          </a:p>
          <a:p>
            <a:pPr indent="0" lvl="0" marL="0" rtl="0" algn="l">
              <a:lnSpc>
                <a:spcPct val="115000"/>
              </a:lnSpc>
              <a:spcBef>
                <a:spcPts val="600"/>
              </a:spcBef>
              <a:spcAft>
                <a:spcPts val="600"/>
              </a:spcAft>
              <a:buNone/>
            </a:pPr>
            <a:r>
              <a:rPr lang="en-US" sz="900">
                <a:latin typeface="Open Sans"/>
                <a:ea typeface="Open Sans"/>
                <a:cs typeface="Open Sans"/>
                <a:sym typeface="Open Sans"/>
              </a:rPr>
              <a:t>Shearer, Kathleen, Chan, Leslie, Kuchma, Iryna, &amp; Mounier, Pierre. (2020). Fostering Bibliodiversity in Scholarly Communications: A Call for Action. Zenodo. </a:t>
            </a:r>
            <a:r>
              <a:rPr lang="en-US" sz="900" u="sng">
                <a:solidFill>
                  <a:schemeClr val="hlink"/>
                </a:solidFill>
                <a:latin typeface="Open Sans"/>
                <a:ea typeface="Open Sans"/>
                <a:cs typeface="Open Sans"/>
                <a:sym typeface="Open Sans"/>
                <a:hlinkClick r:id="rId3"/>
              </a:rPr>
              <a:t>https://doi.org/10.5281/zenodo.3752923</a:t>
            </a:r>
            <a:r>
              <a:rPr lang="en-US" sz="1200">
                <a:latin typeface="Open Sans"/>
                <a:ea typeface="Open Sans"/>
                <a:cs typeface="Open Sans"/>
                <a:sym typeface="Open Sans"/>
              </a:rPr>
              <a:t> </a:t>
            </a:r>
            <a:endParaRPr sz="12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4"/>
          <p:cNvSpPr txBox="1"/>
          <p:nvPr>
            <p:ph type="title"/>
          </p:nvPr>
        </p:nvSpPr>
        <p:spPr>
          <a:xfrm>
            <a:off x="855300" y="836000"/>
            <a:ext cx="74334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Training tips</a:t>
            </a:r>
            <a:endParaRPr/>
          </a:p>
        </p:txBody>
      </p:sp>
      <p:sp>
        <p:nvSpPr>
          <p:cNvPr id="449" name="Google Shape;449;p54"/>
          <p:cNvSpPr txBox="1"/>
          <p:nvPr>
            <p:ph idx="1" type="body"/>
          </p:nvPr>
        </p:nvSpPr>
        <p:spPr>
          <a:xfrm>
            <a:off x="855300" y="1430147"/>
            <a:ext cx="7433400" cy="3033900"/>
          </a:xfrm>
          <a:prstGeom prst="rect">
            <a:avLst/>
          </a:prstGeom>
          <a:noFill/>
          <a:ln>
            <a:noFill/>
          </a:ln>
        </p:spPr>
        <p:txBody>
          <a:bodyPr anchorCtr="0" anchor="t" bIns="34275" lIns="68575" spcFirstLastPara="1" rIns="68575" wrap="square" tIns="34275">
            <a:normAutofit/>
          </a:bodyPr>
          <a:lstStyle/>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Don’t forget that the purpose of scholarly publishing should be scholarly </a:t>
            </a:r>
            <a:r>
              <a:rPr lang="en-US" sz="1600">
                <a:latin typeface="Open Sans"/>
                <a:ea typeface="Open Sans"/>
                <a:cs typeface="Open Sans"/>
                <a:sym typeface="Open Sans"/>
              </a:rPr>
              <a:t>communication</a:t>
            </a:r>
            <a:r>
              <a:rPr lang="en-US" sz="1600">
                <a:latin typeface="Open Sans"/>
                <a:ea typeface="Open Sans"/>
                <a:cs typeface="Open Sans"/>
                <a:sym typeface="Open Sans"/>
              </a:rPr>
              <a:t> (and not profit)</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Highlight and explain the diversity of publishing models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Uncover misconceptions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Present use cases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High-quality materials are available. Use them in you training!</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The topic is huge. Try not to cover all in one session.</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US" sz="1600">
                <a:latin typeface="Open Sans"/>
                <a:ea typeface="Open Sans"/>
                <a:cs typeface="Open Sans"/>
                <a:sym typeface="Open Sans"/>
              </a:rPr>
              <a:t>Be informed and cover new developments in you training!</a:t>
            </a:r>
            <a:endParaRPr sz="16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5"/>
          <p:cNvSpPr txBox="1"/>
          <p:nvPr>
            <p:ph idx="1" type="body"/>
          </p:nvPr>
        </p:nvSpPr>
        <p:spPr>
          <a:xfrm>
            <a:off x="855300" y="1430147"/>
            <a:ext cx="7433400" cy="3033900"/>
          </a:xfrm>
          <a:prstGeom prst="rect">
            <a:avLst/>
          </a:prstGeom>
        </p:spPr>
        <p:txBody>
          <a:bodyPr anchorCtr="0" anchor="t" bIns="0" lIns="0" spcFirstLastPara="1" rIns="0" wrap="square" tIns="0">
            <a:noAutofit/>
          </a:bodyPr>
          <a:lstStyle/>
          <a:p>
            <a:pPr indent="-317500" lvl="0" marL="457200" rtl="0" algn="l">
              <a:lnSpc>
                <a:spcPct val="115000"/>
              </a:lnSpc>
              <a:spcBef>
                <a:spcPts val="1000"/>
              </a:spcBef>
              <a:spcAft>
                <a:spcPts val="0"/>
              </a:spcAft>
              <a:buSzPts val="1400"/>
              <a:buFont typeface="Open Sans"/>
              <a:buChar char="●"/>
            </a:pPr>
            <a:r>
              <a:rPr lang="en-US" sz="1400">
                <a:latin typeface="Open Sans"/>
                <a:ea typeface="Open Sans"/>
                <a:cs typeface="Open Sans"/>
                <a:sym typeface="Open Sans"/>
              </a:rPr>
              <a:t>Describe policy requirements and ask participants to select eligible journals (use </a:t>
            </a:r>
            <a:r>
              <a:rPr lang="en-US" sz="1400" u="sng">
                <a:solidFill>
                  <a:schemeClr val="hlink"/>
                </a:solidFill>
                <a:latin typeface="Open Sans"/>
                <a:ea typeface="Open Sans"/>
                <a:cs typeface="Open Sans"/>
                <a:sym typeface="Open Sans"/>
                <a:hlinkClick r:id="rId3"/>
              </a:rPr>
              <a:t>SherpaRomeo</a:t>
            </a:r>
            <a:r>
              <a:rPr lang="en-US" sz="1400">
                <a:latin typeface="Open Sans"/>
                <a:ea typeface="Open Sans"/>
                <a:cs typeface="Open Sans"/>
                <a:sym typeface="Open Sans"/>
              </a:rPr>
              <a:t> and/or </a:t>
            </a:r>
            <a:r>
              <a:rPr lang="en-US" sz="1400" u="sng">
                <a:solidFill>
                  <a:schemeClr val="hlink"/>
                </a:solidFill>
                <a:latin typeface="Open Sans"/>
                <a:ea typeface="Open Sans"/>
                <a:cs typeface="Open Sans"/>
                <a:sym typeface="Open Sans"/>
                <a:hlinkClick r:id="rId4"/>
              </a:rPr>
              <a:t>PlanS Journal Checker Tool</a:t>
            </a:r>
            <a:r>
              <a:rPr lang="en-US" sz="1400">
                <a:latin typeface="Open Sans"/>
                <a:ea typeface="Open Sans"/>
                <a:cs typeface="Open Sans"/>
                <a:sym typeface="Open Sans"/>
              </a:rPr>
              <a:t>, </a:t>
            </a:r>
            <a:r>
              <a:rPr lang="en-US" sz="1400" u="sng">
                <a:solidFill>
                  <a:schemeClr val="hlink"/>
                </a:solidFill>
                <a:latin typeface="Open Sans"/>
                <a:ea typeface="Open Sans"/>
                <a:cs typeface="Open Sans"/>
                <a:sym typeface="Open Sans"/>
                <a:hlinkClick r:id="rId5"/>
              </a:rPr>
              <a:t>Think. Check. Submit</a:t>
            </a:r>
            <a:r>
              <a:rPr lang="en-US" sz="1400">
                <a:latin typeface="Open Sans"/>
                <a:ea typeface="Open Sans"/>
                <a:cs typeface="Open Sans"/>
                <a:sym typeface="Open Sans"/>
              </a:rPr>
              <a:t>, </a:t>
            </a:r>
            <a:r>
              <a:rPr lang="en-US" sz="1400" u="sng">
                <a:solidFill>
                  <a:schemeClr val="hlink"/>
                </a:solidFill>
                <a:latin typeface="Open Sans"/>
                <a:ea typeface="Open Sans"/>
                <a:cs typeface="Open Sans"/>
                <a:sym typeface="Open Sans"/>
                <a:hlinkClick r:id="rId6"/>
              </a:rPr>
              <a:t>DOAJ</a:t>
            </a:r>
            <a:r>
              <a:rPr lang="en-US" sz="1400">
                <a:latin typeface="Open Sans"/>
                <a:ea typeface="Open Sans"/>
                <a:cs typeface="Open Sans"/>
                <a:sym typeface="Open Sans"/>
              </a:rPr>
              <a:t>, check publisher websites).</a:t>
            </a:r>
            <a:endParaRPr sz="1400">
              <a:latin typeface="Open Sans"/>
              <a:ea typeface="Open Sans"/>
              <a:cs typeface="Open Sans"/>
              <a:sym typeface="Open Sans"/>
            </a:endParaRPr>
          </a:p>
          <a:p>
            <a:pPr indent="-317500" lvl="0" marL="457200" rtl="0" algn="l">
              <a:lnSpc>
                <a:spcPct val="115000"/>
              </a:lnSpc>
              <a:spcBef>
                <a:spcPts val="1000"/>
              </a:spcBef>
              <a:spcAft>
                <a:spcPts val="0"/>
              </a:spcAft>
              <a:buSzPts val="1400"/>
              <a:buFont typeface="Open Sans"/>
              <a:buChar char="●"/>
            </a:pPr>
            <a:r>
              <a:rPr lang="en-US" sz="1400">
                <a:latin typeface="Open Sans"/>
                <a:ea typeface="Open Sans"/>
                <a:cs typeface="Open Sans"/>
                <a:sym typeface="Open Sans"/>
              </a:rPr>
              <a:t>Describe use cases that you encounter in your work.</a:t>
            </a:r>
            <a:br>
              <a:rPr lang="en-US" sz="1400">
                <a:latin typeface="Open Sans"/>
                <a:ea typeface="Open Sans"/>
                <a:cs typeface="Open Sans"/>
                <a:sym typeface="Open Sans"/>
              </a:rPr>
            </a:br>
            <a:r>
              <a:rPr lang="en-US" sz="1400">
                <a:latin typeface="Open Sans"/>
                <a:ea typeface="Open Sans"/>
                <a:cs typeface="Open Sans"/>
                <a:sym typeface="Open Sans"/>
              </a:rPr>
              <a:t>Ask participants to use licence wizards (licence choosers) to select the most appropriate licence for a specific use case.</a:t>
            </a:r>
            <a:r>
              <a:rPr lang="en-US" sz="1400"/>
              <a:t> </a:t>
            </a:r>
            <a:endParaRPr sz="1400"/>
          </a:p>
          <a:p>
            <a:pPr indent="-317500" lvl="0" marL="457200" rtl="0" algn="l">
              <a:lnSpc>
                <a:spcPct val="115000"/>
              </a:lnSpc>
              <a:spcBef>
                <a:spcPts val="1000"/>
              </a:spcBef>
              <a:spcAft>
                <a:spcPts val="0"/>
              </a:spcAft>
              <a:buSzPts val="1400"/>
              <a:buFont typeface="Open Sans"/>
              <a:buChar char="●"/>
            </a:pPr>
            <a:r>
              <a:rPr lang="en-US" sz="1400">
                <a:latin typeface="Open Sans"/>
                <a:ea typeface="Open Sans"/>
                <a:cs typeface="Open Sans"/>
                <a:sym typeface="Open Sans"/>
              </a:rPr>
              <a:t>Practice a scenario where an author would be required to use a rights </a:t>
            </a:r>
            <a:r>
              <a:rPr lang="en-US" sz="1400">
                <a:latin typeface="Open Sans"/>
                <a:ea typeface="Open Sans"/>
                <a:cs typeface="Open Sans"/>
                <a:sym typeface="Open Sans"/>
              </a:rPr>
              <a:t>retention</a:t>
            </a:r>
            <a:r>
              <a:rPr lang="en-US" sz="1400">
                <a:latin typeface="Open Sans"/>
                <a:ea typeface="Open Sans"/>
                <a:cs typeface="Open Sans"/>
                <a:sym typeface="Open Sans"/>
              </a:rPr>
              <a:t> mechanism.</a:t>
            </a:r>
            <a:endParaRPr sz="1400">
              <a:latin typeface="Open Sans"/>
              <a:ea typeface="Open Sans"/>
              <a:cs typeface="Open Sans"/>
              <a:sym typeface="Open Sans"/>
            </a:endParaRPr>
          </a:p>
          <a:p>
            <a:pPr indent="-317500" lvl="0" marL="457200" rtl="0" algn="l">
              <a:lnSpc>
                <a:spcPct val="115000"/>
              </a:lnSpc>
              <a:spcBef>
                <a:spcPts val="1000"/>
              </a:spcBef>
              <a:spcAft>
                <a:spcPts val="600"/>
              </a:spcAft>
              <a:buSzPts val="1400"/>
              <a:buFont typeface="Open Sans"/>
              <a:buChar char="●"/>
            </a:pPr>
            <a:r>
              <a:rPr lang="en-US" sz="1400">
                <a:latin typeface="Open Sans"/>
                <a:ea typeface="Open Sans"/>
                <a:cs typeface="Open Sans"/>
                <a:sym typeface="Open Sans"/>
              </a:rPr>
              <a:t>Select a set of journals and assess them using the  using </a:t>
            </a:r>
            <a:r>
              <a:rPr lang="en-US" sz="1400" u="sng">
                <a:solidFill>
                  <a:schemeClr val="hlink"/>
                </a:solidFill>
                <a:latin typeface="Open Sans"/>
                <a:ea typeface="Open Sans"/>
                <a:cs typeface="Open Sans"/>
                <a:sym typeface="Open Sans"/>
                <a:hlinkClick r:id="rId7"/>
              </a:rPr>
              <a:t>Think. Check. Submit</a:t>
            </a:r>
            <a:r>
              <a:rPr lang="en-US" sz="1400">
                <a:latin typeface="Open Sans"/>
                <a:ea typeface="Open Sans"/>
                <a:cs typeface="Open Sans"/>
                <a:sym typeface="Open Sans"/>
              </a:rPr>
              <a:t> checklist. </a:t>
            </a:r>
            <a:endParaRPr sz="1400">
              <a:latin typeface="Open Sans"/>
              <a:ea typeface="Open Sans"/>
              <a:cs typeface="Open Sans"/>
              <a:sym typeface="Open Sans"/>
            </a:endParaRPr>
          </a:p>
        </p:txBody>
      </p:sp>
      <p:sp>
        <p:nvSpPr>
          <p:cNvPr id="455" name="Google Shape;455;p55"/>
          <p:cNvSpPr txBox="1"/>
          <p:nvPr>
            <p:ph type="title"/>
          </p:nvPr>
        </p:nvSpPr>
        <p:spPr>
          <a:xfrm>
            <a:off x="855300" y="836000"/>
            <a:ext cx="74334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Recommended training exercises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61" name="Google Shape;461;p56"/>
          <p:cNvSpPr txBox="1"/>
          <p:nvPr/>
        </p:nvSpPr>
        <p:spPr>
          <a:xfrm>
            <a:off x="4831075" y="4792750"/>
            <a:ext cx="3984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en-US" sz="800" u="sng">
                <a:solidFill>
                  <a:srgbClr val="F1C232"/>
                </a:solidFill>
                <a:latin typeface="Open Sans"/>
                <a:ea typeface="Open Sans"/>
                <a:cs typeface="Open Sans"/>
                <a:sym typeface="Open Sans"/>
                <a:hlinkClick r:id="rId3">
                  <a:extLst>
                    <a:ext uri="{A12FA001-AC4F-418D-AE19-62706E023703}">
                      <ahyp:hlinkClr val="tx"/>
                    </a:ext>
                  </a:extLst>
                </a:hlinkClick>
              </a:rPr>
              <a:t>Template Concentric Blue</a:t>
            </a:r>
            <a:r>
              <a:rPr lang="en-US" sz="800">
                <a:solidFill>
                  <a:srgbClr val="F1C232"/>
                </a:solidFill>
                <a:latin typeface="Open Sans"/>
                <a:ea typeface="Open Sans"/>
                <a:cs typeface="Open Sans"/>
                <a:sym typeface="Open Sans"/>
              </a:rPr>
              <a:t>, designed by</a:t>
            </a:r>
            <a:r>
              <a:rPr lang="en-US" sz="800">
                <a:solidFill>
                  <a:srgbClr val="F1C232"/>
                </a:solidFill>
                <a:uFill>
                  <a:noFill/>
                </a:uFill>
                <a:latin typeface="Open Sans"/>
                <a:ea typeface="Open Sans"/>
                <a:cs typeface="Open Sans"/>
                <a:sym typeface="Open Sans"/>
                <a:hlinkClick r:id="rId4">
                  <a:extLst>
                    <a:ext uri="{A12FA001-AC4F-418D-AE19-62706E023703}">
                      <ahyp:hlinkClr val="tx"/>
                    </a:ext>
                  </a:extLst>
                </a:hlinkClick>
              </a:rPr>
              <a:t> </a:t>
            </a:r>
            <a:r>
              <a:rPr lang="en-US" sz="800" u="sng">
                <a:solidFill>
                  <a:srgbClr val="F1C232"/>
                </a:solidFill>
                <a:latin typeface="Open Sans"/>
                <a:ea typeface="Open Sans"/>
                <a:cs typeface="Open Sans"/>
                <a:sym typeface="Open Sans"/>
                <a:hlinkClick r:id="rId5">
                  <a:extLst>
                    <a:ext uri="{A12FA001-AC4F-418D-AE19-62706E023703}">
                      <ahyp:hlinkClr val="tx"/>
                    </a:ext>
                  </a:extLst>
                </a:hlinkClick>
              </a:rPr>
              <a:t>Jimena Catalina</a:t>
            </a:r>
            <a:r>
              <a:rPr lang="en-US" sz="800">
                <a:solidFill>
                  <a:srgbClr val="F1C232"/>
                </a:solidFill>
                <a:latin typeface="Open Sans"/>
                <a:ea typeface="Open Sans"/>
                <a:cs typeface="Open Sans"/>
                <a:sym typeface="Open Sans"/>
              </a:rPr>
              <a:t>; Slides Carnival. </a:t>
            </a:r>
            <a:r>
              <a:rPr lang="en-US" sz="800" u="sng">
                <a:solidFill>
                  <a:srgbClr val="F1C232"/>
                </a:solidFill>
                <a:latin typeface="Open Sans"/>
                <a:ea typeface="Open Sans"/>
                <a:cs typeface="Open Sans"/>
                <a:sym typeface="Open Sans"/>
                <a:hlinkClick r:id="rId6">
                  <a:extLst>
                    <a:ext uri="{A12FA001-AC4F-418D-AE19-62706E023703}">
                      <ahyp:hlinkClr val="tx"/>
                    </a:ext>
                  </a:extLst>
                </a:hlinkClick>
              </a:rPr>
              <a:t>CC BY</a:t>
            </a:r>
            <a:r>
              <a:rPr lang="en-US" sz="800">
                <a:solidFill>
                  <a:srgbClr val="F1C232"/>
                </a:solidFill>
                <a:latin typeface="Open Sans"/>
                <a:ea typeface="Open Sans"/>
                <a:cs typeface="Open Sans"/>
                <a:sym typeface="Open Sans"/>
              </a:rPr>
              <a:t>.</a:t>
            </a:r>
            <a:endParaRPr sz="800">
              <a:solidFill>
                <a:srgbClr val="F1C232"/>
              </a:solidFill>
              <a:latin typeface="Open Sans"/>
              <a:ea typeface="Open Sans"/>
              <a:cs typeface="Open Sans"/>
              <a:sym typeface="Open Sans"/>
            </a:endParaRPr>
          </a:p>
        </p:txBody>
      </p:sp>
      <p:sp>
        <p:nvSpPr>
          <p:cNvPr id="462" name="Google Shape;462;p56"/>
          <p:cNvSpPr txBox="1"/>
          <p:nvPr>
            <p:ph idx="1" type="body"/>
          </p:nvPr>
        </p:nvSpPr>
        <p:spPr>
          <a:xfrm>
            <a:off x="1138100" y="1441100"/>
            <a:ext cx="5783700" cy="273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4700">
                <a:solidFill>
                  <a:srgbClr val="FFFFFF"/>
                </a:solidFill>
                <a:latin typeface="Open Sans"/>
                <a:ea typeface="Open Sans"/>
                <a:cs typeface="Open Sans"/>
                <a:sym typeface="Open Sans"/>
              </a:rPr>
              <a:t>Questions?</a:t>
            </a:r>
            <a:endParaRPr b="1" sz="4700">
              <a:solidFill>
                <a:srgbClr val="FFFFFF"/>
              </a:solidFill>
              <a:latin typeface="Open Sans"/>
              <a:ea typeface="Open Sans"/>
              <a:cs typeface="Open Sans"/>
              <a:sym typeface="Open Sans"/>
            </a:endParaRPr>
          </a:p>
          <a:p>
            <a:pPr indent="0" lvl="0" marL="0" rtl="0" algn="l">
              <a:spcBef>
                <a:spcPts val="600"/>
              </a:spcBef>
              <a:spcAft>
                <a:spcPts val="0"/>
              </a:spcAft>
              <a:buNone/>
            </a:pPr>
            <a:r>
              <a:t/>
            </a:r>
            <a:endParaRPr>
              <a:solidFill>
                <a:srgbClr val="FFFFFF"/>
              </a:solidFill>
            </a:endParaRPr>
          </a:p>
          <a:p>
            <a:pPr indent="0" lvl="0" marL="0" rtl="0" algn="l">
              <a:spcBef>
                <a:spcPts val="600"/>
              </a:spcBef>
              <a:spcAft>
                <a:spcPts val="0"/>
              </a:spcAft>
              <a:buNone/>
            </a:pPr>
            <a:r>
              <a:t/>
            </a:r>
            <a:endParaRPr>
              <a:solidFill>
                <a:srgbClr val="FFFFFF"/>
              </a:solidFill>
            </a:endParaRPr>
          </a:p>
          <a:p>
            <a:pPr indent="0" lvl="0" marL="0" rtl="0" algn="l">
              <a:spcBef>
                <a:spcPts val="600"/>
              </a:spcBef>
              <a:spcAft>
                <a:spcPts val="0"/>
              </a:spcAft>
              <a:buNone/>
            </a:pPr>
            <a:r>
              <a:rPr lang="en-US" sz="1400" u="sng">
                <a:solidFill>
                  <a:srgbClr val="FFFFFF"/>
                </a:solidFill>
                <a:hlinkClick r:id="rId7">
                  <a:extLst>
                    <a:ext uri="{A12FA001-AC4F-418D-AE19-62706E023703}">
                      <ahyp:hlinkClr val="tx"/>
                    </a:ext>
                  </a:extLst>
                </a:hlinkClick>
              </a:rPr>
              <a:t>scmilica@gmail.com</a:t>
            </a:r>
            <a:endParaRPr sz="1400">
              <a:solidFill>
                <a:srgbClr val="FFFFFF"/>
              </a:solidFill>
            </a:endParaRPr>
          </a:p>
          <a:p>
            <a:pPr indent="0" lvl="0" marL="0" rtl="0" algn="l">
              <a:spcBef>
                <a:spcPts val="600"/>
              </a:spcBef>
              <a:spcAft>
                <a:spcPts val="600"/>
              </a:spcAft>
              <a:buNone/>
            </a:pPr>
            <a:r>
              <a:rPr lang="en-US" sz="1400">
                <a:solidFill>
                  <a:srgbClr val="FFFFFF"/>
                </a:solidFill>
              </a:rPr>
              <a:t>Twitter: @lessormore4</a:t>
            </a:r>
            <a:endParaRPr sz="1400">
              <a:solidFill>
                <a:srgbClr val="FFFFFF"/>
              </a:solidFill>
            </a:endParaRPr>
          </a:p>
        </p:txBody>
      </p:sp>
      <p:pic>
        <p:nvPicPr>
          <p:cNvPr id="463" name="Google Shape;463;p56">
            <a:hlinkClick r:id="rId8"/>
          </p:cNvPr>
          <p:cNvPicPr preferRelativeResize="0"/>
          <p:nvPr/>
        </p:nvPicPr>
        <p:blipFill>
          <a:blip r:embed="rId9">
            <a:alphaModFix/>
          </a:blip>
          <a:stretch>
            <a:fillRect/>
          </a:stretch>
        </p:blipFill>
        <p:spPr>
          <a:xfrm>
            <a:off x="1138100" y="4178000"/>
            <a:ext cx="884925" cy="30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nvSpPr>
        <p:spPr>
          <a:xfrm>
            <a:off x="78525" y="108700"/>
            <a:ext cx="394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434343"/>
                </a:solidFill>
                <a:latin typeface="Open Sans"/>
                <a:ea typeface="Open Sans"/>
                <a:cs typeface="Open Sans"/>
                <a:sym typeface="Open Sans"/>
              </a:rPr>
              <a:t>Training topics: the usual concept</a:t>
            </a:r>
            <a:endParaRPr b="1" sz="1600">
              <a:solidFill>
                <a:srgbClr val="434343"/>
              </a:solidFill>
              <a:latin typeface="Open Sans"/>
              <a:ea typeface="Open Sans"/>
              <a:cs typeface="Open Sans"/>
              <a:sym typeface="Open Sans"/>
            </a:endParaRPr>
          </a:p>
        </p:txBody>
      </p:sp>
      <p:grpSp>
        <p:nvGrpSpPr>
          <p:cNvPr id="190" name="Google Shape;190;p25"/>
          <p:cNvGrpSpPr/>
          <p:nvPr/>
        </p:nvGrpSpPr>
        <p:grpSpPr>
          <a:xfrm>
            <a:off x="173375" y="18675"/>
            <a:ext cx="8872600" cy="5106150"/>
            <a:chOff x="173375" y="39400"/>
            <a:chExt cx="8872600" cy="5106150"/>
          </a:xfrm>
        </p:grpSpPr>
        <p:sp>
          <p:nvSpPr>
            <p:cNvPr id="191" name="Google Shape;191;p25"/>
            <p:cNvSpPr/>
            <p:nvPr/>
          </p:nvSpPr>
          <p:spPr>
            <a:xfrm rot="-5400000">
              <a:off x="1995450" y="3315250"/>
              <a:ext cx="1293000" cy="2367600"/>
            </a:xfrm>
            <a:prstGeom prst="homePlate">
              <a:avLst>
                <a:gd fmla="val 50000" name="adj"/>
              </a:avLst>
            </a:prstGeom>
            <a:solidFill>
              <a:srgbClr val="FF6D00"/>
            </a:solidFill>
            <a:ln cap="flat" cmpd="sng" w="38100">
              <a:solidFill>
                <a:srgbClr val="FF6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92" name="Google Shape;192;p25"/>
            <p:cNvSpPr/>
            <p:nvPr/>
          </p:nvSpPr>
          <p:spPr>
            <a:xfrm>
              <a:off x="3822675" y="1812275"/>
              <a:ext cx="1851600" cy="2122800"/>
            </a:xfrm>
            <a:prstGeom prst="ellipse">
              <a:avLst/>
            </a:prstGeom>
            <a:solidFill>
              <a:schemeClr val="accent5"/>
            </a:solidFill>
            <a:ln cap="flat" cmpd="sng" w="28575">
              <a:solidFill>
                <a:srgbClr val="F1C23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US" sz="1300">
                  <a:latin typeface="Open Sans"/>
                  <a:ea typeface="Open Sans"/>
                  <a:cs typeface="Open Sans"/>
                  <a:sym typeface="Open Sans"/>
                </a:rPr>
                <a:t>PUBLISH IN OPEN ACCESS</a:t>
              </a:r>
              <a:endParaRPr b="1" sz="1300">
                <a:latin typeface="Open Sans"/>
                <a:ea typeface="Open Sans"/>
                <a:cs typeface="Open Sans"/>
                <a:sym typeface="Open Sans"/>
              </a:endParaRPr>
            </a:p>
            <a:p>
              <a:pPr indent="0" lvl="0" marL="0" rtl="0" algn="ctr">
                <a:lnSpc>
                  <a:spcPct val="150000"/>
                </a:lnSpc>
                <a:spcBef>
                  <a:spcPts val="0"/>
                </a:spcBef>
                <a:spcAft>
                  <a:spcPts val="0"/>
                </a:spcAft>
                <a:buNone/>
              </a:pPr>
              <a:r>
                <a:rPr lang="en-US" sz="1100">
                  <a:latin typeface="Open Sans"/>
                  <a:ea typeface="Open Sans"/>
                  <a:cs typeface="Open Sans"/>
                  <a:sym typeface="Open Sans"/>
                </a:rPr>
                <a:t>Gold OA</a:t>
              </a:r>
              <a:endParaRPr sz="1100">
                <a:latin typeface="Open Sans"/>
                <a:ea typeface="Open Sans"/>
                <a:cs typeface="Open Sans"/>
                <a:sym typeface="Open Sans"/>
              </a:endParaRPr>
            </a:p>
            <a:p>
              <a:pPr indent="0" lvl="0" marL="0" rtl="0" algn="ctr">
                <a:lnSpc>
                  <a:spcPct val="150000"/>
                </a:lnSpc>
                <a:spcBef>
                  <a:spcPts val="0"/>
                </a:spcBef>
                <a:spcAft>
                  <a:spcPts val="0"/>
                </a:spcAft>
                <a:buNone/>
              </a:pPr>
              <a:r>
                <a:rPr lang="en-US" sz="1100">
                  <a:latin typeface="Open Sans"/>
                  <a:ea typeface="Open Sans"/>
                  <a:cs typeface="Open Sans"/>
                  <a:sym typeface="Open Sans"/>
                </a:rPr>
                <a:t>Hybrid OA</a:t>
              </a:r>
              <a:endParaRPr sz="1100">
                <a:latin typeface="Open Sans"/>
                <a:ea typeface="Open Sans"/>
                <a:cs typeface="Open Sans"/>
                <a:sym typeface="Open Sans"/>
              </a:endParaRPr>
            </a:p>
            <a:p>
              <a:pPr indent="0" lvl="0" marL="0" rtl="0" algn="ctr">
                <a:lnSpc>
                  <a:spcPct val="150000"/>
                </a:lnSpc>
                <a:spcBef>
                  <a:spcPts val="0"/>
                </a:spcBef>
                <a:spcAft>
                  <a:spcPts val="0"/>
                </a:spcAft>
                <a:buNone/>
              </a:pPr>
              <a:r>
                <a:rPr lang="en-US" sz="1100">
                  <a:latin typeface="Open Sans"/>
                  <a:ea typeface="Open Sans"/>
                  <a:cs typeface="Open Sans"/>
                  <a:sym typeface="Open Sans"/>
                </a:rPr>
                <a:t>Diamond OA</a:t>
              </a:r>
              <a:r>
                <a:rPr lang="en-US" sz="900">
                  <a:latin typeface="Open Sans"/>
                  <a:ea typeface="Open Sans"/>
                  <a:cs typeface="Open Sans"/>
                  <a:sym typeface="Open Sans"/>
                </a:rPr>
                <a:t> </a:t>
              </a:r>
              <a:endParaRPr sz="900">
                <a:latin typeface="Open Sans"/>
                <a:ea typeface="Open Sans"/>
                <a:cs typeface="Open Sans"/>
                <a:sym typeface="Open Sans"/>
              </a:endParaRPr>
            </a:p>
          </p:txBody>
        </p:sp>
        <p:sp>
          <p:nvSpPr>
            <p:cNvPr id="193" name="Google Shape;193;p25"/>
            <p:cNvSpPr/>
            <p:nvPr/>
          </p:nvSpPr>
          <p:spPr>
            <a:xfrm>
              <a:off x="5974275" y="3991400"/>
              <a:ext cx="3071700" cy="1105500"/>
            </a:xfrm>
            <a:prstGeom prst="foldedCorner">
              <a:avLst>
                <a:gd fmla="val 16667" name="adj"/>
              </a:avLst>
            </a:prstGeom>
            <a:solidFill>
              <a:srgbClr val="351C75"/>
            </a:solidFill>
            <a:ln cap="flat" cmpd="sng" w="19050">
              <a:solidFill>
                <a:srgbClr val="351C7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274300">
              <a:noAutofit/>
            </a:bodyPr>
            <a:lstStyle/>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The future of scholarly publishing</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Open peer review</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Open science as a context</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Bibliodiversity</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Research evaluation</a:t>
              </a:r>
              <a:endParaRPr sz="1100">
                <a:solidFill>
                  <a:schemeClr val="lt1"/>
                </a:solidFill>
                <a:latin typeface="Open Sans"/>
                <a:ea typeface="Open Sans"/>
                <a:cs typeface="Open Sans"/>
                <a:sym typeface="Open Sans"/>
              </a:endParaRPr>
            </a:p>
          </p:txBody>
        </p:sp>
        <p:sp>
          <p:nvSpPr>
            <p:cNvPr id="194" name="Google Shape;194;p25"/>
            <p:cNvSpPr txBox="1"/>
            <p:nvPr/>
          </p:nvSpPr>
          <p:spPr>
            <a:xfrm>
              <a:off x="1610600" y="4295600"/>
              <a:ext cx="2069100" cy="825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US" sz="1200">
                  <a:solidFill>
                    <a:schemeClr val="lt1"/>
                  </a:solidFill>
                  <a:latin typeface="Open Sans"/>
                  <a:ea typeface="Open Sans"/>
                  <a:cs typeface="Open Sans"/>
                  <a:sym typeface="Open Sans"/>
                </a:rPr>
                <a:t>OPEN ACCESS POLICIES</a:t>
              </a:r>
              <a:endParaRPr sz="12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US" sz="1100">
                  <a:solidFill>
                    <a:schemeClr val="lt1"/>
                  </a:solidFill>
                  <a:latin typeface="Open Sans"/>
                  <a:ea typeface="Open Sans"/>
                  <a:cs typeface="Open Sans"/>
                  <a:sym typeface="Open Sans"/>
                </a:rPr>
                <a:t>Research outputs must be publicly available</a:t>
              </a:r>
              <a:endParaRPr sz="1100">
                <a:solidFill>
                  <a:schemeClr val="lt1"/>
                </a:solidFill>
                <a:latin typeface="Open Sans"/>
                <a:ea typeface="Open Sans"/>
                <a:cs typeface="Open Sans"/>
                <a:sym typeface="Open Sans"/>
              </a:endParaRPr>
            </a:p>
          </p:txBody>
        </p:sp>
        <p:sp>
          <p:nvSpPr>
            <p:cNvPr id="195" name="Google Shape;195;p25"/>
            <p:cNvSpPr/>
            <p:nvPr/>
          </p:nvSpPr>
          <p:spPr>
            <a:xfrm>
              <a:off x="3705225" y="434400"/>
              <a:ext cx="1892100" cy="867000"/>
            </a:xfrm>
            <a:prstGeom prst="ellipse">
              <a:avLst/>
            </a:prstGeom>
            <a:solidFill>
              <a:srgbClr val="38761D"/>
            </a:solidFill>
            <a:ln cap="flat" cmpd="sng" w="28575">
              <a:solidFill>
                <a:srgbClr val="3876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US" sz="1100">
                  <a:solidFill>
                    <a:schemeClr val="lt1"/>
                  </a:solidFill>
                  <a:latin typeface="Open Sans"/>
                  <a:ea typeface="Open Sans"/>
                  <a:cs typeface="Open Sans"/>
                  <a:sym typeface="Open Sans"/>
                </a:rPr>
                <a:t>SELF</a:t>
              </a:r>
              <a:r>
                <a:rPr b="1" lang="en-US" sz="1100">
                  <a:solidFill>
                    <a:schemeClr val="lt1"/>
                  </a:solidFill>
                  <a:latin typeface="Open Sans"/>
                  <a:ea typeface="Open Sans"/>
                  <a:cs typeface="Open Sans"/>
                  <a:sym typeface="Open Sans"/>
                </a:rPr>
                <a:t>-</a:t>
              </a:r>
              <a:r>
                <a:rPr b="1" lang="en-US" sz="1100">
                  <a:solidFill>
                    <a:schemeClr val="lt1"/>
                  </a:solidFill>
                  <a:latin typeface="Open Sans"/>
                  <a:ea typeface="Open Sans"/>
                  <a:cs typeface="Open Sans"/>
                  <a:sym typeface="Open Sans"/>
                </a:rPr>
                <a:t>ARCHIVING</a:t>
              </a:r>
              <a:r>
                <a:rPr b="1" lang="en-US" sz="1000">
                  <a:solidFill>
                    <a:schemeClr val="lt1"/>
                  </a:solidFill>
                  <a:latin typeface="Open Sans"/>
                  <a:ea typeface="Open Sans"/>
                  <a:cs typeface="Open Sans"/>
                  <a:sym typeface="Open Sans"/>
                </a:rPr>
                <a:t> or </a:t>
              </a:r>
              <a:r>
                <a:rPr b="1" lang="en-US" sz="1000">
                  <a:solidFill>
                    <a:schemeClr val="lt1"/>
                  </a:solidFill>
                  <a:latin typeface="Open Sans"/>
                  <a:ea typeface="Open Sans"/>
                  <a:cs typeface="Open Sans"/>
                  <a:sym typeface="Open Sans"/>
                </a:rPr>
                <a:t>G</a:t>
              </a:r>
              <a:r>
                <a:rPr b="1" lang="en-US" sz="1000">
                  <a:solidFill>
                    <a:schemeClr val="lt1"/>
                  </a:solidFill>
                  <a:latin typeface="Open Sans"/>
                  <a:ea typeface="Open Sans"/>
                  <a:cs typeface="Open Sans"/>
                  <a:sym typeface="Open Sans"/>
                </a:rPr>
                <a:t>reen Open Access</a:t>
              </a:r>
              <a:endParaRPr b="1" sz="1000">
                <a:solidFill>
                  <a:schemeClr val="lt1"/>
                </a:solidFill>
                <a:latin typeface="Open Sans"/>
                <a:ea typeface="Open Sans"/>
                <a:cs typeface="Open Sans"/>
                <a:sym typeface="Open Sans"/>
              </a:endParaRPr>
            </a:p>
          </p:txBody>
        </p:sp>
        <p:sp>
          <p:nvSpPr>
            <p:cNvPr id="196" name="Google Shape;196;p25"/>
            <p:cNvSpPr/>
            <p:nvPr/>
          </p:nvSpPr>
          <p:spPr>
            <a:xfrm>
              <a:off x="5974150" y="39400"/>
              <a:ext cx="3028200" cy="1601400"/>
            </a:xfrm>
            <a:prstGeom prst="foldedCorner">
              <a:avLst>
                <a:gd fmla="val 16667" name="adj"/>
              </a:avLst>
            </a:prstGeom>
            <a:solidFill>
              <a:srgbClr val="38761D"/>
            </a:solidFill>
            <a:ln cap="flat" cmpd="sng" w="19050">
              <a:solidFill>
                <a:srgbClr val="3876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365750">
              <a:noAutofit/>
            </a:bodyPr>
            <a:lstStyle/>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Publication versions (VoR, AAM, postprint, preprint)</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Self-archiving policies &amp; Sherpa/Romeo</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Licences and copyright + embargo</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Repositories</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Misconceptions</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Funder requirements</a:t>
              </a:r>
              <a:endParaRPr sz="1100">
                <a:solidFill>
                  <a:schemeClr val="lt1"/>
                </a:solidFill>
                <a:latin typeface="Open Sans"/>
                <a:ea typeface="Open Sans"/>
                <a:cs typeface="Open Sans"/>
                <a:sym typeface="Open Sans"/>
              </a:endParaRPr>
            </a:p>
            <a:p>
              <a:pPr indent="-184150" lvl="0" marL="228600" rtl="0" algn="l">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Rights retention</a:t>
              </a:r>
              <a:endParaRPr sz="1100">
                <a:solidFill>
                  <a:schemeClr val="lt1"/>
                </a:solidFill>
                <a:latin typeface="Open Sans"/>
                <a:ea typeface="Open Sans"/>
                <a:cs typeface="Open Sans"/>
                <a:sym typeface="Open Sans"/>
              </a:endParaRPr>
            </a:p>
          </p:txBody>
        </p:sp>
        <p:sp>
          <p:nvSpPr>
            <p:cNvPr id="197" name="Google Shape;197;p25"/>
            <p:cNvSpPr/>
            <p:nvPr/>
          </p:nvSpPr>
          <p:spPr>
            <a:xfrm>
              <a:off x="3949425" y="3553275"/>
              <a:ext cx="1403700" cy="867000"/>
            </a:xfrm>
            <a:prstGeom prst="ellipse">
              <a:avLst/>
            </a:prstGeom>
            <a:solidFill>
              <a:srgbClr val="351C75">
                <a:alpha val="41770"/>
              </a:srgbClr>
            </a:solidFill>
            <a:ln cap="flat" cmpd="sng" w="28575">
              <a:solidFill>
                <a:srgbClr val="351C7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chemeClr val="lt1"/>
                  </a:solidFill>
                  <a:latin typeface="Open Sans"/>
                  <a:ea typeface="Open Sans"/>
                  <a:cs typeface="Open Sans"/>
                  <a:sym typeface="Open Sans"/>
                </a:rPr>
                <a:t>ORE</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b="1" lang="en-US" sz="1100">
                  <a:solidFill>
                    <a:schemeClr val="dk1"/>
                  </a:solidFill>
                  <a:latin typeface="Open Sans"/>
                  <a:ea typeface="Open Sans"/>
                  <a:cs typeface="Open Sans"/>
                  <a:sym typeface="Open Sans"/>
                </a:rPr>
                <a:t>PREPRINTS</a:t>
              </a:r>
              <a:endParaRPr b="1" sz="11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5"/>
            <p:cNvSpPr/>
            <p:nvPr/>
          </p:nvSpPr>
          <p:spPr>
            <a:xfrm>
              <a:off x="5982525" y="1696950"/>
              <a:ext cx="3028200" cy="2238300"/>
            </a:xfrm>
            <a:prstGeom prst="foldedCorner">
              <a:avLst>
                <a:gd fmla="val 16667" name="adj"/>
              </a:avLst>
            </a:prstGeom>
            <a:solidFill>
              <a:schemeClr val="accent5"/>
            </a:solidFill>
            <a:ln cap="flat" cmpd="sng" w="19050">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457200">
              <a:noAutofit/>
            </a:bodyPr>
            <a:lstStyle/>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Publishing fees (APC/BPC)</a:t>
              </a:r>
              <a:endParaRPr sz="1100">
                <a:latin typeface="Open Sans"/>
                <a:ea typeface="Open Sans"/>
                <a:cs typeface="Open Sans"/>
                <a:sym typeface="Open Sans"/>
              </a:endParaRPr>
            </a:p>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Waivers and discounts</a:t>
              </a:r>
              <a:endParaRPr sz="1100">
                <a:latin typeface="Open Sans"/>
                <a:ea typeface="Open Sans"/>
                <a:cs typeface="Open Sans"/>
                <a:sym typeface="Open Sans"/>
              </a:endParaRPr>
            </a:p>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Double dipping</a:t>
              </a:r>
              <a:endParaRPr sz="1100">
                <a:latin typeface="Open Sans"/>
                <a:ea typeface="Open Sans"/>
                <a:cs typeface="Open Sans"/>
                <a:sym typeface="Open Sans"/>
              </a:endParaRPr>
            </a:p>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Disputable (“predatory”) journals</a:t>
              </a:r>
              <a:endParaRPr sz="1100">
                <a:latin typeface="Open Sans"/>
                <a:ea typeface="Open Sans"/>
                <a:cs typeface="Open Sans"/>
                <a:sym typeface="Open Sans"/>
              </a:endParaRPr>
            </a:p>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Think. Check. Submit</a:t>
              </a:r>
              <a:endParaRPr sz="1100">
                <a:latin typeface="Open Sans"/>
                <a:ea typeface="Open Sans"/>
                <a:cs typeface="Open Sans"/>
                <a:sym typeface="Open Sans"/>
              </a:endParaRPr>
            </a:p>
            <a:p>
              <a:pPr indent="-184150" lvl="0" marL="228600" rtl="0" algn="l">
                <a:spcBef>
                  <a:spcPts val="0"/>
                </a:spcBef>
                <a:spcAft>
                  <a:spcPts val="0"/>
                </a:spcAft>
                <a:buSzPts val="1100"/>
                <a:buFont typeface="Open Sans"/>
                <a:buChar char="●"/>
              </a:pPr>
              <a:r>
                <a:rPr lang="en-US" sz="1100">
                  <a:latin typeface="Open Sans"/>
                  <a:ea typeface="Open Sans"/>
                  <a:cs typeface="Open Sans"/>
                  <a:sym typeface="Open Sans"/>
                </a:rPr>
                <a:t>Journal Checker Tool</a:t>
              </a:r>
              <a:endParaRPr sz="1100">
                <a:latin typeface="Open Sans"/>
                <a:ea typeface="Open Sans"/>
                <a:cs typeface="Open Sans"/>
                <a:sym typeface="Open Sans"/>
              </a:endParaRPr>
            </a:p>
            <a:p>
              <a:pPr indent="-184150" lvl="0" marL="228600" rtl="0" algn="l">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Misconceptions about OA publishing</a:t>
              </a:r>
              <a:endParaRPr sz="1100">
                <a:solidFill>
                  <a:schemeClr val="dk1"/>
                </a:solidFill>
                <a:latin typeface="Open Sans"/>
                <a:ea typeface="Open Sans"/>
                <a:cs typeface="Open Sans"/>
                <a:sym typeface="Open Sans"/>
              </a:endParaRPr>
            </a:p>
            <a:p>
              <a:pPr indent="-184150" lvl="0" marL="228600" rtl="0" algn="l">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No-fee OA publishing options</a:t>
              </a:r>
              <a:endParaRPr sz="1100">
                <a:solidFill>
                  <a:schemeClr val="dk1"/>
                </a:solidFill>
                <a:latin typeface="Open Sans"/>
                <a:ea typeface="Open Sans"/>
                <a:cs typeface="Open Sans"/>
                <a:sym typeface="Open Sans"/>
              </a:endParaRPr>
            </a:p>
            <a:p>
              <a:pPr indent="-184150" lvl="0" marL="228600" rtl="0" algn="l">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Copyright and licences</a:t>
              </a:r>
              <a:endParaRPr sz="1100">
                <a:solidFill>
                  <a:schemeClr val="dk1"/>
                </a:solidFill>
                <a:latin typeface="Open Sans"/>
                <a:ea typeface="Open Sans"/>
                <a:cs typeface="Open Sans"/>
                <a:sym typeface="Open Sans"/>
              </a:endParaRPr>
            </a:p>
            <a:p>
              <a:pPr indent="-184150" lvl="0" marL="228600" rtl="0" algn="l">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Funder requirements</a:t>
              </a:r>
              <a:endParaRPr sz="1100">
                <a:solidFill>
                  <a:schemeClr val="dk1"/>
                </a:solidFill>
                <a:latin typeface="Open Sans"/>
                <a:ea typeface="Open Sans"/>
                <a:cs typeface="Open Sans"/>
                <a:sym typeface="Open Sans"/>
              </a:endParaRPr>
            </a:p>
            <a:p>
              <a:pPr indent="-184150" lvl="0" marL="228600" rtl="0" algn="l">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Plan S (Europe)</a:t>
              </a:r>
              <a:endParaRPr sz="1100">
                <a:solidFill>
                  <a:schemeClr val="dk1"/>
                </a:solidFill>
                <a:latin typeface="Open Sans"/>
                <a:ea typeface="Open Sans"/>
                <a:cs typeface="Open Sans"/>
                <a:sym typeface="Open Sans"/>
              </a:endParaRPr>
            </a:p>
          </p:txBody>
        </p:sp>
        <p:cxnSp>
          <p:nvCxnSpPr>
            <p:cNvPr id="199" name="Google Shape;199;p25"/>
            <p:cNvCxnSpPr>
              <a:stCxn id="200" idx="7"/>
              <a:endCxn id="195" idx="2"/>
            </p:cNvCxnSpPr>
            <p:nvPr/>
          </p:nvCxnSpPr>
          <p:spPr>
            <a:xfrm flipH="1" rot="10800000">
              <a:off x="2670531" y="867803"/>
              <a:ext cx="1034700" cy="579900"/>
            </a:xfrm>
            <a:prstGeom prst="straightConnector1">
              <a:avLst/>
            </a:prstGeom>
            <a:noFill/>
            <a:ln cap="flat" cmpd="sng" w="28575">
              <a:solidFill>
                <a:srgbClr val="38761D"/>
              </a:solidFill>
              <a:prstDash val="solid"/>
              <a:round/>
              <a:headEnd len="med" w="med" type="none"/>
              <a:tailEnd len="med" w="med" type="none"/>
            </a:ln>
            <a:effectLst>
              <a:outerShdw blurRad="57150" rotWithShape="0" algn="bl" dir="5400000" dist="19050">
                <a:srgbClr val="000000">
                  <a:alpha val="50000"/>
                </a:srgbClr>
              </a:outerShdw>
            </a:effectLst>
          </p:spPr>
        </p:cxnSp>
        <p:sp>
          <p:nvSpPr>
            <p:cNvPr id="201" name="Google Shape;201;p25"/>
            <p:cNvSpPr txBox="1"/>
            <p:nvPr/>
          </p:nvSpPr>
          <p:spPr>
            <a:xfrm rot="-1795891">
              <a:off x="2709254" y="812169"/>
              <a:ext cx="959587" cy="40012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38761D"/>
                  </a:solidFill>
                  <a:latin typeface="Open Sans"/>
                  <a:ea typeface="Open Sans"/>
                  <a:cs typeface="Open Sans"/>
                  <a:sym typeface="Open Sans"/>
                </a:rPr>
                <a:t>mitigate</a:t>
              </a:r>
              <a:endParaRPr b="1">
                <a:solidFill>
                  <a:srgbClr val="38761D"/>
                </a:solidFill>
                <a:latin typeface="Open Sans"/>
                <a:ea typeface="Open Sans"/>
                <a:cs typeface="Open Sans"/>
                <a:sym typeface="Open Sans"/>
              </a:endParaRPr>
            </a:p>
          </p:txBody>
        </p:sp>
        <p:cxnSp>
          <p:nvCxnSpPr>
            <p:cNvPr id="202" name="Google Shape;202;p25"/>
            <p:cNvCxnSpPr>
              <a:stCxn id="200" idx="6"/>
              <a:endCxn id="192" idx="2"/>
            </p:cNvCxnSpPr>
            <p:nvPr/>
          </p:nvCxnSpPr>
          <p:spPr>
            <a:xfrm>
              <a:off x="3098975" y="2443875"/>
              <a:ext cx="723600" cy="429900"/>
            </a:xfrm>
            <a:prstGeom prst="straightConnector1">
              <a:avLst/>
            </a:prstGeom>
            <a:noFill/>
            <a:ln cap="flat" cmpd="sng" w="28575">
              <a:solidFill>
                <a:schemeClr val="accent5"/>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03" name="Google Shape;203;p25"/>
            <p:cNvCxnSpPr>
              <a:stCxn id="200" idx="5"/>
              <a:endCxn id="197" idx="2"/>
            </p:cNvCxnSpPr>
            <p:nvPr/>
          </p:nvCxnSpPr>
          <p:spPr>
            <a:xfrm>
              <a:off x="2670531" y="3440047"/>
              <a:ext cx="1278900" cy="546600"/>
            </a:xfrm>
            <a:prstGeom prst="straightConnector1">
              <a:avLst/>
            </a:prstGeom>
            <a:noFill/>
            <a:ln cap="flat" cmpd="sng" w="28575">
              <a:solidFill>
                <a:srgbClr val="351C75"/>
              </a:solidFill>
              <a:prstDash val="solid"/>
              <a:round/>
              <a:headEnd len="med" w="med" type="none"/>
              <a:tailEnd len="med" w="med" type="none"/>
            </a:ln>
            <a:effectLst>
              <a:outerShdw blurRad="57150" rotWithShape="0" algn="bl" dir="5400000" dist="19050">
                <a:srgbClr val="000000">
                  <a:alpha val="50000"/>
                </a:srgbClr>
              </a:outerShdw>
            </a:effectLst>
          </p:spPr>
        </p:cxnSp>
        <p:sp>
          <p:nvSpPr>
            <p:cNvPr id="200" name="Google Shape;200;p25"/>
            <p:cNvSpPr/>
            <p:nvPr/>
          </p:nvSpPr>
          <p:spPr>
            <a:xfrm>
              <a:off x="173375" y="1035075"/>
              <a:ext cx="2925600" cy="2817600"/>
            </a:xfrm>
            <a:prstGeom prst="ellipse">
              <a:avLst/>
            </a:prstGeom>
            <a:solidFill>
              <a:srgbClr val="C00000"/>
            </a:solidFill>
            <a:ln cap="flat" cmpd="sng" w="28575">
              <a:solidFill>
                <a:srgbClr val="C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lang="en-US" sz="2500">
                  <a:solidFill>
                    <a:schemeClr val="lt1"/>
                  </a:solidFill>
                  <a:latin typeface="Open Sans"/>
                  <a:ea typeface="Open Sans"/>
                  <a:cs typeface="Open Sans"/>
                  <a:sym typeface="Open Sans"/>
                </a:rPr>
                <a:t>PUBLISHERS OWN COPYRIGHT</a:t>
              </a:r>
              <a:endParaRPr sz="2200">
                <a:solidFill>
                  <a:schemeClr val="lt1"/>
                </a:solidFill>
                <a:latin typeface="Open Sans"/>
                <a:ea typeface="Open Sans"/>
                <a:cs typeface="Open Sans"/>
                <a:sym typeface="Open Sans"/>
              </a:endParaRPr>
            </a:p>
          </p:txBody>
        </p:sp>
        <p:sp>
          <p:nvSpPr>
            <p:cNvPr id="204" name="Google Shape;204;p25"/>
            <p:cNvSpPr txBox="1"/>
            <p:nvPr/>
          </p:nvSpPr>
          <p:spPr>
            <a:xfrm rot="1384732">
              <a:off x="2845784" y="3399308"/>
              <a:ext cx="1074496" cy="36953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351C75"/>
                  </a:solidFill>
                  <a:latin typeface="Open Sans"/>
                  <a:ea typeface="Open Sans"/>
                  <a:cs typeface="Open Sans"/>
                  <a:sym typeface="Open Sans"/>
                </a:rPr>
                <a:t>alternative</a:t>
              </a:r>
              <a:endParaRPr b="1" sz="1200">
                <a:solidFill>
                  <a:srgbClr val="351C75"/>
                </a:solidFill>
                <a:latin typeface="Open Sans"/>
                <a:ea typeface="Open Sans"/>
                <a:cs typeface="Open Sans"/>
                <a:sym typeface="Open Sans"/>
              </a:endParaRPr>
            </a:p>
          </p:txBody>
        </p:sp>
        <p:sp>
          <p:nvSpPr>
            <p:cNvPr id="205" name="Google Shape;205;p25"/>
            <p:cNvSpPr txBox="1"/>
            <p:nvPr/>
          </p:nvSpPr>
          <p:spPr>
            <a:xfrm rot="1920867">
              <a:off x="3039010" y="2407647"/>
              <a:ext cx="1004465" cy="33863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chemeClr val="dk1"/>
                  </a:solidFill>
                  <a:latin typeface="Open Sans"/>
                  <a:ea typeface="Open Sans"/>
                  <a:cs typeface="Open Sans"/>
                  <a:sym typeface="Open Sans"/>
                </a:rPr>
                <a:t>alternative</a:t>
              </a:r>
              <a:endParaRPr b="1" sz="1000">
                <a:solidFill>
                  <a:schemeClr val="dk1"/>
                </a:solidFill>
                <a:latin typeface="Open Sans"/>
                <a:ea typeface="Open Sans"/>
                <a:cs typeface="Open Sans"/>
                <a:sym typeface="Open Sans"/>
              </a:endParaRPr>
            </a:p>
          </p:txBody>
        </p:sp>
        <p:cxnSp>
          <p:nvCxnSpPr>
            <p:cNvPr id="206" name="Google Shape;206;p25"/>
            <p:cNvCxnSpPr>
              <a:stCxn id="195" idx="6"/>
              <a:endCxn id="196" idx="1"/>
            </p:cNvCxnSpPr>
            <p:nvPr/>
          </p:nvCxnSpPr>
          <p:spPr>
            <a:xfrm flipH="1" rot="10800000">
              <a:off x="5597325" y="840000"/>
              <a:ext cx="376800" cy="27900"/>
            </a:xfrm>
            <a:prstGeom prst="straightConnector1">
              <a:avLst/>
            </a:prstGeom>
            <a:noFill/>
            <a:ln cap="flat" cmpd="sng" w="28575">
              <a:solidFill>
                <a:srgbClr val="38761D"/>
              </a:solidFill>
              <a:prstDash val="solid"/>
              <a:round/>
              <a:headEnd len="med" w="med" type="none"/>
              <a:tailEnd len="med" w="med" type="oval"/>
            </a:ln>
            <a:effectLst>
              <a:outerShdw blurRad="57150" rotWithShape="0" algn="bl" dir="5400000" dist="19050">
                <a:srgbClr val="000000">
                  <a:alpha val="50000"/>
                </a:srgbClr>
              </a:outerShdw>
            </a:effectLst>
          </p:spPr>
        </p:cxnSp>
        <p:cxnSp>
          <p:nvCxnSpPr>
            <p:cNvPr id="207" name="Google Shape;207;p25"/>
            <p:cNvCxnSpPr>
              <a:stCxn id="192" idx="6"/>
              <a:endCxn id="198" idx="1"/>
            </p:cNvCxnSpPr>
            <p:nvPr/>
          </p:nvCxnSpPr>
          <p:spPr>
            <a:xfrm flipH="1" rot="10800000">
              <a:off x="5674275" y="2816075"/>
              <a:ext cx="308400" cy="57600"/>
            </a:xfrm>
            <a:prstGeom prst="straightConnector1">
              <a:avLst/>
            </a:prstGeom>
            <a:noFill/>
            <a:ln cap="flat" cmpd="sng" w="28575">
              <a:solidFill>
                <a:schemeClr val="accent5"/>
              </a:solidFill>
              <a:prstDash val="solid"/>
              <a:round/>
              <a:headEnd len="med" w="med" type="none"/>
              <a:tailEnd len="med" w="med" type="oval"/>
            </a:ln>
            <a:effectLst>
              <a:outerShdw blurRad="57150" rotWithShape="0" algn="bl" dir="5400000" dist="19050">
                <a:srgbClr val="000000">
                  <a:alpha val="50000"/>
                </a:srgbClr>
              </a:outerShdw>
            </a:effectLst>
          </p:spPr>
        </p:cxnSp>
        <p:cxnSp>
          <p:nvCxnSpPr>
            <p:cNvPr id="208" name="Google Shape;208;p25"/>
            <p:cNvCxnSpPr>
              <a:stCxn id="197" idx="6"/>
              <a:endCxn id="193" idx="1"/>
            </p:cNvCxnSpPr>
            <p:nvPr/>
          </p:nvCxnSpPr>
          <p:spPr>
            <a:xfrm>
              <a:off x="5353125" y="3986775"/>
              <a:ext cx="621300" cy="557400"/>
            </a:xfrm>
            <a:prstGeom prst="straightConnector1">
              <a:avLst/>
            </a:prstGeom>
            <a:noFill/>
            <a:ln cap="flat" cmpd="sng" w="28575">
              <a:solidFill>
                <a:srgbClr val="351C75"/>
              </a:solidFill>
              <a:prstDash val="solid"/>
              <a:round/>
              <a:headEnd len="med" w="med" type="none"/>
              <a:tailEnd len="med" w="med" type="oval"/>
            </a:ln>
            <a:effectLst>
              <a:outerShdw blurRad="57150" rotWithShape="0" algn="bl" dir="5400000" dist="19050">
                <a:srgbClr val="000000">
                  <a:alpha val="50000"/>
                </a:srgbClr>
              </a:outerShdw>
            </a:effectLst>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26"/>
          <p:cNvGrpSpPr/>
          <p:nvPr/>
        </p:nvGrpSpPr>
        <p:grpSpPr>
          <a:xfrm>
            <a:off x="147838" y="15875"/>
            <a:ext cx="8963813" cy="5104688"/>
            <a:chOff x="105350" y="30988"/>
            <a:chExt cx="8963813" cy="5104688"/>
          </a:xfrm>
        </p:grpSpPr>
        <p:sp>
          <p:nvSpPr>
            <p:cNvPr id="214" name="Google Shape;214;p26"/>
            <p:cNvSpPr/>
            <p:nvPr/>
          </p:nvSpPr>
          <p:spPr>
            <a:xfrm>
              <a:off x="3215538" y="2810813"/>
              <a:ext cx="1371600" cy="1173600"/>
            </a:xfrm>
            <a:prstGeom prst="ellipse">
              <a:avLst/>
            </a:prstGeom>
            <a:solidFill>
              <a:srgbClr val="C00000"/>
            </a:solidFill>
            <a:ln cap="flat" cmpd="sng" w="28575">
              <a:solidFill>
                <a:srgbClr val="C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lt1"/>
                  </a:solidFill>
                  <a:latin typeface="Open Sans"/>
                  <a:ea typeface="Open Sans"/>
                  <a:cs typeface="Open Sans"/>
                  <a:sym typeface="Open Sans"/>
                </a:rPr>
                <a:t>PUBLISHERS OWN COPYRIGHT</a:t>
              </a:r>
              <a:r>
                <a:rPr lang="en-US" sz="1000">
                  <a:solidFill>
                    <a:schemeClr val="lt1"/>
                  </a:solidFill>
                  <a:latin typeface="Open Sans"/>
                  <a:ea typeface="Open Sans"/>
                  <a:cs typeface="Open Sans"/>
                  <a:sym typeface="Open Sans"/>
                </a:rPr>
                <a:t> </a:t>
              </a:r>
              <a:endParaRPr sz="10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lang="en-US" sz="800">
                  <a:solidFill>
                    <a:schemeClr val="lt1"/>
                  </a:solidFill>
                  <a:latin typeface="Open Sans"/>
                  <a:ea typeface="Open Sans"/>
                  <a:cs typeface="Open Sans"/>
                  <a:sym typeface="Open Sans"/>
                </a:rPr>
                <a:t>due to copyright transfer</a:t>
              </a:r>
              <a:endParaRPr sz="800">
                <a:solidFill>
                  <a:schemeClr val="lt1"/>
                </a:solidFill>
                <a:latin typeface="Open Sans"/>
                <a:ea typeface="Open Sans"/>
                <a:cs typeface="Open Sans"/>
                <a:sym typeface="Open Sans"/>
              </a:endParaRPr>
            </a:p>
          </p:txBody>
        </p:sp>
        <p:sp>
          <p:nvSpPr>
            <p:cNvPr id="215" name="Google Shape;215;p26"/>
            <p:cNvSpPr/>
            <p:nvPr/>
          </p:nvSpPr>
          <p:spPr>
            <a:xfrm>
              <a:off x="6831763" y="528013"/>
              <a:ext cx="2237400" cy="1118100"/>
            </a:xfrm>
            <a:prstGeom prst="foldedCorner">
              <a:avLst>
                <a:gd fmla="val 16667" name="adj"/>
              </a:avLst>
            </a:prstGeom>
            <a:solidFill>
              <a:srgbClr val="351C75"/>
            </a:solidFill>
            <a:ln cap="flat" cmpd="sng" w="28575">
              <a:solidFill>
                <a:srgbClr val="351C7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274300" lIns="91425" spcFirstLastPara="1" rIns="91425" wrap="square" tIns="457200">
              <a:noAutofit/>
            </a:bodyPr>
            <a:lstStyle/>
            <a:p>
              <a:pPr indent="-124714" lvl="0" marL="173736"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The future of scholarly publishing</a:t>
              </a:r>
              <a:endParaRPr sz="1100">
                <a:solidFill>
                  <a:schemeClr val="lt1"/>
                </a:solidFill>
                <a:latin typeface="Open Sans"/>
                <a:ea typeface="Open Sans"/>
                <a:cs typeface="Open Sans"/>
                <a:sym typeface="Open Sans"/>
              </a:endParaRPr>
            </a:p>
            <a:p>
              <a:pPr indent="-124714" lvl="0" marL="173736"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Open peer review</a:t>
              </a:r>
              <a:endParaRPr sz="1100">
                <a:solidFill>
                  <a:schemeClr val="lt1"/>
                </a:solidFill>
                <a:latin typeface="Open Sans"/>
                <a:ea typeface="Open Sans"/>
                <a:cs typeface="Open Sans"/>
                <a:sym typeface="Open Sans"/>
              </a:endParaRPr>
            </a:p>
            <a:p>
              <a:pPr indent="-124714" lvl="0" marL="173736"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Open science as a context</a:t>
              </a:r>
              <a:endParaRPr sz="1100">
                <a:solidFill>
                  <a:schemeClr val="lt1"/>
                </a:solidFill>
                <a:latin typeface="Open Sans"/>
                <a:ea typeface="Open Sans"/>
                <a:cs typeface="Open Sans"/>
                <a:sym typeface="Open Sans"/>
              </a:endParaRPr>
            </a:p>
            <a:p>
              <a:pPr indent="-124714" lvl="0" marL="173736"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Bibliodiversity</a:t>
              </a:r>
              <a:endParaRPr sz="1100">
                <a:solidFill>
                  <a:schemeClr val="lt1"/>
                </a:solidFill>
                <a:latin typeface="Open Sans"/>
                <a:ea typeface="Open Sans"/>
                <a:cs typeface="Open Sans"/>
                <a:sym typeface="Open Sans"/>
              </a:endParaRPr>
            </a:p>
          </p:txBody>
        </p:sp>
        <p:sp>
          <p:nvSpPr>
            <p:cNvPr id="216" name="Google Shape;216;p26"/>
            <p:cNvSpPr/>
            <p:nvPr/>
          </p:nvSpPr>
          <p:spPr>
            <a:xfrm>
              <a:off x="6812250" y="3643637"/>
              <a:ext cx="2237400" cy="1329900"/>
            </a:xfrm>
            <a:prstGeom prst="foldedCorner">
              <a:avLst>
                <a:gd fmla="val 16667" name="adj"/>
              </a:avLst>
            </a:prstGeom>
            <a:solidFill>
              <a:srgbClr val="38761D"/>
            </a:solidFill>
            <a:ln cap="flat" cmpd="sng" w="28575">
              <a:solidFill>
                <a:srgbClr val="3876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274300" lIns="91425" spcFirstLastPara="1" rIns="91425" wrap="square" tIns="457200">
              <a:noAutofit/>
            </a:bodyPr>
            <a:lstStyle/>
            <a:p>
              <a:pPr indent="-179578" lvl="0" marL="164592"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Publication versions (VoR, AAM, postprint, preprint)</a:t>
              </a:r>
              <a:endParaRPr sz="1100">
                <a:solidFill>
                  <a:schemeClr val="lt1"/>
                </a:solidFill>
                <a:latin typeface="Open Sans"/>
                <a:ea typeface="Open Sans"/>
                <a:cs typeface="Open Sans"/>
                <a:sym typeface="Open Sans"/>
              </a:endParaRPr>
            </a:p>
            <a:p>
              <a:pPr indent="-179578" lvl="0" marL="164592"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Repositories</a:t>
              </a:r>
              <a:endParaRPr sz="1100">
                <a:solidFill>
                  <a:schemeClr val="lt1"/>
                </a:solidFill>
                <a:latin typeface="Open Sans"/>
                <a:ea typeface="Open Sans"/>
                <a:cs typeface="Open Sans"/>
                <a:sym typeface="Open Sans"/>
              </a:endParaRPr>
            </a:p>
            <a:p>
              <a:pPr indent="-179578" lvl="0" marL="164592"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Self-archiving policies &amp; Sherpa/Romeo</a:t>
              </a:r>
              <a:endParaRPr sz="1100">
                <a:solidFill>
                  <a:schemeClr val="lt1"/>
                </a:solidFill>
                <a:latin typeface="Open Sans"/>
                <a:ea typeface="Open Sans"/>
                <a:cs typeface="Open Sans"/>
                <a:sym typeface="Open Sans"/>
              </a:endParaRPr>
            </a:p>
            <a:p>
              <a:pPr indent="-179578" lvl="0" marL="164592"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Licences &amp; copyright</a:t>
              </a:r>
              <a:endParaRPr sz="1100">
                <a:solidFill>
                  <a:schemeClr val="lt1"/>
                </a:solidFill>
                <a:latin typeface="Open Sans"/>
                <a:ea typeface="Open Sans"/>
                <a:cs typeface="Open Sans"/>
                <a:sym typeface="Open Sans"/>
              </a:endParaRPr>
            </a:p>
          </p:txBody>
        </p:sp>
        <p:sp>
          <p:nvSpPr>
            <p:cNvPr id="217" name="Google Shape;217;p26"/>
            <p:cNvSpPr/>
            <p:nvPr/>
          </p:nvSpPr>
          <p:spPr>
            <a:xfrm>
              <a:off x="6831750" y="1887338"/>
              <a:ext cx="2237400" cy="1412700"/>
            </a:xfrm>
            <a:prstGeom prst="foldedCorner">
              <a:avLst>
                <a:gd fmla="val 16667" name="adj"/>
              </a:avLst>
            </a:prstGeom>
            <a:solidFill>
              <a:schemeClr val="accent5"/>
            </a:solidFill>
            <a:ln cap="flat" cmpd="sng" w="28575">
              <a:solidFill>
                <a:schemeClr val="accent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114300" spcFirstLastPara="1" rIns="91425" wrap="square" tIns="274300">
              <a:noAutofit/>
            </a:bodyPr>
            <a:lstStyle/>
            <a:p>
              <a:pPr indent="-127000" lvl="0" marL="114300" rtl="0" algn="l">
                <a:lnSpc>
                  <a:spcPct val="115000"/>
                </a:lnSpc>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Publishing fees (APC/BPC)</a:t>
              </a:r>
              <a:endParaRPr sz="1100">
                <a:solidFill>
                  <a:schemeClr val="dk1"/>
                </a:solidFill>
                <a:latin typeface="Open Sans"/>
                <a:ea typeface="Open Sans"/>
                <a:cs typeface="Open Sans"/>
                <a:sym typeface="Open Sans"/>
              </a:endParaRPr>
            </a:p>
            <a:p>
              <a:pPr indent="-127000" lvl="0" marL="114300" rtl="0" algn="l">
                <a:lnSpc>
                  <a:spcPct val="115000"/>
                </a:lnSpc>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Waivers and discounts</a:t>
              </a:r>
              <a:endParaRPr sz="1100">
                <a:solidFill>
                  <a:schemeClr val="dk1"/>
                </a:solidFill>
                <a:latin typeface="Open Sans"/>
                <a:ea typeface="Open Sans"/>
                <a:cs typeface="Open Sans"/>
                <a:sym typeface="Open Sans"/>
              </a:endParaRPr>
            </a:p>
            <a:p>
              <a:pPr indent="-127000" lvl="0" marL="114300" rtl="0" algn="l">
                <a:lnSpc>
                  <a:spcPct val="115000"/>
                </a:lnSpc>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Double dipping</a:t>
              </a:r>
              <a:endParaRPr sz="1100">
                <a:solidFill>
                  <a:schemeClr val="dk1"/>
                </a:solidFill>
                <a:latin typeface="Open Sans"/>
                <a:ea typeface="Open Sans"/>
                <a:cs typeface="Open Sans"/>
                <a:sym typeface="Open Sans"/>
              </a:endParaRPr>
            </a:p>
            <a:p>
              <a:pPr indent="-127000" lvl="0" marL="114300" rtl="0" algn="l">
                <a:lnSpc>
                  <a:spcPct val="115000"/>
                </a:lnSpc>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Disputable (“predatory”) journals</a:t>
              </a:r>
              <a:endParaRPr sz="1100">
                <a:solidFill>
                  <a:schemeClr val="dk1"/>
                </a:solidFill>
                <a:latin typeface="Open Sans"/>
                <a:ea typeface="Open Sans"/>
                <a:cs typeface="Open Sans"/>
                <a:sym typeface="Open Sans"/>
              </a:endParaRPr>
            </a:p>
            <a:p>
              <a:pPr indent="-127000" lvl="0" marL="114300" rtl="0" algn="l">
                <a:lnSpc>
                  <a:spcPct val="115000"/>
                </a:lnSpc>
                <a:spcBef>
                  <a:spcPts val="0"/>
                </a:spcBef>
                <a:spcAft>
                  <a:spcPts val="0"/>
                </a:spcAft>
                <a:buClr>
                  <a:schemeClr val="dk1"/>
                </a:buClr>
                <a:buSzPts val="1100"/>
                <a:buFont typeface="Open Sans"/>
                <a:buChar char="●"/>
              </a:pPr>
              <a:r>
                <a:rPr lang="en-US" sz="1100">
                  <a:solidFill>
                    <a:schemeClr val="dk1"/>
                  </a:solidFill>
                  <a:latin typeface="Open Sans"/>
                  <a:ea typeface="Open Sans"/>
                  <a:cs typeface="Open Sans"/>
                  <a:sym typeface="Open Sans"/>
                </a:rPr>
                <a:t>No-fee OA publishing options</a:t>
              </a:r>
              <a:endParaRPr sz="1100">
                <a:solidFill>
                  <a:schemeClr val="dk1"/>
                </a:solidFill>
                <a:latin typeface="Open Sans"/>
                <a:ea typeface="Open Sans"/>
                <a:cs typeface="Open Sans"/>
                <a:sym typeface="Open Sans"/>
              </a:endParaRPr>
            </a:p>
          </p:txBody>
        </p:sp>
        <p:sp>
          <p:nvSpPr>
            <p:cNvPr id="218" name="Google Shape;218;p26"/>
            <p:cNvSpPr/>
            <p:nvPr/>
          </p:nvSpPr>
          <p:spPr>
            <a:xfrm>
              <a:off x="105350" y="1776013"/>
              <a:ext cx="2367600" cy="2189100"/>
            </a:xfrm>
            <a:prstGeom prst="ellipse">
              <a:avLst/>
            </a:prstGeom>
            <a:solidFill>
              <a:srgbClr val="0070C0"/>
            </a:solidFill>
            <a:ln cap="flat" cmpd="sng" w="28575">
              <a:solidFill>
                <a:srgbClr val="0070C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2000">
                  <a:solidFill>
                    <a:schemeClr val="lt1"/>
                  </a:solidFill>
                  <a:latin typeface="Open Sans"/>
                  <a:ea typeface="Open Sans"/>
                  <a:cs typeface="Open Sans"/>
                  <a:sym typeface="Open Sans"/>
                </a:rPr>
                <a:t>COPYRIGHT BELONGS TO AUTHORS</a:t>
              </a:r>
              <a:endParaRPr sz="2000">
                <a:solidFill>
                  <a:schemeClr val="lt1"/>
                </a:solidFill>
                <a:latin typeface="Open Sans"/>
                <a:ea typeface="Open Sans"/>
                <a:cs typeface="Open Sans"/>
                <a:sym typeface="Open Sans"/>
              </a:endParaRPr>
            </a:p>
          </p:txBody>
        </p:sp>
        <p:sp>
          <p:nvSpPr>
            <p:cNvPr id="219" name="Google Shape;219;p26"/>
            <p:cNvSpPr/>
            <p:nvPr/>
          </p:nvSpPr>
          <p:spPr>
            <a:xfrm>
              <a:off x="703900" y="88613"/>
              <a:ext cx="3086100" cy="1517700"/>
            </a:xfrm>
            <a:prstGeom prst="foldedCorner">
              <a:avLst>
                <a:gd fmla="val 16667" name="adj"/>
              </a:avLst>
            </a:prstGeom>
            <a:solidFill>
              <a:srgbClr val="0070C0"/>
            </a:solidFill>
            <a:ln cap="flat" cmpd="sng" w="28575">
              <a:solidFill>
                <a:srgbClr val="0070C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365750">
              <a:noAutofit/>
            </a:bodyPr>
            <a:lstStyle/>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Rights retention</a:t>
              </a:r>
              <a:endParaRPr sz="1100">
                <a:solidFill>
                  <a:schemeClr val="lt1"/>
                </a:solidFill>
                <a:latin typeface="Open Sans"/>
                <a:ea typeface="Open Sans"/>
                <a:cs typeface="Open Sans"/>
                <a:sym typeface="Open Sans"/>
              </a:endParaRPr>
            </a:p>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Misconceptions about IPR</a:t>
              </a:r>
              <a:endParaRPr sz="1100">
                <a:solidFill>
                  <a:schemeClr val="lt1"/>
                </a:solidFill>
                <a:latin typeface="Open Sans"/>
                <a:ea typeface="Open Sans"/>
                <a:cs typeface="Open Sans"/>
                <a:sym typeface="Open Sans"/>
              </a:endParaRPr>
            </a:p>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Funder requirements</a:t>
              </a:r>
              <a:endParaRPr sz="1100">
                <a:solidFill>
                  <a:schemeClr val="lt1"/>
                </a:solidFill>
                <a:latin typeface="Open Sans"/>
                <a:ea typeface="Open Sans"/>
                <a:cs typeface="Open Sans"/>
                <a:sym typeface="Open Sans"/>
              </a:endParaRPr>
            </a:p>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Plan S &amp; </a:t>
              </a:r>
              <a:r>
                <a:rPr lang="en-US" sz="1100">
                  <a:solidFill>
                    <a:schemeClr val="lt1"/>
                  </a:solidFill>
                  <a:latin typeface="Open Sans"/>
                  <a:ea typeface="Open Sans"/>
                  <a:cs typeface="Open Sans"/>
                  <a:sym typeface="Open Sans"/>
                </a:rPr>
                <a:t>Journal Checker Tool </a:t>
              </a:r>
              <a:r>
                <a:rPr lang="en-US" sz="1100">
                  <a:solidFill>
                    <a:schemeClr val="lt1"/>
                  </a:solidFill>
                  <a:latin typeface="Open Sans"/>
                  <a:ea typeface="Open Sans"/>
                  <a:cs typeface="Open Sans"/>
                  <a:sym typeface="Open Sans"/>
                </a:rPr>
                <a:t>(Europe)</a:t>
              </a:r>
              <a:endParaRPr sz="1100">
                <a:solidFill>
                  <a:schemeClr val="lt1"/>
                </a:solidFill>
                <a:latin typeface="Open Sans"/>
                <a:ea typeface="Open Sans"/>
                <a:cs typeface="Open Sans"/>
                <a:sym typeface="Open Sans"/>
              </a:endParaRPr>
            </a:p>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L</a:t>
              </a:r>
              <a:r>
                <a:rPr lang="en-US" sz="1100">
                  <a:solidFill>
                    <a:schemeClr val="lt1"/>
                  </a:solidFill>
                  <a:latin typeface="Open Sans"/>
                  <a:ea typeface="Open Sans"/>
                  <a:cs typeface="Open Sans"/>
                  <a:sym typeface="Open Sans"/>
                </a:rPr>
                <a:t>icences</a:t>
              </a:r>
              <a:endParaRPr sz="1100">
                <a:solidFill>
                  <a:schemeClr val="lt1"/>
                </a:solidFill>
                <a:latin typeface="Open Sans"/>
                <a:ea typeface="Open Sans"/>
                <a:cs typeface="Open Sans"/>
                <a:sym typeface="Open Sans"/>
              </a:endParaRPr>
            </a:p>
            <a:p>
              <a:pPr indent="-184150" lvl="0" marL="171450" rtl="0" algn="l">
                <a:lnSpc>
                  <a:spcPct val="115000"/>
                </a:lnSpc>
                <a:spcBef>
                  <a:spcPts val="0"/>
                </a:spcBef>
                <a:spcAft>
                  <a:spcPts val="0"/>
                </a:spcAft>
                <a:buClr>
                  <a:schemeClr val="lt1"/>
                </a:buClr>
                <a:buSzPts val="1100"/>
                <a:buFont typeface="Open Sans"/>
                <a:buChar char="●"/>
              </a:pPr>
              <a:r>
                <a:rPr lang="en-US" sz="1100">
                  <a:solidFill>
                    <a:schemeClr val="lt1"/>
                  </a:solidFill>
                  <a:latin typeface="Open Sans"/>
                  <a:ea typeface="Open Sans"/>
                  <a:cs typeface="Open Sans"/>
                  <a:sym typeface="Open Sans"/>
                </a:rPr>
                <a:t>Self-archiving policies &amp; Sherpa/Romeo &amp; no embargo</a:t>
              </a:r>
              <a:endParaRPr sz="1300">
                <a:solidFill>
                  <a:schemeClr val="lt1"/>
                </a:solidFill>
              </a:endParaRPr>
            </a:p>
          </p:txBody>
        </p:sp>
        <p:sp>
          <p:nvSpPr>
            <p:cNvPr id="220" name="Google Shape;220;p26"/>
            <p:cNvSpPr/>
            <p:nvPr/>
          </p:nvSpPr>
          <p:spPr>
            <a:xfrm>
              <a:off x="4732450" y="1503587"/>
              <a:ext cx="1923900" cy="2015700"/>
            </a:xfrm>
            <a:prstGeom prst="ellipse">
              <a:avLst/>
            </a:prstGeom>
            <a:solidFill>
              <a:schemeClr val="accent5"/>
            </a:solidFill>
            <a:ln cap="flat" cmpd="sng" w="28575">
              <a:solidFill>
                <a:srgbClr val="F1C23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30000"/>
                </a:lnSpc>
                <a:spcBef>
                  <a:spcPts val="1000"/>
                </a:spcBef>
                <a:spcAft>
                  <a:spcPts val="0"/>
                </a:spcAft>
                <a:buNone/>
              </a:pPr>
              <a:r>
                <a:rPr b="1" lang="en-US" sz="1300">
                  <a:latin typeface="Open Sans"/>
                  <a:ea typeface="Open Sans"/>
                  <a:cs typeface="Open Sans"/>
                  <a:sym typeface="Open Sans"/>
                </a:rPr>
                <a:t>PUBLISH IN OPEN ACCESS</a:t>
              </a:r>
              <a:endParaRPr b="1" sz="1300">
                <a:latin typeface="Open Sans"/>
                <a:ea typeface="Open Sans"/>
                <a:cs typeface="Open Sans"/>
                <a:sym typeface="Open Sans"/>
              </a:endParaRPr>
            </a:p>
            <a:p>
              <a:pPr indent="0" lvl="0" marL="0" rtl="0" algn="ctr">
                <a:lnSpc>
                  <a:spcPct val="130000"/>
                </a:lnSpc>
                <a:spcBef>
                  <a:spcPts val="0"/>
                </a:spcBef>
                <a:spcAft>
                  <a:spcPts val="0"/>
                </a:spcAft>
                <a:buNone/>
              </a:pPr>
              <a:r>
                <a:rPr lang="en-US" sz="1200">
                  <a:latin typeface="Open Sans"/>
                  <a:ea typeface="Open Sans"/>
                  <a:cs typeface="Open Sans"/>
                  <a:sym typeface="Open Sans"/>
                </a:rPr>
                <a:t>Gold OA</a:t>
              </a:r>
              <a:endParaRPr sz="1200">
                <a:latin typeface="Open Sans"/>
                <a:ea typeface="Open Sans"/>
                <a:cs typeface="Open Sans"/>
                <a:sym typeface="Open Sans"/>
              </a:endParaRPr>
            </a:p>
            <a:p>
              <a:pPr indent="0" lvl="0" marL="0" rtl="0" algn="ctr">
                <a:lnSpc>
                  <a:spcPct val="130000"/>
                </a:lnSpc>
                <a:spcBef>
                  <a:spcPts val="0"/>
                </a:spcBef>
                <a:spcAft>
                  <a:spcPts val="0"/>
                </a:spcAft>
                <a:buNone/>
              </a:pPr>
              <a:r>
                <a:rPr lang="en-US" sz="1200">
                  <a:latin typeface="Open Sans"/>
                  <a:ea typeface="Open Sans"/>
                  <a:cs typeface="Open Sans"/>
                  <a:sym typeface="Open Sans"/>
                </a:rPr>
                <a:t>Hybrid OA</a:t>
              </a:r>
              <a:endParaRPr sz="1200">
                <a:latin typeface="Open Sans"/>
                <a:ea typeface="Open Sans"/>
                <a:cs typeface="Open Sans"/>
                <a:sym typeface="Open Sans"/>
              </a:endParaRPr>
            </a:p>
            <a:p>
              <a:pPr indent="0" lvl="0" marL="0" rtl="0" algn="ctr">
                <a:lnSpc>
                  <a:spcPct val="130000"/>
                </a:lnSpc>
                <a:spcBef>
                  <a:spcPts val="0"/>
                </a:spcBef>
                <a:spcAft>
                  <a:spcPts val="0"/>
                </a:spcAft>
                <a:buNone/>
              </a:pPr>
              <a:r>
                <a:rPr lang="en-US" sz="1200">
                  <a:latin typeface="Open Sans"/>
                  <a:ea typeface="Open Sans"/>
                  <a:cs typeface="Open Sans"/>
                  <a:sym typeface="Open Sans"/>
                </a:rPr>
                <a:t>Diamond OA </a:t>
              </a:r>
              <a:endParaRPr sz="1200">
                <a:latin typeface="Open Sans"/>
                <a:ea typeface="Open Sans"/>
                <a:cs typeface="Open Sans"/>
                <a:sym typeface="Open Sans"/>
              </a:endParaRPr>
            </a:p>
          </p:txBody>
        </p:sp>
        <p:sp>
          <p:nvSpPr>
            <p:cNvPr id="221" name="Google Shape;221;p26"/>
            <p:cNvSpPr/>
            <p:nvPr/>
          </p:nvSpPr>
          <p:spPr>
            <a:xfrm>
              <a:off x="4862588" y="815238"/>
              <a:ext cx="1456200" cy="1058400"/>
            </a:xfrm>
            <a:prstGeom prst="ellipse">
              <a:avLst/>
            </a:prstGeom>
            <a:solidFill>
              <a:srgbClr val="351C75">
                <a:alpha val="34180"/>
              </a:srgbClr>
            </a:solidFill>
            <a:ln cap="flat" cmpd="sng" w="28575">
              <a:solidFill>
                <a:srgbClr val="351C7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a:p>
              <a:pPr indent="0" lvl="0" marL="0" rtl="0" algn="ctr">
                <a:spcBef>
                  <a:spcPts val="0"/>
                </a:spcBef>
                <a:spcAft>
                  <a:spcPts val="0"/>
                </a:spcAft>
                <a:buNone/>
              </a:pPr>
              <a:r>
                <a:t/>
              </a:r>
              <a:endParaRPr sz="1300">
                <a:latin typeface="Open Sans"/>
                <a:ea typeface="Open Sans"/>
                <a:cs typeface="Open Sans"/>
                <a:sym typeface="Open Sans"/>
              </a:endParaRPr>
            </a:p>
            <a:p>
              <a:pPr indent="0" lvl="0" marL="0" rtl="0" algn="ctr">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US" sz="1300">
                  <a:latin typeface="Open Sans"/>
                  <a:ea typeface="Open Sans"/>
                  <a:cs typeface="Open Sans"/>
                  <a:sym typeface="Open Sans"/>
                </a:rPr>
                <a:t>PREPRINTS</a:t>
              </a:r>
              <a:endParaRPr sz="1300">
                <a:latin typeface="Open Sans"/>
                <a:ea typeface="Open Sans"/>
                <a:cs typeface="Open Sans"/>
                <a:sym typeface="Open Sans"/>
              </a:endParaRPr>
            </a:p>
            <a:p>
              <a:pPr indent="0" lvl="0" marL="0" rtl="0" algn="l">
                <a:spcBef>
                  <a:spcPts val="0"/>
                </a:spcBef>
                <a:spcAft>
                  <a:spcPts val="0"/>
                </a:spcAft>
                <a:buNone/>
              </a:pPr>
              <a:r>
                <a:t/>
              </a:r>
              <a:endParaRPr sz="300">
                <a:latin typeface="Open Sans"/>
                <a:ea typeface="Open Sans"/>
                <a:cs typeface="Open Sans"/>
                <a:sym typeface="Open Sans"/>
              </a:endParaRPr>
            </a:p>
            <a:p>
              <a:pPr indent="0" lvl="0" marL="0" rtl="0" algn="ctr">
                <a:spcBef>
                  <a:spcPts val="0"/>
                </a:spcBef>
                <a:spcAft>
                  <a:spcPts val="0"/>
                </a:spcAft>
                <a:buNone/>
              </a:pPr>
              <a:r>
                <a:t/>
              </a:r>
              <a:endParaRPr sz="1300">
                <a:latin typeface="Open Sans"/>
                <a:ea typeface="Open Sans"/>
                <a:cs typeface="Open Sans"/>
                <a:sym typeface="Open Sans"/>
              </a:endParaRPr>
            </a:p>
            <a:p>
              <a:pPr indent="0" lvl="0" marL="0" rtl="0" algn="ctr">
                <a:spcBef>
                  <a:spcPts val="0"/>
                </a:spcBef>
                <a:spcAft>
                  <a:spcPts val="0"/>
                </a:spcAft>
                <a:buNone/>
              </a:pPr>
              <a:r>
                <a:rPr lang="en-US" sz="1300">
                  <a:solidFill>
                    <a:schemeClr val="lt1"/>
                  </a:solidFill>
                  <a:latin typeface="Open Sans"/>
                  <a:ea typeface="Open Sans"/>
                  <a:cs typeface="Open Sans"/>
                  <a:sym typeface="Open Sans"/>
                </a:rPr>
                <a:t>ORE</a:t>
              </a:r>
              <a:endParaRPr sz="13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300">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cxnSp>
          <p:nvCxnSpPr>
            <p:cNvPr id="222" name="Google Shape;222;p26"/>
            <p:cNvCxnSpPr>
              <a:stCxn id="218" idx="6"/>
            </p:cNvCxnSpPr>
            <p:nvPr/>
          </p:nvCxnSpPr>
          <p:spPr>
            <a:xfrm flipH="1" rot="10800000">
              <a:off x="2472950" y="2390863"/>
              <a:ext cx="2259600" cy="479700"/>
            </a:xfrm>
            <a:prstGeom prst="straightConnector1">
              <a:avLst/>
            </a:prstGeom>
            <a:noFill/>
            <a:ln cap="flat" cmpd="sng" w="28575">
              <a:solidFill>
                <a:schemeClr val="accent5"/>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23" name="Google Shape;223;p26"/>
            <p:cNvCxnSpPr>
              <a:endCxn id="221" idx="2"/>
            </p:cNvCxnSpPr>
            <p:nvPr/>
          </p:nvCxnSpPr>
          <p:spPr>
            <a:xfrm flipH="1" rot="10800000">
              <a:off x="2377388" y="1344438"/>
              <a:ext cx="2485200" cy="1061700"/>
            </a:xfrm>
            <a:prstGeom prst="straightConnector1">
              <a:avLst/>
            </a:prstGeom>
            <a:noFill/>
            <a:ln cap="flat" cmpd="sng" w="28575">
              <a:solidFill>
                <a:srgbClr val="351C75"/>
              </a:solidFill>
              <a:prstDash val="solid"/>
              <a:round/>
              <a:headEnd len="med" w="med" type="none"/>
              <a:tailEnd len="med" w="med" type="none"/>
            </a:ln>
            <a:effectLst>
              <a:outerShdw blurRad="57150" rotWithShape="0" algn="bl" dir="5400000" dist="19050">
                <a:srgbClr val="000000">
                  <a:alpha val="50000"/>
                </a:srgbClr>
              </a:outerShdw>
            </a:effectLst>
          </p:spPr>
        </p:cxnSp>
        <p:cxnSp>
          <p:nvCxnSpPr>
            <p:cNvPr id="224" name="Google Shape;224;p26"/>
            <p:cNvCxnSpPr>
              <a:endCxn id="214" idx="2"/>
            </p:cNvCxnSpPr>
            <p:nvPr/>
          </p:nvCxnSpPr>
          <p:spPr>
            <a:xfrm>
              <a:off x="2453238" y="3135113"/>
              <a:ext cx="762300" cy="262500"/>
            </a:xfrm>
            <a:prstGeom prst="straightConnector1">
              <a:avLst/>
            </a:prstGeom>
            <a:noFill/>
            <a:ln cap="flat" cmpd="sng" w="28575">
              <a:solidFill>
                <a:srgbClr val="C00000"/>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225" name="Google Shape;225;p26"/>
            <p:cNvCxnSpPr>
              <a:stCxn id="214" idx="5"/>
              <a:endCxn id="226" idx="2"/>
            </p:cNvCxnSpPr>
            <p:nvPr/>
          </p:nvCxnSpPr>
          <p:spPr>
            <a:xfrm>
              <a:off x="4386271" y="3812543"/>
              <a:ext cx="291000" cy="339300"/>
            </a:xfrm>
            <a:prstGeom prst="straightConnector1">
              <a:avLst/>
            </a:prstGeom>
            <a:noFill/>
            <a:ln cap="flat" cmpd="sng" w="28575">
              <a:solidFill>
                <a:srgbClr val="38761D"/>
              </a:solidFill>
              <a:prstDash val="solid"/>
              <a:round/>
              <a:headEnd len="med" w="med" type="none"/>
              <a:tailEnd len="med" w="med" type="oval"/>
            </a:ln>
            <a:effectLst>
              <a:outerShdw blurRad="57150" rotWithShape="0" algn="bl" dir="5400000" dist="19050">
                <a:srgbClr val="000000">
                  <a:alpha val="50000"/>
                </a:srgbClr>
              </a:outerShdw>
            </a:effectLst>
          </p:spPr>
        </p:cxnSp>
        <p:sp>
          <p:nvSpPr>
            <p:cNvPr id="226" name="Google Shape;226;p26"/>
            <p:cNvSpPr/>
            <p:nvPr/>
          </p:nvSpPr>
          <p:spPr>
            <a:xfrm>
              <a:off x="4677275" y="3643638"/>
              <a:ext cx="1923900" cy="1016700"/>
            </a:xfrm>
            <a:prstGeom prst="ellipse">
              <a:avLst/>
            </a:prstGeom>
            <a:solidFill>
              <a:srgbClr val="38761D"/>
            </a:solidFill>
            <a:ln cap="flat" cmpd="sng" w="28575">
              <a:solidFill>
                <a:srgbClr val="38761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US" sz="1100">
                  <a:solidFill>
                    <a:schemeClr val="lt1"/>
                  </a:solidFill>
                  <a:latin typeface="Open Sans"/>
                  <a:ea typeface="Open Sans"/>
                  <a:cs typeface="Open Sans"/>
                  <a:sym typeface="Open Sans"/>
                </a:rPr>
                <a:t>SELF-ARCHIVING </a:t>
              </a:r>
              <a:endParaRPr b="1" sz="1100">
                <a:solidFill>
                  <a:schemeClr val="lt1"/>
                </a:solidFill>
                <a:latin typeface="Open Sans"/>
                <a:ea typeface="Open Sans"/>
                <a:cs typeface="Open Sans"/>
                <a:sym typeface="Open Sans"/>
              </a:endParaRPr>
            </a:p>
            <a:p>
              <a:pPr indent="0" lvl="0" marL="0" rtl="0" algn="ctr">
                <a:lnSpc>
                  <a:spcPct val="120000"/>
                </a:lnSpc>
                <a:spcBef>
                  <a:spcPts val="0"/>
                </a:spcBef>
                <a:spcAft>
                  <a:spcPts val="0"/>
                </a:spcAft>
                <a:buNone/>
              </a:pPr>
              <a:r>
                <a:rPr lang="en-US" sz="1100">
                  <a:solidFill>
                    <a:schemeClr val="lt1"/>
                  </a:solidFill>
                  <a:latin typeface="Open Sans"/>
                  <a:ea typeface="Open Sans"/>
                  <a:cs typeface="Open Sans"/>
                  <a:sym typeface="Open Sans"/>
                </a:rPr>
                <a:t>or  Green Open Access</a:t>
              </a:r>
              <a:endParaRPr sz="1100">
                <a:solidFill>
                  <a:schemeClr val="lt1"/>
                </a:solidFill>
                <a:latin typeface="Open Sans"/>
                <a:ea typeface="Open Sans"/>
                <a:cs typeface="Open Sans"/>
                <a:sym typeface="Open Sans"/>
              </a:endParaRPr>
            </a:p>
          </p:txBody>
        </p:sp>
        <p:sp>
          <p:nvSpPr>
            <p:cNvPr id="227" name="Google Shape;227;p26"/>
            <p:cNvSpPr/>
            <p:nvPr/>
          </p:nvSpPr>
          <p:spPr>
            <a:xfrm rot="-5400000">
              <a:off x="1928338" y="3124775"/>
              <a:ext cx="1654200" cy="2367600"/>
            </a:xfrm>
            <a:prstGeom prst="homePlate">
              <a:avLst>
                <a:gd fmla="val 50000" name="adj"/>
              </a:avLst>
            </a:prstGeom>
            <a:solidFill>
              <a:srgbClr val="FF6D00"/>
            </a:solidFill>
            <a:ln cap="flat" cmpd="sng" w="28575">
              <a:solidFill>
                <a:srgbClr val="FF6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28" name="Google Shape;228;p26"/>
            <p:cNvSpPr txBox="1"/>
            <p:nvPr/>
          </p:nvSpPr>
          <p:spPr>
            <a:xfrm>
              <a:off x="1720888" y="4282325"/>
              <a:ext cx="2069100" cy="825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US" sz="1200">
                  <a:solidFill>
                    <a:schemeClr val="lt1"/>
                  </a:solidFill>
                  <a:latin typeface="Open Sans"/>
                  <a:ea typeface="Open Sans"/>
                  <a:cs typeface="Open Sans"/>
                  <a:sym typeface="Open Sans"/>
                </a:rPr>
                <a:t>OPEN ACCESS POLICIES</a:t>
              </a:r>
              <a:endParaRPr b="1" sz="12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US" sz="1100">
                  <a:solidFill>
                    <a:schemeClr val="lt1"/>
                  </a:solidFill>
                  <a:latin typeface="Open Sans"/>
                  <a:ea typeface="Open Sans"/>
                  <a:cs typeface="Open Sans"/>
                  <a:sym typeface="Open Sans"/>
                </a:rPr>
                <a:t>Research outputs must be publicly available</a:t>
              </a:r>
              <a:endParaRPr b="1" sz="1100">
                <a:solidFill>
                  <a:schemeClr val="lt1"/>
                </a:solidFill>
                <a:latin typeface="Open Sans"/>
                <a:ea typeface="Open Sans"/>
                <a:cs typeface="Open Sans"/>
                <a:sym typeface="Open Sans"/>
              </a:endParaRPr>
            </a:p>
          </p:txBody>
        </p:sp>
        <p:sp>
          <p:nvSpPr>
            <p:cNvPr id="229" name="Google Shape;229;p26"/>
            <p:cNvSpPr txBox="1"/>
            <p:nvPr/>
          </p:nvSpPr>
          <p:spPr>
            <a:xfrm>
              <a:off x="3790013" y="30988"/>
              <a:ext cx="44022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700">
                  <a:solidFill>
                    <a:srgbClr val="434343"/>
                  </a:solidFill>
                  <a:latin typeface="Open Sans"/>
                  <a:ea typeface="Open Sans"/>
                  <a:cs typeface="Open Sans"/>
                  <a:sym typeface="Open Sans"/>
                </a:rPr>
                <a:t>Training topics: focus on copyright</a:t>
              </a:r>
              <a:endParaRPr b="1" sz="1700">
                <a:solidFill>
                  <a:srgbClr val="434343"/>
                </a:solidFill>
                <a:latin typeface="Open Sans"/>
                <a:ea typeface="Open Sans"/>
                <a:cs typeface="Open Sans"/>
                <a:sym typeface="Open Sans"/>
              </a:endParaRPr>
            </a:p>
          </p:txBody>
        </p:sp>
        <p:cxnSp>
          <p:nvCxnSpPr>
            <p:cNvPr id="230" name="Google Shape;230;p26"/>
            <p:cNvCxnSpPr>
              <a:stCxn id="221" idx="7"/>
              <a:endCxn id="215" idx="1"/>
            </p:cNvCxnSpPr>
            <p:nvPr/>
          </p:nvCxnSpPr>
          <p:spPr>
            <a:xfrm>
              <a:off x="6105532" y="970237"/>
              <a:ext cx="726300" cy="116700"/>
            </a:xfrm>
            <a:prstGeom prst="straightConnector1">
              <a:avLst/>
            </a:prstGeom>
            <a:noFill/>
            <a:ln cap="flat" cmpd="sng" w="28575">
              <a:solidFill>
                <a:srgbClr val="351C75"/>
              </a:solidFill>
              <a:prstDash val="solid"/>
              <a:round/>
              <a:headEnd len="med" w="med" type="none"/>
              <a:tailEnd len="med" w="med" type="oval"/>
            </a:ln>
            <a:effectLst>
              <a:outerShdw blurRad="57150" rotWithShape="0" algn="bl" dir="5400000" dist="19050">
                <a:srgbClr val="000000">
                  <a:alpha val="50000"/>
                </a:srgbClr>
              </a:outerShdw>
            </a:effectLst>
          </p:spPr>
        </p:cxnSp>
        <p:cxnSp>
          <p:nvCxnSpPr>
            <p:cNvPr id="231" name="Google Shape;231;p26"/>
            <p:cNvCxnSpPr>
              <a:stCxn id="220" idx="6"/>
              <a:endCxn id="217" idx="1"/>
            </p:cNvCxnSpPr>
            <p:nvPr/>
          </p:nvCxnSpPr>
          <p:spPr>
            <a:xfrm>
              <a:off x="6656350" y="2511437"/>
              <a:ext cx="175500" cy="82200"/>
            </a:xfrm>
            <a:prstGeom prst="straightConnector1">
              <a:avLst/>
            </a:prstGeom>
            <a:noFill/>
            <a:ln cap="flat" cmpd="sng" w="28575">
              <a:solidFill>
                <a:schemeClr val="accent5"/>
              </a:solidFill>
              <a:prstDash val="solid"/>
              <a:round/>
              <a:headEnd len="med" w="med" type="none"/>
              <a:tailEnd len="med" w="med" type="oval"/>
            </a:ln>
            <a:effectLst>
              <a:outerShdw blurRad="57150" rotWithShape="0" algn="bl" dir="5400000" dist="19050">
                <a:srgbClr val="000000">
                  <a:alpha val="50000"/>
                </a:srgbClr>
              </a:outerShdw>
            </a:effectLst>
          </p:spPr>
        </p:cxnSp>
        <p:cxnSp>
          <p:nvCxnSpPr>
            <p:cNvPr id="232" name="Google Shape;232;p26"/>
            <p:cNvCxnSpPr/>
            <p:nvPr/>
          </p:nvCxnSpPr>
          <p:spPr>
            <a:xfrm>
              <a:off x="6555575" y="4229838"/>
              <a:ext cx="256800" cy="52500"/>
            </a:xfrm>
            <a:prstGeom prst="straightConnector1">
              <a:avLst/>
            </a:prstGeom>
            <a:noFill/>
            <a:ln cap="flat" cmpd="sng" w="28575">
              <a:solidFill>
                <a:srgbClr val="38761D"/>
              </a:solidFill>
              <a:prstDash val="solid"/>
              <a:round/>
              <a:headEnd len="med" w="med" type="none"/>
              <a:tailEnd len="med" w="med" type="oval"/>
            </a:ln>
            <a:effectLst>
              <a:outerShdw blurRad="57150" rotWithShape="0" algn="bl" dir="5400000" dist="19050">
                <a:srgbClr val="000000">
                  <a:alpha val="50000"/>
                </a:srgbClr>
              </a:outerShdw>
            </a:effectLst>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idx="1" type="body"/>
          </p:nvPr>
        </p:nvSpPr>
        <p:spPr>
          <a:xfrm>
            <a:off x="810450" y="3069525"/>
            <a:ext cx="7615500" cy="498900"/>
          </a:xfrm>
          <a:prstGeom prst="rect">
            <a:avLst/>
          </a:prstGeom>
        </p:spPr>
        <p:txBody>
          <a:bodyPr anchorCtr="0" anchor="t" bIns="0" lIns="0" spcFirstLastPara="1" rIns="0" wrap="square" tIns="0">
            <a:noAutofit/>
          </a:bodyPr>
          <a:lstStyle/>
          <a:p>
            <a:pPr indent="0" lvl="0" marL="0" rtl="0" algn="r">
              <a:spcBef>
                <a:spcPts val="0"/>
              </a:spcBef>
              <a:spcAft>
                <a:spcPts val="600"/>
              </a:spcAft>
              <a:buNone/>
            </a:pPr>
            <a:r>
              <a:rPr b="1" lang="en-US">
                <a:latin typeface="Open Sans"/>
                <a:ea typeface="Open Sans"/>
                <a:cs typeface="Open Sans"/>
                <a:sym typeface="Open Sans"/>
              </a:rPr>
              <a:t>Intellectual property rights</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855300" y="531200"/>
            <a:ext cx="74334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I</a:t>
            </a:r>
            <a:r>
              <a:rPr lang="en-US"/>
              <a:t>ntellectual property rights</a:t>
            </a:r>
            <a:r>
              <a:rPr lang="en-US"/>
              <a:t>?</a:t>
            </a:r>
            <a:endParaRPr/>
          </a:p>
        </p:txBody>
      </p:sp>
      <p:sp>
        <p:nvSpPr>
          <p:cNvPr id="243" name="Google Shape;243;p28"/>
          <p:cNvSpPr txBox="1"/>
          <p:nvPr>
            <p:ph idx="1" type="body"/>
          </p:nvPr>
        </p:nvSpPr>
        <p:spPr>
          <a:xfrm>
            <a:off x="855300" y="1126950"/>
            <a:ext cx="7433400" cy="33372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US" sz="1300">
                <a:latin typeface="Open Sans"/>
                <a:ea typeface="Open Sans"/>
                <a:cs typeface="Open Sans"/>
                <a:sym typeface="Open Sans"/>
              </a:rPr>
              <a:t>“Intellectual property rights are the rights given to persons over the creations of their minds. They usually give the creator an exclusive right over the use of his/her creation for a certain period of time.” (</a:t>
            </a:r>
            <a:r>
              <a:rPr lang="en-US" sz="1300" u="sng">
                <a:solidFill>
                  <a:schemeClr val="hlink"/>
                </a:solidFill>
                <a:latin typeface="Open Sans"/>
                <a:ea typeface="Open Sans"/>
                <a:cs typeface="Open Sans"/>
                <a:sym typeface="Open Sans"/>
                <a:hlinkClick r:id="rId3"/>
              </a:rPr>
              <a:t>World Trad</a:t>
            </a:r>
            <a:r>
              <a:rPr lang="en-US" sz="1300" u="sng">
                <a:solidFill>
                  <a:schemeClr val="hlink"/>
                </a:solidFill>
                <a:latin typeface="Open Sans"/>
                <a:ea typeface="Open Sans"/>
                <a:cs typeface="Open Sans"/>
                <a:sym typeface="Open Sans"/>
                <a:hlinkClick r:id="rId4"/>
              </a:rPr>
              <a:t>e Organization</a:t>
            </a:r>
            <a:r>
              <a:rPr lang="en-US" sz="1300">
                <a:latin typeface="Open Sans"/>
                <a:ea typeface="Open Sans"/>
                <a:cs typeface="Open Sans"/>
                <a:sym typeface="Open Sans"/>
              </a:rPr>
              <a:t>)</a:t>
            </a:r>
            <a:endParaRPr sz="1300">
              <a:latin typeface="Open Sans"/>
              <a:ea typeface="Open Sans"/>
              <a:cs typeface="Open Sans"/>
              <a:sym typeface="Open Sans"/>
            </a:endParaRPr>
          </a:p>
          <a:p>
            <a:pPr indent="0" lvl="0" marL="0" rtl="0" algn="l">
              <a:lnSpc>
                <a:spcPct val="115000"/>
              </a:lnSpc>
              <a:spcBef>
                <a:spcPts val="600"/>
              </a:spcBef>
              <a:spcAft>
                <a:spcPts val="0"/>
              </a:spcAft>
              <a:buNone/>
            </a:pPr>
            <a:r>
              <a:t/>
            </a:r>
            <a:endParaRPr sz="1300">
              <a:latin typeface="Open Sans"/>
              <a:ea typeface="Open Sans"/>
              <a:cs typeface="Open Sans"/>
              <a:sym typeface="Open Sans"/>
            </a:endParaRPr>
          </a:p>
          <a:p>
            <a:pPr indent="-234950" lvl="0" marL="34290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Copyright and rights related to copyright: </a:t>
            </a:r>
            <a:endParaRPr sz="1300">
              <a:latin typeface="Open Sans"/>
              <a:ea typeface="Open Sans"/>
              <a:cs typeface="Open Sans"/>
              <a:sym typeface="Open Sans"/>
            </a:endParaRPr>
          </a:p>
          <a:p>
            <a:pPr indent="-254000" lvl="1" marL="74295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rights of authors of literary and artistic works;</a:t>
            </a:r>
            <a:endParaRPr sz="1300">
              <a:latin typeface="Open Sans"/>
              <a:ea typeface="Open Sans"/>
              <a:cs typeface="Open Sans"/>
              <a:sym typeface="Open Sans"/>
            </a:endParaRPr>
          </a:p>
          <a:p>
            <a:pPr indent="-254000" lvl="1" marL="74295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rights of performers, producers of phonograms (sound recordings) and broadcasting organizations.</a:t>
            </a:r>
            <a:endParaRPr sz="1300">
              <a:latin typeface="Open Sans"/>
              <a:ea typeface="Open Sans"/>
              <a:cs typeface="Open Sans"/>
              <a:sym typeface="Open Sans"/>
            </a:endParaRPr>
          </a:p>
          <a:p>
            <a:pPr indent="-234950" lvl="0" marL="34290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Industrial property:</a:t>
            </a:r>
            <a:endParaRPr sz="1300">
              <a:latin typeface="Open Sans"/>
              <a:ea typeface="Open Sans"/>
              <a:cs typeface="Open Sans"/>
              <a:sym typeface="Open Sans"/>
            </a:endParaRPr>
          </a:p>
          <a:p>
            <a:pPr indent="-254000" lvl="1" marL="742950" rtl="0" algn="l">
              <a:lnSpc>
                <a:spcPct val="115000"/>
              </a:lnSpc>
              <a:spcBef>
                <a:spcPts val="600"/>
              </a:spcBef>
              <a:spcAft>
                <a:spcPts val="0"/>
              </a:spcAft>
              <a:buSzPts val="1300"/>
              <a:buFont typeface="Open Sans"/>
              <a:buChar char="○"/>
            </a:pPr>
            <a:r>
              <a:rPr lang="en-US" sz="1300">
                <a:latin typeface="Open Sans"/>
                <a:ea typeface="Open Sans"/>
                <a:cs typeface="Open Sans"/>
                <a:sym typeface="Open Sans"/>
              </a:rPr>
              <a:t>protection of distinctive signs, in particular trademarks, and geographical indications; </a:t>
            </a:r>
            <a:endParaRPr sz="1300">
              <a:latin typeface="Open Sans"/>
              <a:ea typeface="Open Sans"/>
              <a:cs typeface="Open Sans"/>
              <a:sym typeface="Open Sans"/>
            </a:endParaRPr>
          </a:p>
          <a:p>
            <a:pPr indent="-254000" lvl="1" marL="742950" rtl="0" algn="l">
              <a:lnSpc>
                <a:spcPct val="115000"/>
              </a:lnSpc>
              <a:spcBef>
                <a:spcPts val="600"/>
              </a:spcBef>
              <a:spcAft>
                <a:spcPts val="600"/>
              </a:spcAft>
              <a:buSzPts val="1300"/>
              <a:buFont typeface="Open Sans"/>
              <a:buChar char="○"/>
            </a:pPr>
            <a:r>
              <a:rPr lang="en-US" sz="1300">
                <a:latin typeface="Open Sans"/>
                <a:ea typeface="Open Sans"/>
                <a:cs typeface="Open Sans"/>
                <a:sym typeface="Open Sans"/>
              </a:rPr>
              <a:t>inventions (protected by patents), industrial designs and trade secrets.</a:t>
            </a:r>
            <a:endParaRPr sz="13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855300" y="531200"/>
            <a:ext cx="7433400" cy="396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0000"/>
              <a:buFont typeface="Calibri"/>
              <a:buNone/>
            </a:pPr>
            <a:r>
              <a:rPr lang="en-US"/>
              <a:t>Who owns copyright?</a:t>
            </a:r>
            <a:endParaRPr/>
          </a:p>
        </p:txBody>
      </p:sp>
      <p:sp>
        <p:nvSpPr>
          <p:cNvPr id="249" name="Google Shape;249;p29"/>
          <p:cNvSpPr txBox="1"/>
          <p:nvPr>
            <p:ph idx="1" type="body"/>
          </p:nvPr>
        </p:nvSpPr>
        <p:spPr>
          <a:xfrm>
            <a:off x="855300" y="1184750"/>
            <a:ext cx="7433400" cy="3279300"/>
          </a:xfrm>
          <a:prstGeom prst="rect">
            <a:avLst/>
          </a:prstGeom>
          <a:noFill/>
          <a:ln>
            <a:noFill/>
          </a:ln>
        </p:spPr>
        <p:txBody>
          <a:bodyPr anchorCtr="0" anchor="t" bIns="34275" lIns="68575" spcFirstLastPara="1" rIns="68575" wrap="square" tIns="34275">
            <a:noAutofit/>
          </a:bodyPr>
          <a:lstStyle/>
          <a:p>
            <a:pPr indent="-234950" lvl="0" marL="342900" rtl="0" algn="l">
              <a:spcBef>
                <a:spcPts val="0"/>
              </a:spcBef>
              <a:spcAft>
                <a:spcPts val="0"/>
              </a:spcAft>
              <a:buSzPts val="1300"/>
              <a:buFont typeface="Open Sans"/>
              <a:buChar char="●"/>
            </a:pPr>
            <a:r>
              <a:rPr lang="en-US" sz="1300">
                <a:latin typeface="Open Sans"/>
                <a:ea typeface="Open Sans"/>
                <a:cs typeface="Open Sans"/>
                <a:sym typeface="Open Sans"/>
              </a:rPr>
              <a:t>According to the IPR legislation, the intellectual property belongs to the author, who is ‘the first owner of copyright’.</a:t>
            </a:r>
            <a:endParaRPr sz="1300">
              <a:latin typeface="Open Sans"/>
              <a:ea typeface="Open Sans"/>
              <a:cs typeface="Open Sans"/>
              <a:sym typeface="Open Sans"/>
            </a:endParaRPr>
          </a:p>
          <a:p>
            <a:pPr indent="-234950" lvl="0" marL="342900" rtl="0" algn="l">
              <a:spcBef>
                <a:spcPts val="600"/>
              </a:spcBef>
              <a:spcAft>
                <a:spcPts val="0"/>
              </a:spcAft>
              <a:buSzPts val="1300"/>
              <a:buFont typeface="Open Sans"/>
              <a:buChar char="●"/>
            </a:pPr>
            <a:r>
              <a:rPr lang="en-US" sz="1300">
                <a:latin typeface="Open Sans"/>
                <a:ea typeface="Open Sans"/>
                <a:cs typeface="Open Sans"/>
                <a:sym typeface="Open Sans"/>
              </a:rPr>
              <a:t>In case copyrighted materials are created by employees as part of their employment duties (work for hire), there is usually an agreement between the employee and the employer and in most cases copyright belongs to the employer.</a:t>
            </a:r>
            <a:endParaRPr sz="1300">
              <a:latin typeface="Open Sans"/>
              <a:ea typeface="Open Sans"/>
              <a:cs typeface="Open Sans"/>
              <a:sym typeface="Open Sans"/>
            </a:endParaRPr>
          </a:p>
          <a:p>
            <a:pPr indent="-234950" lvl="0" marL="342900" rtl="0" algn="l">
              <a:spcBef>
                <a:spcPts val="600"/>
              </a:spcBef>
              <a:spcAft>
                <a:spcPts val="0"/>
              </a:spcAft>
              <a:buSzPts val="1300"/>
              <a:buFont typeface="Open Sans"/>
              <a:buChar char="●"/>
            </a:pPr>
            <a:r>
              <a:t/>
            </a:r>
            <a:endParaRPr sz="1300">
              <a:latin typeface="Open Sans"/>
              <a:ea typeface="Open Sans"/>
              <a:cs typeface="Open Sans"/>
              <a:sym typeface="Open Sans"/>
            </a:endParaRPr>
          </a:p>
          <a:p>
            <a:pPr indent="-171450" lvl="0" marL="171450" rtl="0" algn="ctr">
              <a:lnSpc>
                <a:spcPct val="115000"/>
              </a:lnSpc>
              <a:spcBef>
                <a:spcPts val="750"/>
              </a:spcBef>
              <a:spcAft>
                <a:spcPts val="0"/>
              </a:spcAft>
              <a:buClr>
                <a:srgbClr val="C00000"/>
              </a:buClr>
              <a:buSzPts val="1600"/>
              <a:buNone/>
            </a:pPr>
            <a:r>
              <a:rPr b="1" lang="en-US" sz="1300">
                <a:solidFill>
                  <a:srgbClr val="C00000"/>
                </a:solidFill>
                <a:latin typeface="Open Sans"/>
                <a:ea typeface="Open Sans"/>
                <a:cs typeface="Open Sans"/>
                <a:sym typeface="Open Sans"/>
              </a:rPr>
              <a:t>Researchers = authors</a:t>
            </a:r>
            <a:endParaRPr b="1" sz="1800">
              <a:latin typeface="Open Sans"/>
              <a:ea typeface="Open Sans"/>
              <a:cs typeface="Open Sans"/>
              <a:sym typeface="Open Sans"/>
            </a:endParaRPr>
          </a:p>
          <a:p>
            <a:pPr indent="-171450" lvl="0" marL="171450" rtl="0" algn="ctr">
              <a:lnSpc>
                <a:spcPct val="115000"/>
              </a:lnSpc>
              <a:spcBef>
                <a:spcPts val="750"/>
              </a:spcBef>
              <a:spcAft>
                <a:spcPts val="0"/>
              </a:spcAft>
              <a:buClr>
                <a:srgbClr val="C00000"/>
              </a:buClr>
              <a:buSzPts val="1600"/>
              <a:buNone/>
            </a:pPr>
            <a:r>
              <a:rPr b="1" lang="en-US" sz="1300">
                <a:solidFill>
                  <a:srgbClr val="C00000"/>
                </a:solidFill>
                <a:latin typeface="Open Sans"/>
                <a:ea typeface="Open Sans"/>
                <a:cs typeface="Open Sans"/>
                <a:sym typeface="Open Sans"/>
              </a:rPr>
              <a:t>Researchers’ institutions = employers</a:t>
            </a:r>
            <a:endParaRPr b="1" sz="1800">
              <a:latin typeface="Open Sans"/>
              <a:ea typeface="Open Sans"/>
              <a:cs typeface="Open Sans"/>
              <a:sym typeface="Open Sans"/>
            </a:endParaRPr>
          </a:p>
          <a:p>
            <a:pPr indent="-171450" lvl="0" marL="171450" rtl="0" algn="ctr">
              <a:lnSpc>
                <a:spcPct val="115000"/>
              </a:lnSpc>
              <a:spcBef>
                <a:spcPts val="750"/>
              </a:spcBef>
              <a:spcAft>
                <a:spcPts val="0"/>
              </a:spcAft>
              <a:buClr>
                <a:srgbClr val="C00000"/>
              </a:buClr>
              <a:buSzPts val="1600"/>
              <a:buNone/>
            </a:pPr>
            <a:r>
              <a:rPr b="1" lang="en-US" sz="1300">
                <a:solidFill>
                  <a:srgbClr val="C00000"/>
                </a:solidFill>
                <a:latin typeface="Open Sans"/>
                <a:ea typeface="Open Sans"/>
                <a:cs typeface="Open Sans"/>
                <a:sym typeface="Open Sans"/>
              </a:rPr>
              <a:t>Publishers ≠ (researchers’) employers</a:t>
            </a:r>
            <a:endParaRPr b="1" sz="1800">
              <a:latin typeface="Open Sans"/>
              <a:ea typeface="Open Sans"/>
              <a:cs typeface="Open Sans"/>
              <a:sym typeface="Open Sans"/>
            </a:endParaRPr>
          </a:p>
          <a:p>
            <a:pPr indent="-152400" lvl="0" marL="171450" rtl="0" algn="l">
              <a:lnSpc>
                <a:spcPct val="115000"/>
              </a:lnSpc>
              <a:spcBef>
                <a:spcPts val="750"/>
              </a:spcBef>
              <a:spcAft>
                <a:spcPts val="600"/>
              </a:spcAft>
              <a:buClr>
                <a:schemeClr val="dk1"/>
              </a:buClr>
              <a:buSzPts val="1300"/>
              <a:buFont typeface="Open Sans"/>
              <a:buChar char="●"/>
            </a:pPr>
            <a:r>
              <a:rPr lang="en-US" sz="1300">
                <a:latin typeface="Open Sans"/>
                <a:ea typeface="Open Sans"/>
                <a:cs typeface="Open Sans"/>
                <a:sym typeface="Open Sans"/>
              </a:rPr>
              <a:t>Publishers own copyright only if authors sign off their rights (by signing the copyright transfer agreement). </a:t>
            </a:r>
            <a:endParaRPr sz="13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idx="4294967295" type="title"/>
          </p:nvPr>
        </p:nvSpPr>
        <p:spPr>
          <a:xfrm>
            <a:off x="628650" y="273844"/>
            <a:ext cx="7886700" cy="994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800"/>
              <a:buFont typeface="Arial"/>
              <a:buNone/>
            </a:pPr>
            <a:r>
              <a:rPr lang="en-US"/>
              <a:t>Copyright transfer agreement</a:t>
            </a:r>
            <a:endParaRPr sz="3000">
              <a:solidFill>
                <a:srgbClr val="002060"/>
              </a:solidFill>
              <a:latin typeface="Calibri"/>
              <a:ea typeface="Calibri"/>
              <a:cs typeface="Calibri"/>
              <a:sym typeface="Calibri"/>
            </a:endParaRPr>
          </a:p>
        </p:txBody>
      </p:sp>
      <p:sp>
        <p:nvSpPr>
          <p:cNvPr id="255" name="Google Shape;255;p30"/>
          <p:cNvSpPr txBox="1"/>
          <p:nvPr>
            <p:ph idx="1" type="body"/>
          </p:nvPr>
        </p:nvSpPr>
        <p:spPr>
          <a:xfrm>
            <a:off x="4735150" y="1595050"/>
            <a:ext cx="4189500" cy="300000"/>
          </a:xfrm>
          <a:prstGeom prst="rect">
            <a:avLst/>
          </a:prstGeom>
          <a:noFill/>
          <a:ln>
            <a:noFill/>
          </a:ln>
        </p:spPr>
        <p:txBody>
          <a:bodyPr anchorCtr="0" anchor="t" bIns="91425" lIns="91425" spcFirstLastPara="1" rIns="91425" wrap="square" tIns="91425">
            <a:noAutofit/>
          </a:bodyPr>
          <a:lstStyle/>
          <a:p>
            <a:pPr indent="-234950" lvl="0" marL="266700" rtl="0" algn="l">
              <a:lnSpc>
                <a:spcPct val="114000"/>
              </a:lnSpc>
              <a:spcBef>
                <a:spcPts val="1200"/>
              </a:spcBef>
              <a:spcAft>
                <a:spcPts val="0"/>
              </a:spcAft>
              <a:buClr>
                <a:schemeClr val="dk1"/>
              </a:buClr>
              <a:buSzPts val="1300"/>
              <a:buFont typeface="Open Sans"/>
              <a:buChar char="•"/>
            </a:pPr>
            <a:r>
              <a:rPr lang="en-US" sz="1300">
                <a:solidFill>
                  <a:schemeClr val="dk1"/>
                </a:solidFill>
                <a:latin typeface="Open Sans"/>
                <a:ea typeface="Open Sans"/>
                <a:cs typeface="Open Sans"/>
                <a:sym typeface="Open Sans"/>
              </a:rPr>
              <a:t>The author transfers the monetary rights.</a:t>
            </a:r>
            <a:endParaRPr sz="1300">
              <a:solidFill>
                <a:schemeClr val="dk1"/>
              </a:solidFill>
              <a:latin typeface="Open Sans"/>
              <a:ea typeface="Open Sans"/>
              <a:cs typeface="Open Sans"/>
              <a:sym typeface="Open Sans"/>
            </a:endParaRPr>
          </a:p>
          <a:p>
            <a:pPr indent="-234950" lvl="0" marL="266700" rtl="0" algn="l">
              <a:lnSpc>
                <a:spcPct val="114000"/>
              </a:lnSpc>
              <a:spcBef>
                <a:spcPts val="1200"/>
              </a:spcBef>
              <a:spcAft>
                <a:spcPts val="0"/>
              </a:spcAft>
              <a:buClr>
                <a:schemeClr val="dk1"/>
              </a:buClr>
              <a:buSzPts val="1300"/>
              <a:buFont typeface="Open Sans"/>
              <a:buChar char="•"/>
            </a:pPr>
            <a:r>
              <a:rPr lang="en-US" sz="1300">
                <a:solidFill>
                  <a:schemeClr val="dk1"/>
                </a:solidFill>
                <a:latin typeface="Open Sans"/>
                <a:ea typeface="Open Sans"/>
                <a:cs typeface="Open Sans"/>
                <a:sym typeface="Open Sans"/>
              </a:rPr>
              <a:t>Authors are often required by publishers to transfer copyright (sometimes even by OA publishers).</a:t>
            </a:r>
            <a:endParaRPr sz="1300">
              <a:solidFill>
                <a:schemeClr val="dk1"/>
              </a:solidFill>
            </a:endParaRPr>
          </a:p>
          <a:p>
            <a:pPr indent="-234950" lvl="0" marL="266700" rtl="0" algn="l">
              <a:lnSpc>
                <a:spcPct val="114000"/>
              </a:lnSpc>
              <a:spcBef>
                <a:spcPts val="1200"/>
              </a:spcBef>
              <a:spcAft>
                <a:spcPts val="0"/>
              </a:spcAft>
              <a:buClr>
                <a:schemeClr val="dk1"/>
              </a:buClr>
              <a:buSzPts val="1300"/>
              <a:buFont typeface="Open Sans"/>
              <a:buChar char="•"/>
            </a:pPr>
            <a:r>
              <a:rPr lang="en-US" sz="1300">
                <a:solidFill>
                  <a:schemeClr val="dk1"/>
                </a:solidFill>
                <a:latin typeface="Open Sans"/>
                <a:ea typeface="Open Sans"/>
                <a:cs typeface="Open Sans"/>
                <a:sym typeface="Open Sans"/>
              </a:rPr>
              <a:t>Due to this they can’t make the published version of the publication publicly available.</a:t>
            </a:r>
            <a:endParaRPr sz="1300">
              <a:solidFill>
                <a:schemeClr val="dk1"/>
              </a:solidFill>
            </a:endParaRPr>
          </a:p>
          <a:p>
            <a:pPr indent="-234950" lvl="0" marL="266700" rtl="0" algn="l">
              <a:lnSpc>
                <a:spcPct val="114000"/>
              </a:lnSpc>
              <a:spcBef>
                <a:spcPts val="1200"/>
              </a:spcBef>
              <a:spcAft>
                <a:spcPts val="0"/>
              </a:spcAft>
              <a:buClr>
                <a:schemeClr val="dk1"/>
              </a:buClr>
              <a:buSzPts val="1300"/>
              <a:buFont typeface="Open Sans"/>
              <a:buChar char="•"/>
            </a:pPr>
            <a:r>
              <a:rPr lang="en-US" sz="1300">
                <a:solidFill>
                  <a:schemeClr val="dk1"/>
                </a:solidFill>
                <a:latin typeface="Open Sans"/>
                <a:ea typeface="Open Sans"/>
                <a:cs typeface="Open Sans"/>
                <a:sym typeface="Open Sans"/>
              </a:rPr>
              <a:t>They often have to ask permission from publishers to reuse their own publications (or their parts).</a:t>
            </a:r>
            <a:endParaRPr sz="1100">
              <a:solidFill>
                <a:schemeClr val="dk1"/>
              </a:solidFill>
              <a:latin typeface="Open Sans"/>
              <a:ea typeface="Open Sans"/>
              <a:cs typeface="Open Sans"/>
              <a:sym typeface="Open Sans"/>
            </a:endParaRPr>
          </a:p>
        </p:txBody>
      </p:sp>
      <p:grpSp>
        <p:nvGrpSpPr>
          <p:cNvPr id="256" name="Google Shape;256;p30"/>
          <p:cNvGrpSpPr/>
          <p:nvPr/>
        </p:nvGrpSpPr>
        <p:grpSpPr>
          <a:xfrm>
            <a:off x="0" y="1531996"/>
            <a:ext cx="4532261" cy="2822823"/>
            <a:chOff x="0" y="1531996"/>
            <a:chExt cx="4532261" cy="2822823"/>
          </a:xfrm>
        </p:grpSpPr>
        <p:pic>
          <p:nvPicPr>
            <p:cNvPr id="257" name="Google Shape;257;p30"/>
            <p:cNvPicPr preferRelativeResize="0"/>
            <p:nvPr/>
          </p:nvPicPr>
          <p:blipFill rotWithShape="1">
            <a:blip r:embed="rId3">
              <a:alphaModFix/>
            </a:blip>
            <a:srcRect b="0" l="0" r="0" t="0"/>
            <a:stretch/>
          </p:blipFill>
          <p:spPr>
            <a:xfrm>
              <a:off x="0" y="1531996"/>
              <a:ext cx="4532261" cy="2822823"/>
            </a:xfrm>
            <a:prstGeom prst="rect">
              <a:avLst/>
            </a:prstGeom>
            <a:noFill/>
            <a:ln>
              <a:noFill/>
            </a:ln>
          </p:spPr>
        </p:pic>
        <p:sp>
          <p:nvSpPr>
            <p:cNvPr id="258" name="Google Shape;258;p30"/>
            <p:cNvSpPr/>
            <p:nvPr/>
          </p:nvSpPr>
          <p:spPr>
            <a:xfrm>
              <a:off x="107500" y="2275675"/>
              <a:ext cx="4297800" cy="639000"/>
            </a:xfrm>
            <a:prstGeom prst="rect">
              <a:avLst/>
            </a:prstGeom>
            <a:no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